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20476" y="369100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70000" y="0"/>
                </a:moveTo>
                <a:lnTo>
                  <a:pt x="0" y="126987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7709" y="560324"/>
            <a:ext cx="819658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1F1F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519291" y="1882711"/>
            <a:ext cx="4589145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920476" y="369100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70000" y="0"/>
                </a:moveTo>
                <a:lnTo>
                  <a:pt x="0" y="1269873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6085" y="266502"/>
            <a:ext cx="8799829" cy="314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409" y="1529776"/>
            <a:ext cx="5175250" cy="373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0.jpg"/><Relationship Id="rId4" Type="http://schemas.openxmlformats.org/officeDocument/2006/relationships/hyperlink" Target="https://boabc.org/wp-content/uploads/2019/12/18-0007-Fire-blocking-within-rain-screen.pdf" TargetMode="External"/><Relationship Id="rId5" Type="http://schemas.openxmlformats.org/officeDocument/2006/relationships/hyperlink" Target="https://boabc.org/wp-content/uploads/2020/04/18-0019-Motorized-fire-smoke-dampers-in-high-residential-buildings2.pdf" TargetMode="External"/><Relationship Id="rId6" Type="http://schemas.openxmlformats.org/officeDocument/2006/relationships/hyperlink" Target="https://boabc.org/wp-content/uploads/2020/04/18-0021-Firestopping-at-Noncombustible-Outlet-Boxes.pdf" TargetMode="External"/><Relationship Id="rId7" Type="http://schemas.openxmlformats.org/officeDocument/2006/relationships/hyperlink" Target="https://boabc.org/wp-content/uploads/2020/10/18-0052-Activation-of-Smoke-Dampers.pdf" TargetMode="External"/><Relationship Id="rId8" Type="http://schemas.openxmlformats.org/officeDocument/2006/relationships/hyperlink" Target="https://boabc.org/wp-content/uploads/2021/03/18-0055.pdf" TargetMode="External"/><Relationship Id="rId9" Type="http://schemas.openxmlformats.org/officeDocument/2006/relationships/hyperlink" Target="https://boabc.org/wp-content/uploads/2020/11/18-0058-Fire-block-in-SFD-Attic-over-20m.pdf" TargetMode="External"/><Relationship Id="rId10" Type="http://schemas.openxmlformats.org/officeDocument/2006/relationships/hyperlink" Target="https://boabc.org/wp-content/uploads/2020/12/18-0067-Fire-Separation-or-Fire-Rating-of-Roof-over-Elevator-Hoistway.pdf" TargetMode="External"/><Relationship Id="rId11" Type="http://schemas.openxmlformats.org/officeDocument/2006/relationships/hyperlink" Target="https://boabc.org/wp-content/uploads/2021/03/18-0093.pdf" TargetMode="External"/><Relationship Id="rId12" Type="http://schemas.openxmlformats.org/officeDocument/2006/relationships/hyperlink" Target="https://boabc.org/wp-content/uploads/2021/04/18-0099.pdf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8" Type="http://schemas.openxmlformats.org/officeDocument/2006/relationships/image" Target="../media/image2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9.jpg"/><Relationship Id="rId4" Type="http://schemas.openxmlformats.org/officeDocument/2006/relationships/image" Target="../media/image3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9.jpg"/><Relationship Id="rId4" Type="http://schemas.openxmlformats.org/officeDocument/2006/relationships/image" Target="../media/image3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6.png"/><Relationship Id="rId4" Type="http://schemas.openxmlformats.org/officeDocument/2006/relationships/image" Target="../media/image3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1tftqlJzg_0" TargetMode="External"/><Relationship Id="rId4" Type="http://schemas.openxmlformats.org/officeDocument/2006/relationships/image" Target="../media/image40.jpg"/><Relationship Id="rId5" Type="http://schemas.openxmlformats.org/officeDocument/2006/relationships/image" Target="../media/image4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ZWs2h9t_roE" TargetMode="External"/><Relationship Id="rId4" Type="http://schemas.openxmlformats.org/officeDocument/2006/relationships/image" Target="../media/image42.jpg"/><Relationship Id="rId5" Type="http://schemas.openxmlformats.org/officeDocument/2006/relationships/image" Target="../media/image4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g8vVb1aU444" TargetMode="External"/><Relationship Id="rId4" Type="http://schemas.openxmlformats.org/officeDocument/2006/relationships/image" Target="../media/image4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5.png"/><Relationship Id="rId4" Type="http://schemas.openxmlformats.org/officeDocument/2006/relationships/image" Target="../media/image46.jpg"/><Relationship Id="rId5" Type="http://schemas.openxmlformats.org/officeDocument/2006/relationships/image" Target="../media/image3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47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1.jpg"/><Relationship Id="rId4" Type="http://schemas.openxmlformats.org/officeDocument/2006/relationships/image" Target="../media/image52.png"/><Relationship Id="rId5" Type="http://schemas.openxmlformats.org/officeDocument/2006/relationships/image" Target="../media/image5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5" Type="http://schemas.openxmlformats.org/officeDocument/2006/relationships/image" Target="../media/image56.jpg"/><Relationship Id="rId6" Type="http://schemas.openxmlformats.org/officeDocument/2006/relationships/image" Target="../media/image57.jpg"/><Relationship Id="rId7" Type="http://schemas.openxmlformats.org/officeDocument/2006/relationships/image" Target="../media/image58.jpg"/><Relationship Id="rId8" Type="http://schemas.openxmlformats.org/officeDocument/2006/relationships/hyperlink" Target="https://www.finehomebuilding.com/project-guides/framing/7-common-fireblocking-locations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9.jpg"/><Relationship Id="rId4" Type="http://schemas.openxmlformats.org/officeDocument/2006/relationships/image" Target="../media/image60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6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jpg"/><Relationship Id="rId6" Type="http://schemas.openxmlformats.org/officeDocument/2006/relationships/image" Target="../media/image65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6.jpg"/><Relationship Id="rId4" Type="http://schemas.openxmlformats.org/officeDocument/2006/relationships/image" Target="../media/image6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70.jpg"/><Relationship Id="rId6" Type="http://schemas.openxmlformats.org/officeDocument/2006/relationships/hyperlink" Target="https://www.familyhandyman.com/article/fire-blocking-basics-what-every-homeowner-needs-to-know/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7.jpg"/><Relationship Id="rId4" Type="http://schemas.openxmlformats.org/officeDocument/2006/relationships/image" Target="../media/image71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74.png"/><Relationship Id="rId4" Type="http://schemas.openxmlformats.org/officeDocument/2006/relationships/image" Target="../media/image60.jpg"/><Relationship Id="rId5" Type="http://schemas.openxmlformats.org/officeDocument/2006/relationships/hyperlink" Target="https://www.rockwool.com/siteassets/o2-rockwool/documentation/technical-guides/commercial/rockwool-roxul-safe-application-guide.pdf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jpg"/><Relationship Id="rId6" Type="http://schemas.openxmlformats.org/officeDocument/2006/relationships/image" Target="../media/image80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hyperlink" Target="mailto:kkunka@boabc.org" TargetMode="External"/><Relationship Id="rId4" Type="http://schemas.openxmlformats.org/officeDocument/2006/relationships/image" Target="../media/image81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2.png"/><Relationship Id="rId4" Type="http://schemas.openxmlformats.org/officeDocument/2006/relationships/image" Target="../media/image83.jpg"/><Relationship Id="rId5" Type="http://schemas.openxmlformats.org/officeDocument/2006/relationships/hyperlink" Target="https://nrc-publications.canada.ca/eng/view/object/?id=8911dfb5-7276-45da-931b-076d58d2af71" TargetMode="Externa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4.jpg"/><Relationship Id="rId4" Type="http://schemas.openxmlformats.org/officeDocument/2006/relationships/image" Target="../media/image85.jpg"/><Relationship Id="rId5" Type="http://schemas.openxmlformats.org/officeDocument/2006/relationships/image" Target="../media/image86.jpg"/><Relationship Id="rId6" Type="http://schemas.openxmlformats.org/officeDocument/2006/relationships/hyperlink" Target="https://www.bchousing.org/research-centre/learning-centre" TargetMode="Externa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7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mailto:kkunka@boabc.org" TargetMode="External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jpg"/><Relationship Id="rId10" Type="http://schemas.openxmlformats.org/officeDocument/2006/relationships/image" Target="../media/image9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://www.boabc.org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hyperlink" Target="https://lakecountry.civicweb.net/document/60950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63587" y="4353814"/>
            <a:ext cx="8922385" cy="172402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 marR="4479290">
              <a:lnSpc>
                <a:spcPts val="3310"/>
              </a:lnSpc>
              <a:spcBef>
                <a:spcPts val="455"/>
              </a:spcBef>
            </a:pPr>
            <a:r>
              <a:rPr dirty="0" sz="3000" b="1">
                <a:solidFill>
                  <a:srgbClr val="FFFFFF"/>
                </a:solidFill>
                <a:latin typeface="Century Gothic"/>
                <a:cs typeface="Century Gothic"/>
              </a:rPr>
              <a:t>BOABC</a:t>
            </a:r>
            <a:r>
              <a:rPr dirty="0" sz="3000" spc="-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entury Gothic"/>
                <a:cs typeface="Century Gothic"/>
              </a:rPr>
              <a:t>INFORMATION</a:t>
            </a:r>
            <a:r>
              <a:rPr dirty="0" sz="3000" spc="-50" b="1">
                <a:solidFill>
                  <a:srgbClr val="FFFFFF"/>
                </a:solidFill>
                <a:latin typeface="Century Gothic"/>
                <a:cs typeface="Century Gothic"/>
              </a:rPr>
              <a:t> &amp; </a:t>
            </a:r>
            <a:r>
              <a:rPr dirty="0" sz="3000" b="1">
                <a:solidFill>
                  <a:srgbClr val="FFFFFF"/>
                </a:solidFill>
                <a:latin typeface="Century Gothic"/>
                <a:cs typeface="Century Gothic"/>
              </a:rPr>
              <a:t>STUDY</a:t>
            </a:r>
            <a:r>
              <a:rPr dirty="0" sz="3000" spc="-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Century Gothic"/>
                <a:cs typeface="Century Gothic"/>
              </a:rPr>
              <a:t>SESSION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ts val="2980"/>
              </a:lnSpc>
            </a:pPr>
            <a:r>
              <a:rPr dirty="0" sz="300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3000" spc="-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entury Gothic"/>
                <a:cs typeface="Century Gothic"/>
              </a:rPr>
              <a:t>PROTECTION</a:t>
            </a:r>
            <a:r>
              <a:rPr dirty="0" sz="30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000" spc="-20" b="1">
                <a:solidFill>
                  <a:srgbClr val="FFFFFF"/>
                </a:solidFill>
                <a:latin typeface="Century Gothic"/>
                <a:cs typeface="Century Gothic"/>
              </a:rPr>
              <a:t>9.10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ts val="3415"/>
              </a:lnSpc>
            </a:pPr>
            <a:r>
              <a:rPr dirty="0" u="sng" sz="3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FIRE</a:t>
            </a:r>
            <a:r>
              <a:rPr dirty="0" u="sng" sz="30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3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BLOCKING</a:t>
            </a:r>
            <a:r>
              <a:rPr dirty="0" sz="300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30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entury Gothic"/>
                <a:cs typeface="Century Gothic"/>
              </a:rPr>
              <a:t>STOPPING</a:t>
            </a:r>
            <a:r>
              <a:rPr dirty="0" sz="3000" spc="-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dirty="0" sz="3000" spc="-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entury Gothic"/>
                <a:cs typeface="Century Gothic"/>
              </a:rPr>
              <a:t>DAMPERS</a:t>
            </a:r>
            <a:r>
              <a:rPr dirty="0" sz="3000" spc="-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300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entury Gothic"/>
                <a:cs typeface="Century Gothic"/>
              </a:rPr>
              <a:t>PART</a:t>
            </a:r>
            <a:r>
              <a:rPr dirty="0" sz="3000" spc="-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000" spc="-25" b="1">
                <a:solidFill>
                  <a:srgbClr val="FFFFFF"/>
                </a:solidFill>
                <a:latin typeface="Century Gothic"/>
                <a:cs typeface="Century Gothic"/>
              </a:rPr>
              <a:t>01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63587" y="2017966"/>
            <a:ext cx="2384425" cy="826769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Hosted</a:t>
            </a:r>
            <a:r>
              <a:rPr dirty="0" sz="1800" spc="-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dirty="0" sz="1800" spc="-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Ken</a:t>
            </a:r>
            <a:r>
              <a:rPr dirty="0" sz="1800" spc="-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entury Gothic"/>
                <a:cs typeface="Century Gothic"/>
              </a:rPr>
              <a:t>Kunka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40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August</a:t>
            </a:r>
            <a:r>
              <a:rPr dirty="0" sz="1800" spc="-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26</a:t>
            </a:r>
            <a:r>
              <a:rPr dirty="0" sz="1800" spc="-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dirty="0" sz="1800" spc="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entury Gothic"/>
                <a:cs typeface="Century Gothic"/>
              </a:rPr>
              <a:t>2021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9201213" y="2962338"/>
            <a:ext cx="2994025" cy="3838575"/>
            <a:chOff x="9201213" y="2962338"/>
            <a:chExt cx="2994025" cy="3838575"/>
          </a:xfrm>
        </p:grpSpPr>
        <p:sp>
          <p:nvSpPr>
            <p:cNvPr id="13" name="object 13" descr=""/>
            <p:cNvSpPr/>
            <p:nvPr/>
          </p:nvSpPr>
          <p:spPr>
            <a:xfrm>
              <a:off x="11272901" y="2967101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912749" y="0"/>
                  </a:moveTo>
                  <a:lnTo>
                    <a:pt x="0" y="9127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205976" y="3195701"/>
              <a:ext cx="2982595" cy="2981960"/>
            </a:xfrm>
            <a:custGeom>
              <a:avLst/>
              <a:gdLst/>
              <a:ahLst/>
              <a:cxnLst/>
              <a:rect l="l" t="t" r="r" b="b"/>
              <a:pathLst>
                <a:path w="2982595" h="2981960">
                  <a:moveTo>
                    <a:pt x="2981832" y="0"/>
                  </a:moveTo>
                  <a:lnTo>
                    <a:pt x="0" y="2981794"/>
                  </a:lnTo>
                </a:path>
                <a:path w="2982595" h="2981960">
                  <a:moveTo>
                    <a:pt x="2982341" y="95250"/>
                  </a:moveTo>
                  <a:lnTo>
                    <a:pt x="1085850" y="199174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434701" y="3138551"/>
              <a:ext cx="1746250" cy="1822450"/>
            </a:xfrm>
            <a:custGeom>
              <a:avLst/>
              <a:gdLst/>
              <a:ahLst/>
              <a:cxnLst/>
              <a:rect l="l" t="t" r="r" b="b"/>
              <a:pathLst>
                <a:path w="1746250" h="1822450">
                  <a:moveTo>
                    <a:pt x="1745615" y="0"/>
                  </a:moveTo>
                  <a:lnTo>
                    <a:pt x="0" y="1745615"/>
                  </a:lnTo>
                </a:path>
                <a:path w="1746250" h="1822450">
                  <a:moveTo>
                    <a:pt x="1746250" y="552450"/>
                  </a:moveTo>
                  <a:lnTo>
                    <a:pt x="476250" y="182232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82250" y="5333998"/>
              <a:ext cx="1714500" cy="1466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93941" y="196214"/>
            <a:ext cx="266700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F1F1F1"/>
                </a:solidFill>
              </a:rPr>
              <a:t>In</a:t>
            </a:r>
            <a:r>
              <a:rPr dirty="0" sz="3600" spc="20">
                <a:solidFill>
                  <a:srgbClr val="F1F1F1"/>
                </a:solidFill>
              </a:rPr>
              <a:t> </a:t>
            </a:r>
            <a:r>
              <a:rPr dirty="0" sz="3600">
                <a:solidFill>
                  <a:srgbClr val="F1F1F1"/>
                </a:solidFill>
              </a:rPr>
              <a:t>The</a:t>
            </a:r>
            <a:r>
              <a:rPr dirty="0" sz="3600" spc="-40">
                <a:solidFill>
                  <a:srgbClr val="F1F1F1"/>
                </a:solidFill>
              </a:rPr>
              <a:t> </a:t>
            </a:r>
            <a:r>
              <a:rPr dirty="0" sz="3600" spc="-20">
                <a:solidFill>
                  <a:srgbClr val="F1F1F1"/>
                </a:solidFill>
              </a:rPr>
              <a:t>Know</a:t>
            </a:r>
            <a:endParaRPr sz="3600"/>
          </a:p>
        </p:txBody>
      </p:sp>
      <p:sp>
        <p:nvSpPr>
          <p:cNvPr id="6" name="object 6" descr=""/>
          <p:cNvSpPr txBox="1"/>
          <p:nvPr/>
        </p:nvSpPr>
        <p:spPr>
          <a:xfrm>
            <a:off x="6893941" y="930655"/>
            <a:ext cx="490093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F1F1F1"/>
                </a:solidFill>
                <a:latin typeface="Century Gothic"/>
                <a:cs typeface="Century Gothic"/>
              </a:rPr>
              <a:t>Recent</a:t>
            </a:r>
            <a:r>
              <a:rPr dirty="0" sz="3600" spc="-5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600" spc="-20">
                <a:solidFill>
                  <a:srgbClr val="F1F1F1"/>
                </a:solidFill>
                <a:latin typeface="Century Gothic"/>
                <a:cs typeface="Century Gothic"/>
              </a:rPr>
              <a:t>Interpretations</a:t>
            </a:r>
            <a:endParaRPr sz="3600">
              <a:latin typeface="Century Gothic"/>
              <a:cs typeface="Century Gothic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33350" y="285750"/>
            <a:ext cx="12071985" cy="6124575"/>
            <a:chOff x="133350" y="285750"/>
            <a:chExt cx="12071985" cy="6124575"/>
          </a:xfrm>
        </p:grpSpPr>
        <p:sp>
          <p:nvSpPr>
            <p:cNvPr id="8" name="object 8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7050" y="1762125"/>
              <a:ext cx="5210175" cy="463867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38112" y="290512"/>
              <a:ext cx="5819775" cy="6115050"/>
            </a:xfrm>
            <a:custGeom>
              <a:avLst/>
              <a:gdLst/>
              <a:ahLst/>
              <a:cxnLst/>
              <a:rect l="l" t="t" r="r" b="b"/>
              <a:pathLst>
                <a:path w="5819775" h="6115050">
                  <a:moveTo>
                    <a:pt x="5819775" y="0"/>
                  </a:moveTo>
                  <a:lnTo>
                    <a:pt x="0" y="0"/>
                  </a:lnTo>
                  <a:lnTo>
                    <a:pt x="0" y="6115050"/>
                  </a:lnTo>
                  <a:lnTo>
                    <a:pt x="5819775" y="6115050"/>
                  </a:lnTo>
                  <a:lnTo>
                    <a:pt x="5819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8112" y="290512"/>
              <a:ext cx="5819775" cy="6115050"/>
            </a:xfrm>
            <a:custGeom>
              <a:avLst/>
              <a:gdLst/>
              <a:ahLst/>
              <a:cxnLst/>
              <a:rect l="l" t="t" r="r" b="b"/>
              <a:pathLst>
                <a:path w="5819775" h="6115050">
                  <a:moveTo>
                    <a:pt x="0" y="6115050"/>
                  </a:moveTo>
                  <a:lnTo>
                    <a:pt x="5819775" y="6115050"/>
                  </a:lnTo>
                  <a:lnTo>
                    <a:pt x="5819775" y="0"/>
                  </a:lnTo>
                  <a:lnTo>
                    <a:pt x="0" y="0"/>
                  </a:lnTo>
                  <a:lnTo>
                    <a:pt x="0" y="6115050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15900" y="636333"/>
            <a:ext cx="5661660" cy="50622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000" b="1">
                <a:latin typeface="Century Gothic"/>
                <a:cs typeface="Century Gothic"/>
              </a:rPr>
              <a:t>2018</a:t>
            </a:r>
            <a:r>
              <a:rPr dirty="0" sz="2000" spc="-50" b="1">
                <a:latin typeface="Century Gothic"/>
                <a:cs typeface="Century Gothic"/>
              </a:rPr>
              <a:t> </a:t>
            </a:r>
            <a:r>
              <a:rPr dirty="0" sz="2000" spc="-20" b="1">
                <a:latin typeface="Century Gothic"/>
                <a:cs typeface="Century Gothic"/>
              </a:rPr>
              <a:t>BCBC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550">
                <a:latin typeface="Wingdings 3"/>
                <a:cs typeface="Wingdings 3"/>
              </a:rPr>
              <a:t></a:t>
            </a:r>
            <a:r>
              <a:rPr dirty="0" sz="1550" spc="440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entury Gothic"/>
                <a:cs typeface="Century Gothic"/>
              </a:rPr>
              <a:t>18-</a:t>
            </a:r>
            <a:r>
              <a:rPr dirty="0" sz="2000" b="1">
                <a:latin typeface="Century Gothic"/>
                <a:cs typeface="Century Gothic"/>
              </a:rPr>
              <a:t>0007</a:t>
            </a:r>
            <a:r>
              <a:rPr dirty="0" sz="2000" spc="20" b="1">
                <a:latin typeface="Century Gothic"/>
                <a:cs typeface="Century Gothic"/>
              </a:rPr>
              <a:t> </a:t>
            </a:r>
            <a:r>
              <a:rPr dirty="0" sz="2000" b="1">
                <a:latin typeface="Century Gothic"/>
                <a:cs typeface="Century Gothic"/>
              </a:rPr>
              <a:t>-</a:t>
            </a:r>
            <a:r>
              <a:rPr dirty="0" sz="2000" spc="-70" b="1">
                <a:latin typeface="Century Gothic"/>
                <a:cs typeface="Century Gothic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4"/>
              </a:rPr>
              <a:t>Fireblocking</a:t>
            </a:r>
            <a:r>
              <a:rPr dirty="0" u="sng" sz="2000" spc="-3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4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4"/>
              </a:rPr>
              <a:t>Within</a:t>
            </a:r>
            <a:r>
              <a:rPr dirty="0" u="sng" sz="2000" spc="1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4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4"/>
              </a:rPr>
              <a:t>Rainscreen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140"/>
              </a:lnSpc>
              <a:spcBef>
                <a:spcPts val="600"/>
              </a:spcBef>
            </a:pPr>
            <a:r>
              <a:rPr dirty="0" sz="1550">
                <a:latin typeface="Wingdings 3"/>
                <a:cs typeface="Wingdings 3"/>
              </a:rPr>
              <a:t></a:t>
            </a:r>
            <a:r>
              <a:rPr dirty="0" sz="1550" spc="470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entury Gothic"/>
                <a:cs typeface="Century Gothic"/>
                <a:hlinkClick r:id="rId5"/>
              </a:rPr>
              <a:t>18-</a:t>
            </a:r>
            <a:r>
              <a:rPr dirty="0" sz="2000" b="1">
                <a:latin typeface="Century Gothic"/>
                <a:cs typeface="Century Gothic"/>
                <a:hlinkClick r:id="rId5"/>
              </a:rPr>
              <a:t>0019</a:t>
            </a:r>
            <a:r>
              <a:rPr dirty="0" sz="2000" spc="35" b="1">
                <a:latin typeface="Century Gothic"/>
                <a:cs typeface="Century Gothic"/>
                <a:hlinkClick r:id="rId5"/>
              </a:rPr>
              <a:t> </a:t>
            </a:r>
            <a:r>
              <a:rPr dirty="0" sz="2000" b="1">
                <a:latin typeface="Century Gothic"/>
                <a:cs typeface="Century Gothic"/>
                <a:hlinkClick r:id="rId5"/>
              </a:rPr>
              <a:t>-</a:t>
            </a:r>
            <a:r>
              <a:rPr dirty="0" sz="2000" spc="-55" b="1">
                <a:latin typeface="Century Gothic"/>
                <a:cs typeface="Century Gothic"/>
                <a:hlinkClick r:id="rId5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Motorized</a:t>
            </a:r>
            <a:r>
              <a:rPr dirty="0" u="sng" sz="2000" spc="6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Smoke</a:t>
            </a:r>
            <a:r>
              <a:rPr dirty="0" u="sng" sz="2000" spc="-12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Dampers</a:t>
            </a:r>
            <a:r>
              <a:rPr dirty="0" u="sng" sz="2000" spc="-9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2000" spc="-2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in</a:t>
            </a:r>
            <a:endParaRPr sz="2000">
              <a:latin typeface="Century Gothic"/>
              <a:cs typeface="Century Gothic"/>
            </a:endParaRPr>
          </a:p>
          <a:p>
            <a:pPr marL="298450">
              <a:lnSpc>
                <a:spcPts val="2140"/>
              </a:lnSpc>
            </a:pP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High</a:t>
            </a:r>
            <a:r>
              <a:rPr dirty="0" u="sng" sz="2000" spc="2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Rise</a:t>
            </a:r>
            <a:r>
              <a:rPr dirty="0" u="sng" sz="2000" spc="-6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5"/>
              </a:rPr>
              <a:t>Building</a:t>
            </a:r>
            <a:endParaRPr sz="2000">
              <a:latin typeface="Century Gothic"/>
              <a:cs typeface="Century Gothic"/>
            </a:endParaRPr>
          </a:p>
          <a:p>
            <a:pPr marL="298450" marR="220979" indent="-286385">
              <a:lnSpc>
                <a:spcPts val="1950"/>
              </a:lnSpc>
              <a:spcBef>
                <a:spcPts val="1045"/>
              </a:spcBef>
            </a:pPr>
            <a:r>
              <a:rPr dirty="0" sz="1550">
                <a:latin typeface="Wingdings 3"/>
                <a:cs typeface="Wingdings 3"/>
              </a:rPr>
              <a:t></a:t>
            </a:r>
            <a:r>
              <a:rPr dirty="0" sz="1550" spc="480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entury Gothic"/>
                <a:cs typeface="Century Gothic"/>
                <a:hlinkClick r:id="rId6"/>
              </a:rPr>
              <a:t>18-</a:t>
            </a:r>
            <a:r>
              <a:rPr dirty="0" sz="2000" b="1">
                <a:latin typeface="Century Gothic"/>
                <a:cs typeface="Century Gothic"/>
                <a:hlinkClick r:id="rId6"/>
              </a:rPr>
              <a:t>0021</a:t>
            </a:r>
            <a:r>
              <a:rPr dirty="0" sz="2000" spc="45" b="1">
                <a:latin typeface="Century Gothic"/>
                <a:cs typeface="Century Gothic"/>
                <a:hlinkClick r:id="rId6"/>
              </a:rPr>
              <a:t> </a:t>
            </a:r>
            <a:r>
              <a:rPr dirty="0" sz="2000" b="1">
                <a:latin typeface="Century Gothic"/>
                <a:cs typeface="Century Gothic"/>
                <a:hlinkClick r:id="rId6"/>
              </a:rPr>
              <a:t>-</a:t>
            </a:r>
            <a:r>
              <a:rPr dirty="0" sz="2000" spc="-45" b="1">
                <a:latin typeface="Century Gothic"/>
                <a:cs typeface="Century Gothic"/>
                <a:hlinkClick r:id="rId6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6"/>
              </a:rPr>
              <a:t>Firestopping</a:t>
            </a:r>
            <a:r>
              <a:rPr dirty="0" u="sng" sz="2000" spc="-8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6"/>
              </a:rPr>
              <a:t>at</a:t>
            </a:r>
            <a:r>
              <a:rPr dirty="0" u="sng" sz="2000" spc="5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6"/>
              </a:rPr>
              <a:t>Noncombustible</a:t>
            </a:r>
            <a:r>
              <a:rPr dirty="0" sz="2000" spc="-10" b="1">
                <a:latin typeface="Century Gothic"/>
                <a:cs typeface="Century Gothic"/>
                <a:hlinkClick r:id="rId6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6"/>
              </a:rPr>
              <a:t>Outlet</a:t>
            </a:r>
            <a:r>
              <a:rPr dirty="0" u="sng" sz="2000" spc="-6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6"/>
              </a:rPr>
              <a:t>Boxes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550">
                <a:latin typeface="Wingdings 3"/>
                <a:cs typeface="Wingdings 3"/>
              </a:rPr>
              <a:t></a:t>
            </a:r>
            <a:r>
              <a:rPr dirty="0" sz="1550" spc="459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entury Gothic"/>
                <a:cs typeface="Century Gothic"/>
              </a:rPr>
              <a:t>18-</a:t>
            </a:r>
            <a:r>
              <a:rPr dirty="0" sz="2000" b="1">
                <a:latin typeface="Century Gothic"/>
                <a:cs typeface="Century Gothic"/>
              </a:rPr>
              <a:t>0052</a:t>
            </a:r>
            <a:r>
              <a:rPr dirty="0" sz="2000" spc="25" b="1">
                <a:latin typeface="Century Gothic"/>
                <a:cs typeface="Century Gothic"/>
              </a:rPr>
              <a:t> </a:t>
            </a:r>
            <a:r>
              <a:rPr dirty="0" sz="2000" b="1">
                <a:latin typeface="Century Gothic"/>
                <a:cs typeface="Century Gothic"/>
              </a:rPr>
              <a:t>-</a:t>
            </a:r>
            <a:r>
              <a:rPr dirty="0" sz="2000" spc="-55" b="1">
                <a:latin typeface="Century Gothic"/>
                <a:cs typeface="Century Gothic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7"/>
              </a:rPr>
              <a:t>Activation</a:t>
            </a:r>
            <a:r>
              <a:rPr dirty="0" u="sng" sz="2000" spc="2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7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7"/>
              </a:rPr>
              <a:t>of</a:t>
            </a:r>
            <a:r>
              <a:rPr dirty="0" u="sng" sz="2000" spc="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7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7"/>
              </a:rPr>
              <a:t>Smoke</a:t>
            </a:r>
            <a:r>
              <a:rPr dirty="0" u="sng" sz="2000" spc="-5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7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7"/>
              </a:rPr>
              <a:t>Dampers</a:t>
            </a:r>
            <a:endParaRPr sz="2000">
              <a:latin typeface="Century Gothic"/>
              <a:cs typeface="Century Gothic"/>
            </a:endParaRPr>
          </a:p>
          <a:p>
            <a:pPr marL="298450" marR="513080" indent="-286385">
              <a:lnSpc>
                <a:spcPct val="79800"/>
              </a:lnSpc>
              <a:spcBef>
                <a:spcPts val="1090"/>
              </a:spcBef>
            </a:pPr>
            <a:r>
              <a:rPr dirty="0" sz="1550">
                <a:latin typeface="Wingdings 3"/>
                <a:cs typeface="Wingdings 3"/>
              </a:rPr>
              <a:t></a:t>
            </a:r>
            <a:r>
              <a:rPr dirty="0" sz="1550" spc="470"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entury Gothic"/>
                <a:cs typeface="Century Gothic"/>
                <a:hlinkClick r:id="rId8"/>
              </a:rPr>
              <a:t>18-</a:t>
            </a:r>
            <a:r>
              <a:rPr dirty="0" sz="2000" b="1">
                <a:solidFill>
                  <a:srgbClr val="FF0000"/>
                </a:solidFill>
                <a:latin typeface="Century Gothic"/>
                <a:cs typeface="Century Gothic"/>
                <a:hlinkClick r:id="rId8"/>
              </a:rPr>
              <a:t>0055</a:t>
            </a:r>
            <a:r>
              <a:rPr dirty="0" sz="2000" spc="35" b="1">
                <a:solidFill>
                  <a:srgbClr val="FF0000"/>
                </a:solidFill>
                <a:latin typeface="Century Gothic"/>
                <a:cs typeface="Century Gothic"/>
                <a:hlinkClick r:id="rId8"/>
              </a:rPr>
              <a:t> </a:t>
            </a:r>
            <a:r>
              <a:rPr dirty="0" sz="2000" b="1">
                <a:latin typeface="Century Gothic"/>
                <a:cs typeface="Century Gothic"/>
                <a:hlinkClick r:id="rId8"/>
              </a:rPr>
              <a:t>-</a:t>
            </a:r>
            <a:r>
              <a:rPr dirty="0" sz="2000" spc="-50" b="1">
                <a:latin typeface="Century Gothic"/>
                <a:cs typeface="Century Gothic"/>
                <a:hlinkClick r:id="rId8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Firestopping</a:t>
            </a:r>
            <a:r>
              <a:rPr dirty="0" u="sng" sz="2000" spc="-9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vs</a:t>
            </a:r>
            <a:r>
              <a:rPr dirty="0" u="sng" sz="2000" spc="6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Blocking</a:t>
            </a:r>
            <a:r>
              <a:rPr dirty="0" u="sng" sz="2000" spc="-9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2000" spc="-2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in</a:t>
            </a:r>
            <a:r>
              <a:rPr dirty="0" sz="2000" spc="-25" b="1">
                <a:latin typeface="Century Gothic"/>
                <a:cs typeface="Century Gothic"/>
                <a:hlinkClick r:id="rId8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Floor/Wall</a:t>
            </a:r>
            <a:r>
              <a:rPr dirty="0" u="sng" sz="2000" spc="-4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Intersections</a:t>
            </a:r>
            <a:r>
              <a:rPr dirty="0" u="sng" sz="2000" spc="-14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in</a:t>
            </a:r>
            <a:r>
              <a:rPr dirty="0" u="sng" sz="2000" spc="-2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Conventional</a:t>
            </a:r>
            <a:r>
              <a:rPr dirty="0" sz="2000" spc="-10" b="1">
                <a:latin typeface="Century Gothic"/>
                <a:cs typeface="Century Gothic"/>
                <a:hlinkClick r:id="rId8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Wood</a:t>
            </a:r>
            <a:r>
              <a:rPr dirty="0" u="sng" sz="2000" spc="-4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8"/>
              </a:rPr>
              <a:t>Framing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550">
                <a:latin typeface="Wingdings 3"/>
                <a:cs typeface="Wingdings 3"/>
              </a:rPr>
              <a:t></a:t>
            </a:r>
            <a:r>
              <a:rPr dirty="0" sz="1550" spc="459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entury Gothic"/>
                <a:cs typeface="Century Gothic"/>
              </a:rPr>
              <a:t>18-</a:t>
            </a:r>
            <a:r>
              <a:rPr dirty="0" sz="2000" b="1">
                <a:latin typeface="Century Gothic"/>
                <a:cs typeface="Century Gothic"/>
              </a:rPr>
              <a:t>0058</a:t>
            </a:r>
            <a:r>
              <a:rPr dirty="0" sz="2000" spc="30" b="1">
                <a:latin typeface="Century Gothic"/>
                <a:cs typeface="Century Gothic"/>
              </a:rPr>
              <a:t> </a:t>
            </a:r>
            <a:r>
              <a:rPr dirty="0" sz="2000" b="1">
                <a:latin typeface="Century Gothic"/>
                <a:cs typeface="Century Gothic"/>
              </a:rPr>
              <a:t>-</a:t>
            </a:r>
            <a:r>
              <a:rPr dirty="0" sz="2000" spc="-55" b="1">
                <a:latin typeface="Century Gothic"/>
                <a:cs typeface="Century Gothic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Fire</a:t>
            </a:r>
            <a:r>
              <a:rPr dirty="0" u="sng" sz="2000" spc="-5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block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in</a:t>
            </a:r>
            <a:r>
              <a:rPr dirty="0" u="sng" sz="2000" spc="3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SFD</a:t>
            </a:r>
            <a:r>
              <a:rPr dirty="0" u="sng" sz="2000" spc="-2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attic</a:t>
            </a:r>
            <a:r>
              <a:rPr dirty="0" u="sng" sz="2000" spc="2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over</a:t>
            </a:r>
            <a:r>
              <a:rPr dirty="0" u="sng" sz="2000" spc="-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 </a:t>
            </a:r>
            <a:r>
              <a:rPr dirty="0" u="sng" sz="2000" spc="-2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9"/>
              </a:rPr>
              <a:t>20m</a:t>
            </a:r>
            <a:endParaRPr sz="2000">
              <a:latin typeface="Century Gothic"/>
              <a:cs typeface="Century Gothic"/>
            </a:endParaRPr>
          </a:p>
          <a:p>
            <a:pPr marL="298450" marR="351155" indent="-286385">
              <a:lnSpc>
                <a:spcPts val="1950"/>
              </a:lnSpc>
              <a:spcBef>
                <a:spcPts val="1045"/>
              </a:spcBef>
            </a:pPr>
            <a:r>
              <a:rPr dirty="0" sz="1550">
                <a:latin typeface="Wingdings 3"/>
                <a:cs typeface="Wingdings 3"/>
              </a:rPr>
              <a:t></a:t>
            </a:r>
            <a:r>
              <a:rPr dirty="0" sz="1550" spc="484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entury Gothic"/>
                <a:cs typeface="Century Gothic"/>
                <a:hlinkClick r:id="rId10"/>
              </a:rPr>
              <a:t>18-</a:t>
            </a:r>
            <a:r>
              <a:rPr dirty="0" sz="2000" b="1">
                <a:latin typeface="Century Gothic"/>
                <a:cs typeface="Century Gothic"/>
                <a:hlinkClick r:id="rId10"/>
              </a:rPr>
              <a:t>0067</a:t>
            </a:r>
            <a:r>
              <a:rPr dirty="0" sz="2000" spc="50" b="1">
                <a:latin typeface="Century Gothic"/>
                <a:cs typeface="Century Gothic"/>
                <a:hlinkClick r:id="rId10"/>
              </a:rPr>
              <a:t> </a:t>
            </a:r>
            <a:r>
              <a:rPr dirty="0" sz="2000" b="1">
                <a:latin typeface="Century Gothic"/>
                <a:cs typeface="Century Gothic"/>
                <a:hlinkClick r:id="rId10"/>
              </a:rPr>
              <a:t>-</a:t>
            </a:r>
            <a:r>
              <a:rPr dirty="0" sz="2000" spc="-40" b="1">
                <a:latin typeface="Century Gothic"/>
                <a:cs typeface="Century Gothic"/>
                <a:hlinkClick r:id="rId10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Fire</a:t>
            </a:r>
            <a:r>
              <a:rPr dirty="0" u="sng" sz="2000" spc="-3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Separation</a:t>
            </a:r>
            <a:r>
              <a:rPr dirty="0" u="sng" sz="2000" spc="-3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or</a:t>
            </a:r>
            <a:r>
              <a:rPr dirty="0" u="sng" sz="2000" spc="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Fire</a:t>
            </a:r>
            <a:r>
              <a:rPr dirty="0" u="sng" sz="2000" spc="-3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Rating</a:t>
            </a:r>
            <a:r>
              <a:rPr dirty="0" u="sng" sz="2000" spc="-8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 </a:t>
            </a:r>
            <a:r>
              <a:rPr dirty="0" u="sng" sz="2000" spc="-2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of</a:t>
            </a:r>
            <a:r>
              <a:rPr dirty="0" sz="2000" spc="-25" b="1">
                <a:latin typeface="Century Gothic"/>
                <a:cs typeface="Century Gothic"/>
                <a:hlinkClick r:id="rId10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Roof</a:t>
            </a:r>
            <a:r>
              <a:rPr dirty="0" u="sng" sz="2000" spc="-9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over</a:t>
            </a:r>
            <a:r>
              <a:rPr dirty="0" u="sng" sz="2000" spc="-3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Elevator</a:t>
            </a:r>
            <a:r>
              <a:rPr dirty="0" u="sng" sz="2000" spc="-2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0"/>
              </a:rPr>
              <a:t>Hoistway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550">
                <a:latin typeface="Wingdings 3"/>
                <a:cs typeface="Wingdings 3"/>
              </a:rPr>
              <a:t></a:t>
            </a:r>
            <a:r>
              <a:rPr dirty="0" sz="1550" spc="465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entury Gothic"/>
                <a:cs typeface="Century Gothic"/>
              </a:rPr>
              <a:t>18-</a:t>
            </a:r>
            <a:r>
              <a:rPr dirty="0" sz="2000" b="1">
                <a:latin typeface="Century Gothic"/>
                <a:cs typeface="Century Gothic"/>
              </a:rPr>
              <a:t>0093</a:t>
            </a:r>
            <a:r>
              <a:rPr dirty="0" sz="2000" spc="35" b="1">
                <a:latin typeface="Century Gothic"/>
                <a:cs typeface="Century Gothic"/>
              </a:rPr>
              <a:t> </a:t>
            </a:r>
            <a:r>
              <a:rPr dirty="0" sz="2000" b="1">
                <a:latin typeface="Century Gothic"/>
                <a:cs typeface="Century Gothic"/>
              </a:rPr>
              <a:t>-</a:t>
            </a:r>
            <a:r>
              <a:rPr dirty="0" sz="2000" spc="-55" b="1">
                <a:latin typeface="Century Gothic"/>
                <a:cs typeface="Century Gothic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1"/>
              </a:rPr>
              <a:t>Firestopping</a:t>
            </a:r>
            <a:r>
              <a:rPr dirty="0" u="sng" sz="2000" spc="-9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1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1"/>
              </a:rPr>
              <a:t>of</a:t>
            </a:r>
            <a:r>
              <a:rPr dirty="0" u="sng" sz="2000" spc="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1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1"/>
              </a:rPr>
              <a:t>Outlet</a:t>
            </a:r>
            <a:r>
              <a:rPr dirty="0" u="sng" sz="2000" spc="4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1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1"/>
              </a:rPr>
              <a:t>Boxes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550">
                <a:latin typeface="Wingdings 3"/>
                <a:cs typeface="Wingdings 3"/>
              </a:rPr>
              <a:t></a:t>
            </a:r>
            <a:r>
              <a:rPr dirty="0" sz="1550" spc="470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entury Gothic"/>
                <a:cs typeface="Century Gothic"/>
              </a:rPr>
              <a:t>18-</a:t>
            </a:r>
            <a:r>
              <a:rPr dirty="0" sz="2000" b="1">
                <a:latin typeface="Century Gothic"/>
                <a:cs typeface="Century Gothic"/>
              </a:rPr>
              <a:t>0099</a:t>
            </a:r>
            <a:r>
              <a:rPr dirty="0" sz="2000" spc="40" b="1">
                <a:latin typeface="Century Gothic"/>
                <a:cs typeface="Century Gothic"/>
              </a:rPr>
              <a:t> </a:t>
            </a:r>
            <a:r>
              <a:rPr dirty="0" sz="2000" b="1">
                <a:latin typeface="Century Gothic"/>
                <a:cs typeface="Century Gothic"/>
              </a:rPr>
              <a:t>-</a:t>
            </a:r>
            <a:r>
              <a:rPr dirty="0" sz="2000" spc="-55" b="1">
                <a:latin typeface="Century Gothic"/>
                <a:cs typeface="Century Gothic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2"/>
              </a:rPr>
              <a:t>Fire</a:t>
            </a:r>
            <a:r>
              <a:rPr dirty="0" u="sng" sz="2000" spc="-4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2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2"/>
              </a:rPr>
              <a:t>Blocking</a:t>
            </a:r>
            <a:r>
              <a:rPr dirty="0" u="sng" sz="2000" spc="-1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2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2"/>
              </a:rPr>
              <a:t>in</a:t>
            </a:r>
            <a:r>
              <a:rPr dirty="0" u="sng" sz="2000" spc="3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2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2"/>
              </a:rPr>
              <a:t>a</a:t>
            </a:r>
            <a:r>
              <a:rPr dirty="0" u="sng" sz="2000" spc="-1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2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2"/>
              </a:rPr>
              <a:t>Lowered</a:t>
            </a:r>
            <a:r>
              <a:rPr dirty="0" u="sng" sz="2000" spc="-9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2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12"/>
              </a:rPr>
              <a:t>Ceiling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981825" y="3629025"/>
            <a:ext cx="1876425" cy="247650"/>
          </a:xfrm>
          <a:custGeom>
            <a:avLst/>
            <a:gdLst/>
            <a:ahLst/>
            <a:cxnLst/>
            <a:rect l="l" t="t" r="r" b="b"/>
            <a:pathLst>
              <a:path w="1876425" h="247650">
                <a:moveTo>
                  <a:pt x="0" y="41275"/>
                </a:moveTo>
                <a:lnTo>
                  <a:pt x="3252" y="25235"/>
                </a:lnTo>
                <a:lnTo>
                  <a:pt x="12112" y="12112"/>
                </a:lnTo>
                <a:lnTo>
                  <a:pt x="25235" y="3252"/>
                </a:lnTo>
                <a:lnTo>
                  <a:pt x="41275" y="0"/>
                </a:lnTo>
                <a:lnTo>
                  <a:pt x="1835150" y="0"/>
                </a:lnTo>
                <a:lnTo>
                  <a:pt x="1851189" y="3252"/>
                </a:lnTo>
                <a:lnTo>
                  <a:pt x="1864312" y="12112"/>
                </a:lnTo>
                <a:lnTo>
                  <a:pt x="1873172" y="25235"/>
                </a:lnTo>
                <a:lnTo>
                  <a:pt x="1876425" y="41275"/>
                </a:lnTo>
                <a:lnTo>
                  <a:pt x="1876425" y="206375"/>
                </a:lnTo>
                <a:lnTo>
                  <a:pt x="1873172" y="222414"/>
                </a:lnTo>
                <a:lnTo>
                  <a:pt x="1864312" y="235537"/>
                </a:lnTo>
                <a:lnTo>
                  <a:pt x="1851189" y="244397"/>
                </a:lnTo>
                <a:lnTo>
                  <a:pt x="1835150" y="247650"/>
                </a:lnTo>
                <a:lnTo>
                  <a:pt x="41275" y="247650"/>
                </a:lnTo>
                <a:lnTo>
                  <a:pt x="25235" y="244397"/>
                </a:lnTo>
                <a:lnTo>
                  <a:pt x="12112" y="235537"/>
                </a:lnTo>
                <a:lnTo>
                  <a:pt x="3252" y="222414"/>
                </a:lnTo>
                <a:lnTo>
                  <a:pt x="0" y="206375"/>
                </a:lnTo>
                <a:lnTo>
                  <a:pt x="0" y="41275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7529576" y="1242060"/>
            <a:ext cx="4182110" cy="246570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 marR="403860">
              <a:lnSpc>
                <a:spcPts val="3150"/>
              </a:lnSpc>
              <a:spcBef>
                <a:spcPts val="509"/>
              </a:spcBef>
            </a:pPr>
            <a:r>
              <a:rPr dirty="0" sz="2900" b="1">
                <a:solidFill>
                  <a:srgbClr val="FFFFFF"/>
                </a:solidFill>
                <a:latin typeface="Century Gothic"/>
                <a:cs typeface="Century Gothic"/>
              </a:rPr>
              <a:t>18-0055</a:t>
            </a:r>
            <a:r>
              <a:rPr dirty="0" sz="2900" spc="-7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dirty="0" sz="2900" spc="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entury Gothic"/>
                <a:cs typeface="Century Gothic"/>
              </a:rPr>
              <a:t>RATED</a:t>
            </a:r>
            <a:r>
              <a:rPr dirty="0" sz="29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spc="-25" b="1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900" b="1">
                <a:solidFill>
                  <a:srgbClr val="FFFFFF"/>
                </a:solidFill>
                <a:latin typeface="Century Gothic"/>
                <a:cs typeface="Century Gothic"/>
              </a:rPr>
              <a:t>UNRATED</a:t>
            </a:r>
            <a:r>
              <a:rPr dirty="0" sz="2900" spc="-114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spc="-10" b="1">
                <a:solidFill>
                  <a:srgbClr val="FFFFFF"/>
                </a:solidFill>
                <a:latin typeface="Century Gothic"/>
                <a:cs typeface="Century Gothic"/>
              </a:rPr>
              <a:t>ASSEMBLES</a:t>
            </a:r>
            <a:endParaRPr sz="2900">
              <a:latin typeface="Century Gothic"/>
              <a:cs typeface="Century Gothic"/>
            </a:endParaRPr>
          </a:p>
          <a:p>
            <a:pPr marL="12700">
              <a:lnSpc>
                <a:spcPts val="3279"/>
              </a:lnSpc>
              <a:spcBef>
                <a:spcPts val="2780"/>
              </a:spcBef>
            </a:pPr>
            <a:r>
              <a:rPr dirty="0" sz="2900" b="1">
                <a:solidFill>
                  <a:srgbClr val="FFFFFF"/>
                </a:solidFill>
                <a:latin typeface="Century Gothic"/>
                <a:cs typeface="Century Gothic"/>
              </a:rPr>
              <a:t>PLEASE</a:t>
            </a:r>
            <a:r>
              <a:rPr dirty="0" sz="2900" spc="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entury Gothic"/>
                <a:cs typeface="Century Gothic"/>
              </a:rPr>
              <a:t>REVIEW</a:t>
            </a:r>
            <a:r>
              <a:rPr dirty="0" sz="29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spc="-25" b="1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endParaRPr sz="2900">
              <a:latin typeface="Century Gothic"/>
              <a:cs typeface="Century Gothic"/>
            </a:endParaRPr>
          </a:p>
          <a:p>
            <a:pPr marL="12700" marR="5080">
              <a:lnSpc>
                <a:spcPts val="3150"/>
              </a:lnSpc>
              <a:spcBef>
                <a:spcPts val="180"/>
              </a:spcBef>
            </a:pPr>
            <a:r>
              <a:rPr dirty="0" sz="290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900" spc="-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entury Gothic"/>
                <a:cs typeface="Century Gothic"/>
              </a:rPr>
              <a:t>SEPTEMBER</a:t>
            </a:r>
            <a:r>
              <a:rPr dirty="0" sz="2900" spc="8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spc="-10" b="1">
                <a:solidFill>
                  <a:srgbClr val="FFFFFF"/>
                </a:solidFill>
                <a:latin typeface="Century Gothic"/>
                <a:cs typeface="Century Gothic"/>
              </a:rPr>
              <a:t>SESSION </a:t>
            </a:r>
            <a:r>
              <a:rPr dirty="0" sz="2900" b="1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29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2900" spc="-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spc="-10" b="1">
                <a:solidFill>
                  <a:srgbClr val="FFFFFF"/>
                </a:solidFill>
                <a:latin typeface="Century Gothic"/>
                <a:cs typeface="Century Gothic"/>
              </a:rPr>
              <a:t>STOPPING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27290" y="560324"/>
            <a:ext cx="266700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F1F1F1"/>
                </a:solidFill>
              </a:rPr>
              <a:t>In</a:t>
            </a:r>
            <a:r>
              <a:rPr dirty="0" sz="3600" spc="20">
                <a:solidFill>
                  <a:srgbClr val="F1F1F1"/>
                </a:solidFill>
              </a:rPr>
              <a:t> </a:t>
            </a:r>
            <a:r>
              <a:rPr dirty="0" sz="3600">
                <a:solidFill>
                  <a:srgbClr val="F1F1F1"/>
                </a:solidFill>
              </a:rPr>
              <a:t>The</a:t>
            </a:r>
            <a:r>
              <a:rPr dirty="0" sz="3600" spc="-40">
                <a:solidFill>
                  <a:srgbClr val="F1F1F1"/>
                </a:solidFill>
              </a:rPr>
              <a:t> </a:t>
            </a:r>
            <a:r>
              <a:rPr dirty="0" sz="3600" spc="-20">
                <a:solidFill>
                  <a:srgbClr val="F1F1F1"/>
                </a:solidFill>
              </a:rPr>
              <a:t>Know</a:t>
            </a:r>
            <a:endParaRPr sz="3600"/>
          </a:p>
        </p:txBody>
      </p:sp>
      <p:grpSp>
        <p:nvGrpSpPr>
          <p:cNvPr id="7" name="object 7" descr=""/>
          <p:cNvGrpSpPr/>
          <p:nvPr/>
        </p:nvGrpSpPr>
        <p:grpSpPr>
          <a:xfrm>
            <a:off x="152400" y="161923"/>
            <a:ext cx="12052935" cy="6600825"/>
            <a:chOff x="152400" y="161923"/>
            <a:chExt cx="12052935" cy="6600825"/>
          </a:xfrm>
        </p:grpSpPr>
        <p:sp>
          <p:nvSpPr>
            <p:cNvPr id="8" name="object 8" descr=""/>
            <p:cNvSpPr/>
            <p:nvPr/>
          </p:nvSpPr>
          <p:spPr>
            <a:xfrm>
              <a:off x="9215501" y="2970275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301351" y="3296793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444226" y="3138550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920476" y="369100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61923"/>
              <a:ext cx="5876925" cy="660082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52425" y="4895849"/>
              <a:ext cx="5476875" cy="352425"/>
            </a:xfrm>
            <a:custGeom>
              <a:avLst/>
              <a:gdLst/>
              <a:ahLst/>
              <a:cxnLst/>
              <a:rect l="l" t="t" r="r" b="b"/>
              <a:pathLst>
                <a:path w="5476875" h="352425">
                  <a:moveTo>
                    <a:pt x="0" y="58800"/>
                  </a:moveTo>
                  <a:lnTo>
                    <a:pt x="4616" y="35897"/>
                  </a:lnTo>
                  <a:lnTo>
                    <a:pt x="17205" y="17208"/>
                  </a:lnTo>
                  <a:lnTo>
                    <a:pt x="35875" y="4615"/>
                  </a:lnTo>
                  <a:lnTo>
                    <a:pt x="58737" y="0"/>
                  </a:lnTo>
                  <a:lnTo>
                    <a:pt x="5418074" y="0"/>
                  </a:lnTo>
                  <a:lnTo>
                    <a:pt x="5440977" y="4615"/>
                  </a:lnTo>
                  <a:lnTo>
                    <a:pt x="5459666" y="17208"/>
                  </a:lnTo>
                  <a:lnTo>
                    <a:pt x="5472259" y="35897"/>
                  </a:lnTo>
                  <a:lnTo>
                    <a:pt x="5476875" y="58800"/>
                  </a:lnTo>
                  <a:lnTo>
                    <a:pt x="5476875" y="293624"/>
                  </a:lnTo>
                  <a:lnTo>
                    <a:pt x="5472259" y="316527"/>
                  </a:lnTo>
                  <a:lnTo>
                    <a:pt x="5459666" y="335216"/>
                  </a:lnTo>
                  <a:lnTo>
                    <a:pt x="5440977" y="347809"/>
                  </a:lnTo>
                  <a:lnTo>
                    <a:pt x="5418074" y="352425"/>
                  </a:lnTo>
                  <a:lnTo>
                    <a:pt x="58737" y="352425"/>
                  </a:lnTo>
                  <a:lnTo>
                    <a:pt x="35875" y="347809"/>
                  </a:lnTo>
                  <a:lnTo>
                    <a:pt x="17205" y="335216"/>
                  </a:lnTo>
                  <a:lnTo>
                    <a:pt x="4616" y="316527"/>
                  </a:lnTo>
                  <a:lnTo>
                    <a:pt x="0" y="293624"/>
                  </a:lnTo>
                  <a:lnTo>
                    <a:pt x="0" y="5880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7875" cy="6858000"/>
            <a:chOff x="0" y="0"/>
            <a:chExt cx="1220787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7339076" y="33401"/>
              <a:ext cx="4853305" cy="4924425"/>
            </a:xfrm>
            <a:custGeom>
              <a:avLst/>
              <a:gdLst/>
              <a:ahLst/>
              <a:cxnLst/>
              <a:rect l="l" t="t" r="r" b="b"/>
              <a:pathLst>
                <a:path w="4853305" h="4924425">
                  <a:moveTo>
                    <a:pt x="4852924" y="0"/>
                  </a:moveTo>
                  <a:lnTo>
                    <a:pt x="0" y="4852924"/>
                  </a:lnTo>
                </a:path>
                <a:path w="4853305" h="4924425">
                  <a:moveTo>
                    <a:pt x="4852924" y="585850"/>
                  </a:moveTo>
                  <a:lnTo>
                    <a:pt x="514350" y="492429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587" y="711771"/>
            <a:ext cx="3964304" cy="2906395"/>
          </a:xfrm>
          <a:prstGeom prst="rect"/>
        </p:spPr>
        <p:txBody>
          <a:bodyPr wrap="square" lIns="0" tIns="78740" rIns="0" bIns="0" rtlCol="0" vert="horz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620"/>
              </a:spcBef>
            </a:pPr>
            <a:r>
              <a:rPr dirty="0" sz="4100"/>
              <a:t>FIRE</a:t>
            </a:r>
            <a:r>
              <a:rPr dirty="0" sz="4100" spc="-80"/>
              <a:t> </a:t>
            </a:r>
            <a:r>
              <a:rPr dirty="0" sz="4100" spc="-10"/>
              <a:t>BLOCKING, </a:t>
            </a:r>
            <a:r>
              <a:rPr dirty="0" sz="4100"/>
              <a:t>FIRE</a:t>
            </a:r>
            <a:r>
              <a:rPr dirty="0" sz="4100" spc="-75"/>
              <a:t> </a:t>
            </a:r>
            <a:r>
              <a:rPr dirty="0" sz="4100" spc="-10"/>
              <a:t>STOPPING, FIRE/SMOKE DAMPERS.</a:t>
            </a:r>
            <a:endParaRPr sz="4100"/>
          </a:p>
          <a:p>
            <a:pPr marL="12700">
              <a:lnSpc>
                <a:spcPts val="4430"/>
              </a:lnSpc>
            </a:pPr>
            <a:r>
              <a:rPr dirty="0" sz="4100"/>
              <a:t>PART</a:t>
            </a:r>
            <a:r>
              <a:rPr dirty="0" sz="4100" spc="-80"/>
              <a:t> </a:t>
            </a:r>
            <a:r>
              <a:rPr dirty="0" sz="4100" spc="-50"/>
              <a:t>1</a:t>
            </a:r>
            <a:endParaRPr sz="4100"/>
          </a:p>
        </p:txBody>
      </p:sp>
      <p:grpSp>
        <p:nvGrpSpPr>
          <p:cNvPr id="6" name="object 6" descr=""/>
          <p:cNvGrpSpPr/>
          <p:nvPr/>
        </p:nvGrpSpPr>
        <p:grpSpPr>
          <a:xfrm>
            <a:off x="781050" y="0"/>
            <a:ext cx="11410950" cy="6858000"/>
            <a:chOff x="781050" y="0"/>
            <a:chExt cx="11410950" cy="685800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6475" y="0"/>
              <a:ext cx="6105525" cy="685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9850" y="723900"/>
              <a:ext cx="2362200" cy="19335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0"/>
              <a:ext cx="6096000" cy="34766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05950" y="904875"/>
              <a:ext cx="2362200" cy="15716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0375" y="3800475"/>
              <a:ext cx="4686300" cy="273367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050" y="3800475"/>
              <a:ext cx="4600575" cy="2552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27697" y="4928870"/>
            <a:ext cx="10988040" cy="1004569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45"/>
              </a:spcBef>
            </a:pP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TODAY'S</a:t>
            </a:r>
            <a:r>
              <a:rPr dirty="0" sz="3200" spc="-17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SESSION</a:t>
            </a:r>
            <a:r>
              <a:rPr dirty="0" sz="3200" spc="-3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WILL</a:t>
            </a:r>
            <a:r>
              <a:rPr dirty="0" sz="3200" spc="-11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REVOLVE</a:t>
            </a:r>
            <a:r>
              <a:rPr dirty="0" sz="3200" spc="-7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AROUND</a:t>
            </a:r>
            <a:r>
              <a:rPr dirty="0" sz="3200" spc="-23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SIMPLE</a:t>
            </a:r>
            <a:r>
              <a:rPr dirty="0" sz="3200" spc="-7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PART</a:t>
            </a:r>
            <a:r>
              <a:rPr dirty="0" sz="3200" spc="-114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spc="-50" b="1">
                <a:solidFill>
                  <a:srgbClr val="FFC000"/>
                </a:solidFill>
                <a:latin typeface="Century Gothic"/>
                <a:cs typeface="Century Gothic"/>
              </a:rPr>
              <a:t>9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BUILDINGS</a:t>
            </a:r>
            <a:r>
              <a:rPr dirty="0" sz="3200" spc="-18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–</a:t>
            </a:r>
            <a:r>
              <a:rPr dirty="0" sz="3200" spc="2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9.10</a:t>
            </a:r>
            <a:r>
              <a:rPr dirty="0" sz="3200" spc="-10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&amp;</a:t>
            </a:r>
            <a:r>
              <a:rPr dirty="0" sz="3200" spc="-2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SPECIFICALLY</a:t>
            </a:r>
            <a:r>
              <a:rPr dirty="0" sz="3200" spc="-204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9.10.16</a:t>
            </a:r>
            <a:r>
              <a:rPr dirty="0" sz="3200" spc="-9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FIRE</a:t>
            </a:r>
            <a:r>
              <a:rPr dirty="0" sz="3200" spc="-3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C000"/>
                </a:solidFill>
                <a:latin typeface="Century Gothic"/>
                <a:cs typeface="Century Gothic"/>
              </a:rPr>
              <a:t>BLOCKING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0" y="0"/>
                </a:moveTo>
                <a:lnTo>
                  <a:pt x="12192000" y="0"/>
                </a:lnTo>
                <a:lnTo>
                  <a:pt x="12192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3587" y="1509649"/>
            <a:ext cx="42164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0975" y="228600"/>
            <a:ext cx="11782425" cy="4343400"/>
            <a:chOff x="180975" y="228600"/>
            <a:chExt cx="11782425" cy="43434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975" y="228600"/>
              <a:ext cx="11782425" cy="43434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334625" y="2962275"/>
              <a:ext cx="457200" cy="466725"/>
            </a:xfrm>
            <a:custGeom>
              <a:avLst/>
              <a:gdLst/>
              <a:ahLst/>
              <a:cxnLst/>
              <a:rect l="l" t="t" r="r" b="b"/>
              <a:pathLst>
                <a:path w="457200" h="466725">
                  <a:moveTo>
                    <a:pt x="228600" y="0"/>
                  </a:moveTo>
                  <a:lnTo>
                    <a:pt x="174625" y="178308"/>
                  </a:lnTo>
                  <a:lnTo>
                    <a:pt x="0" y="178308"/>
                  </a:lnTo>
                  <a:lnTo>
                    <a:pt x="141224" y="288416"/>
                  </a:lnTo>
                  <a:lnTo>
                    <a:pt x="87375" y="466725"/>
                  </a:lnTo>
                  <a:lnTo>
                    <a:pt x="228600" y="356488"/>
                  </a:lnTo>
                  <a:lnTo>
                    <a:pt x="369824" y="466725"/>
                  </a:lnTo>
                  <a:lnTo>
                    <a:pt x="315975" y="288416"/>
                  </a:lnTo>
                  <a:lnTo>
                    <a:pt x="457200" y="178308"/>
                  </a:lnTo>
                  <a:lnTo>
                    <a:pt x="282575" y="17830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334625" y="2962275"/>
              <a:ext cx="457200" cy="466725"/>
            </a:xfrm>
            <a:custGeom>
              <a:avLst/>
              <a:gdLst/>
              <a:ahLst/>
              <a:cxnLst/>
              <a:rect l="l" t="t" r="r" b="b"/>
              <a:pathLst>
                <a:path w="457200" h="466725">
                  <a:moveTo>
                    <a:pt x="0" y="178308"/>
                  </a:moveTo>
                  <a:lnTo>
                    <a:pt x="174625" y="178308"/>
                  </a:lnTo>
                  <a:lnTo>
                    <a:pt x="228600" y="0"/>
                  </a:lnTo>
                  <a:lnTo>
                    <a:pt x="282575" y="178308"/>
                  </a:lnTo>
                  <a:lnTo>
                    <a:pt x="457200" y="178308"/>
                  </a:lnTo>
                  <a:lnTo>
                    <a:pt x="315975" y="288416"/>
                  </a:lnTo>
                  <a:lnTo>
                    <a:pt x="369824" y="466725"/>
                  </a:lnTo>
                  <a:lnTo>
                    <a:pt x="228600" y="356488"/>
                  </a:lnTo>
                  <a:lnTo>
                    <a:pt x="87375" y="466725"/>
                  </a:lnTo>
                  <a:lnTo>
                    <a:pt x="141224" y="288416"/>
                  </a:lnTo>
                  <a:lnTo>
                    <a:pt x="0" y="178308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27697" y="5173027"/>
            <a:ext cx="8004175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FIRE</a:t>
            </a:r>
            <a:r>
              <a:rPr dirty="0" sz="3200" spc="-14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PROTECTION</a:t>
            </a:r>
            <a:r>
              <a:rPr dirty="0" sz="3200" spc="-7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-</a:t>
            </a:r>
            <a:r>
              <a:rPr dirty="0" sz="3200" spc="-3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GENERAL</a:t>
            </a:r>
            <a:r>
              <a:rPr dirty="0" sz="3200" spc="-9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C000"/>
                </a:solidFill>
                <a:latin typeface="Century Gothic"/>
                <a:cs typeface="Century Gothic"/>
              </a:rPr>
              <a:t>DEFINITIONS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0" y="0"/>
                </a:moveTo>
                <a:lnTo>
                  <a:pt x="12192000" y="0"/>
                </a:lnTo>
                <a:lnTo>
                  <a:pt x="12192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2150" y="259715"/>
            <a:ext cx="4680585" cy="3124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/>
              <a:t>Defined</a:t>
            </a:r>
            <a:r>
              <a:rPr dirty="0" sz="1850" spc="70"/>
              <a:t> </a:t>
            </a:r>
            <a:r>
              <a:rPr dirty="0" sz="1850"/>
              <a:t>Terms:</a:t>
            </a:r>
            <a:r>
              <a:rPr dirty="0" sz="1850" spc="190"/>
              <a:t> </a:t>
            </a:r>
            <a:r>
              <a:rPr dirty="0" sz="1850"/>
              <a:t>(2018</a:t>
            </a:r>
            <a:r>
              <a:rPr dirty="0" sz="1850" spc="190"/>
              <a:t> </a:t>
            </a:r>
            <a:r>
              <a:rPr dirty="0" sz="1850"/>
              <a:t>BC</a:t>
            </a:r>
            <a:r>
              <a:rPr dirty="0" sz="1850" spc="65"/>
              <a:t> </a:t>
            </a:r>
            <a:r>
              <a:rPr dirty="0" sz="1850"/>
              <a:t>Building</a:t>
            </a:r>
            <a:r>
              <a:rPr dirty="0" sz="1850" spc="-10"/>
              <a:t> Code):</a:t>
            </a:r>
            <a:endParaRPr sz="1850"/>
          </a:p>
        </p:txBody>
      </p:sp>
      <p:sp>
        <p:nvSpPr>
          <p:cNvPr id="8" name="object 8" descr=""/>
          <p:cNvSpPr txBox="1"/>
          <p:nvPr/>
        </p:nvSpPr>
        <p:spPr>
          <a:xfrm>
            <a:off x="552450" y="914400"/>
            <a:ext cx="11163300" cy="1295400"/>
          </a:xfrm>
          <a:prstGeom prst="rect">
            <a:avLst/>
          </a:prstGeom>
          <a:solidFill>
            <a:srgbClr val="FFFFFF">
              <a:alpha val="36862"/>
            </a:srgbClr>
          </a:solidFill>
          <a:ln w="57150">
            <a:solidFill>
              <a:srgbClr val="FF0000"/>
            </a:solidFill>
          </a:ln>
        </p:spPr>
        <p:txBody>
          <a:bodyPr wrap="square" lIns="0" tIns="182245" rIns="0" bIns="0" rtlCol="0" vert="horz">
            <a:spAutoFit/>
          </a:bodyPr>
          <a:lstStyle/>
          <a:p>
            <a:pPr marL="438150" marR="634365" indent="-285750">
              <a:lnSpc>
                <a:spcPts val="2030"/>
              </a:lnSpc>
              <a:spcBef>
                <a:spcPts val="1435"/>
              </a:spcBef>
            </a:pP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1850" spc="1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compartment</a:t>
            </a:r>
            <a:r>
              <a:rPr dirty="0" sz="1850" spc="2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means</a:t>
            </a:r>
            <a:r>
              <a:rPr dirty="0" sz="1850" spc="1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dirty="0" sz="1850" spc="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enclosed</a:t>
            </a:r>
            <a:r>
              <a:rPr dirty="0" sz="1850" spc="17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space</a:t>
            </a:r>
            <a:r>
              <a:rPr dirty="0" sz="185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185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850" spc="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building</a:t>
            </a:r>
            <a:r>
              <a:rPr dirty="0" sz="1850" spc="9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dirty="0" sz="1850" spc="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850" spc="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separated</a:t>
            </a:r>
            <a:r>
              <a:rPr dirty="0" sz="1850" spc="8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1850" spc="1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dirty="0" sz="1850" spc="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other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parts</a:t>
            </a:r>
            <a:r>
              <a:rPr dirty="0" sz="1850" spc="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850" spc="1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50" spc="1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building</a:t>
            </a:r>
            <a:r>
              <a:rPr dirty="0" sz="1850" spc="1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dirty="0" sz="1850" spc="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enclosing</a:t>
            </a:r>
            <a:r>
              <a:rPr dirty="0" sz="1850" spc="19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construction</a:t>
            </a:r>
            <a:r>
              <a:rPr dirty="0" sz="1850" spc="3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providing</a:t>
            </a:r>
            <a:r>
              <a:rPr dirty="0" sz="1850" spc="1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850" spc="1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1850" spc="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separation</a:t>
            </a:r>
            <a:r>
              <a:rPr dirty="0" sz="1850" spc="1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having</a:t>
            </a:r>
            <a:r>
              <a:rPr dirty="0" sz="1850" spc="1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50" b="1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required</a:t>
            </a:r>
            <a:r>
              <a:rPr dirty="0" sz="1850" spc="1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fire-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resistance</a:t>
            </a:r>
            <a:r>
              <a:rPr dirty="0" sz="1850" spc="3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rating.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92150" y="2358707"/>
            <a:ext cx="10898505" cy="21526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98450" marR="46990" indent="-285750">
              <a:lnSpc>
                <a:spcPts val="2100"/>
              </a:lnSpc>
              <a:spcBef>
                <a:spcPts val="295"/>
              </a:spcBef>
            </a:pP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1850" spc="1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separation</a:t>
            </a:r>
            <a:r>
              <a:rPr dirty="0" sz="185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(F.S.)</a:t>
            </a:r>
            <a:r>
              <a:rPr dirty="0" sz="1850" spc="1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means</a:t>
            </a:r>
            <a:r>
              <a:rPr dirty="0" sz="1850" spc="204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85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construction</a:t>
            </a:r>
            <a:r>
              <a:rPr dirty="0" sz="1850" spc="2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assembly</a:t>
            </a:r>
            <a:r>
              <a:rPr dirty="0" sz="1850" spc="1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dirty="0" sz="1850" spc="8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acts</a:t>
            </a:r>
            <a:r>
              <a:rPr dirty="0" sz="1850" spc="1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185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850" spc="8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barrier</a:t>
            </a:r>
            <a:r>
              <a:rPr dirty="0" sz="185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against</a:t>
            </a:r>
            <a:r>
              <a:rPr dirty="0" sz="185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50" spc="2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spread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85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fire.</a:t>
            </a:r>
            <a:endParaRPr sz="18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Century Gothic"/>
              <a:cs typeface="Century Gothic"/>
            </a:endParaRPr>
          </a:p>
          <a:p>
            <a:pPr marL="298450" marR="5080" indent="-285750">
              <a:lnSpc>
                <a:spcPct val="92500"/>
              </a:lnSpc>
            </a:pP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Fire-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resistance</a:t>
            </a:r>
            <a:r>
              <a:rPr dirty="0" sz="1850" spc="254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rating</a:t>
            </a:r>
            <a:r>
              <a:rPr dirty="0" sz="1850" spc="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(F.R.R)</a:t>
            </a:r>
            <a:r>
              <a:rPr dirty="0" sz="1850" spc="1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means</a:t>
            </a:r>
            <a:r>
              <a:rPr dirty="0" sz="1850" spc="10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50" spc="1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time</a:t>
            </a:r>
            <a:r>
              <a:rPr dirty="0" sz="1850" spc="18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1850" spc="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minutes</a:t>
            </a:r>
            <a:r>
              <a:rPr dirty="0" sz="1850" spc="18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1850" spc="1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hours</a:t>
            </a:r>
            <a:r>
              <a:rPr dirty="0" sz="1850" spc="10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dirty="0" sz="1850" spc="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850" spc="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material</a:t>
            </a:r>
            <a:r>
              <a:rPr dirty="0" sz="1850" spc="1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1850" spc="1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assembly</a:t>
            </a:r>
            <a:r>
              <a:rPr dirty="0" sz="1850" spc="1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25" b="1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materials</a:t>
            </a:r>
            <a:r>
              <a:rPr dirty="0" sz="1850" spc="1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dirty="0" sz="1850" spc="1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withstand</a:t>
            </a:r>
            <a:r>
              <a:rPr dirty="0" sz="1850" spc="2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50" spc="1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passage</a:t>
            </a:r>
            <a:r>
              <a:rPr dirty="0" sz="1850" spc="-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850" spc="1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flame</a:t>
            </a:r>
            <a:r>
              <a:rPr dirty="0" sz="1850" spc="1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85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850" spc="1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transmission</a:t>
            </a:r>
            <a:r>
              <a:rPr dirty="0" sz="1850" spc="2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85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heat</a:t>
            </a:r>
            <a:r>
              <a:rPr dirty="0" sz="1850" spc="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when</a:t>
            </a:r>
            <a:r>
              <a:rPr dirty="0" sz="1850" spc="1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exposed</a:t>
            </a:r>
            <a:r>
              <a:rPr dirty="0" sz="1850" spc="5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850" spc="1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1850" spc="1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under</a:t>
            </a:r>
            <a:r>
              <a:rPr dirty="0" sz="185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specified</a:t>
            </a:r>
            <a:r>
              <a:rPr dirty="0" sz="1850" spc="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conditions</a:t>
            </a:r>
            <a:r>
              <a:rPr dirty="0" sz="1850" spc="2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85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test</a:t>
            </a:r>
            <a:r>
              <a:rPr dirty="0" sz="1850" spc="17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850" spc="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performance</a:t>
            </a:r>
            <a:r>
              <a:rPr dirty="0" sz="1850" spc="204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criteria,</a:t>
            </a:r>
            <a:r>
              <a:rPr dirty="0" sz="1850" spc="1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185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185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determined</a:t>
            </a:r>
            <a:r>
              <a:rPr dirty="0" sz="1850" spc="2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25" b="1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extension</a:t>
            </a:r>
            <a:r>
              <a:rPr dirty="0" sz="1850" spc="2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185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interpretation</a:t>
            </a:r>
            <a:r>
              <a:rPr dirty="0" sz="1850" spc="2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850" spc="1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information</a:t>
            </a:r>
            <a:r>
              <a:rPr dirty="0" sz="1850" spc="2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derived</a:t>
            </a:r>
            <a:r>
              <a:rPr dirty="0" sz="1850" spc="8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therefrom</a:t>
            </a:r>
            <a:r>
              <a:rPr dirty="0" sz="1850" spc="2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1850" spc="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prescribed</a:t>
            </a:r>
            <a:r>
              <a:rPr dirty="0" sz="1850" spc="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185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dirty="0" sz="1850" spc="2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Code.</a:t>
            </a:r>
            <a:endParaRPr sz="18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27697" y="5173027"/>
            <a:ext cx="8004175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FIRE</a:t>
            </a:r>
            <a:r>
              <a:rPr dirty="0" sz="3200" spc="-14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PROTECTION</a:t>
            </a:r>
            <a:r>
              <a:rPr dirty="0" sz="3200" spc="-7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-</a:t>
            </a:r>
            <a:r>
              <a:rPr dirty="0" sz="3200" spc="-3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GENERAL</a:t>
            </a:r>
            <a:r>
              <a:rPr dirty="0" sz="3200" spc="-9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C000"/>
                </a:solidFill>
                <a:latin typeface="Century Gothic"/>
                <a:cs typeface="Century Gothic"/>
              </a:rPr>
              <a:t>DEFINITIONS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0" y="0"/>
                </a:moveTo>
                <a:lnTo>
                  <a:pt x="12192000" y="0"/>
                </a:lnTo>
                <a:lnTo>
                  <a:pt x="12192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92150" y="800798"/>
            <a:ext cx="10375900" cy="19843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55575">
              <a:lnSpc>
                <a:spcPct val="100000"/>
              </a:lnSpc>
              <a:spcBef>
                <a:spcPts val="125"/>
              </a:spcBef>
            </a:pP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Defined</a:t>
            </a:r>
            <a:r>
              <a:rPr dirty="0" sz="2000" spc="-3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Terms:</a:t>
            </a:r>
            <a:r>
              <a:rPr dirty="0" sz="2000" spc="-8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(2018</a:t>
            </a:r>
            <a:r>
              <a:rPr dirty="0" sz="2000" spc="2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BC</a:t>
            </a:r>
            <a:r>
              <a:rPr dirty="0" sz="2000" spc="-114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Building</a:t>
            </a:r>
            <a:r>
              <a:rPr dirty="0" sz="2000" spc="4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spc="-10" b="1">
                <a:solidFill>
                  <a:srgbClr val="F1F1F1"/>
                </a:solidFill>
                <a:latin typeface="Century Gothic"/>
                <a:cs typeface="Century Gothic"/>
              </a:rPr>
              <a:t>Code):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Century Gothic"/>
              <a:cs typeface="Century Gothic"/>
            </a:endParaRPr>
          </a:p>
          <a:p>
            <a:pPr marL="298450" marR="5080" indent="-285750">
              <a:lnSpc>
                <a:spcPts val="2180"/>
              </a:lnSpc>
            </a:pP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Fire</a:t>
            </a:r>
            <a:r>
              <a:rPr dirty="0" sz="2000" spc="-7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stop</a:t>
            </a:r>
            <a:r>
              <a:rPr dirty="0" sz="2000" spc="-3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means</a:t>
            </a:r>
            <a:r>
              <a:rPr dirty="0" sz="2000" spc="-3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</a:t>
            </a:r>
            <a:r>
              <a:rPr dirty="0" sz="2000" spc="-3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system</a:t>
            </a:r>
            <a:r>
              <a:rPr dirty="0" sz="2000" spc="-14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consisting</a:t>
            </a:r>
            <a:r>
              <a:rPr dirty="0" sz="2000" spc="-2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of</a:t>
            </a:r>
            <a:r>
              <a:rPr dirty="0" sz="2000" spc="-1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</a:t>
            </a:r>
            <a:r>
              <a:rPr dirty="0" sz="2000" spc="4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material,</a:t>
            </a:r>
            <a:r>
              <a:rPr dirty="0" sz="2000" spc="-8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component</a:t>
            </a:r>
            <a:r>
              <a:rPr dirty="0" sz="2000" spc="-5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and</a:t>
            </a:r>
            <a:r>
              <a:rPr dirty="0" sz="2000" spc="5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means</a:t>
            </a:r>
            <a:r>
              <a:rPr dirty="0" sz="2000" spc="-3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of</a:t>
            </a:r>
            <a:r>
              <a:rPr dirty="0" sz="2000" spc="-10" b="1">
                <a:solidFill>
                  <a:srgbClr val="F1F1F1"/>
                </a:solidFill>
                <a:latin typeface="Century Gothic"/>
                <a:cs typeface="Century Gothic"/>
              </a:rPr>
              <a:t> support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used</a:t>
            </a:r>
            <a:r>
              <a:rPr dirty="0" sz="2000" spc="1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to</a:t>
            </a:r>
            <a:r>
              <a:rPr dirty="0" sz="2000" spc="-2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fill</a:t>
            </a:r>
            <a:r>
              <a:rPr dirty="0" sz="2000" spc="5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gaps</a:t>
            </a:r>
            <a:r>
              <a:rPr dirty="0" sz="2000" spc="-7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between</a:t>
            </a:r>
            <a:r>
              <a:rPr dirty="0" sz="2000" spc="-1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fire</a:t>
            </a:r>
            <a:r>
              <a:rPr dirty="0" sz="2000" spc="-2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separations</a:t>
            </a:r>
            <a:r>
              <a:rPr dirty="0" sz="2000" spc="-15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or between</a:t>
            </a:r>
            <a:r>
              <a:rPr dirty="0" sz="2000" spc="-1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fire</a:t>
            </a:r>
            <a:r>
              <a:rPr dirty="0" sz="2000" spc="-2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separations</a:t>
            </a:r>
            <a:r>
              <a:rPr dirty="0" sz="2000" spc="-14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spc="-25" b="1">
                <a:solidFill>
                  <a:srgbClr val="F1F1F1"/>
                </a:solidFill>
                <a:latin typeface="Century Gothic"/>
                <a:cs typeface="Century Gothic"/>
              </a:rPr>
              <a:t>and</a:t>
            </a:r>
            <a:endParaRPr sz="2000">
              <a:latin typeface="Century Gothic"/>
              <a:cs typeface="Century Gothic"/>
            </a:endParaRPr>
          </a:p>
          <a:p>
            <a:pPr marL="298450">
              <a:lnSpc>
                <a:spcPts val="1955"/>
              </a:lnSpc>
            </a:pP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other</a:t>
            </a:r>
            <a:r>
              <a:rPr dirty="0" sz="2000" spc="-2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assemblies</a:t>
            </a:r>
            <a:r>
              <a:rPr dirty="0" sz="2000" spc="-11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or</a:t>
            </a:r>
            <a:r>
              <a:rPr dirty="0" sz="2000" spc="-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used</a:t>
            </a:r>
            <a:r>
              <a:rPr dirty="0" sz="2000" spc="-3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around</a:t>
            </a:r>
            <a:r>
              <a:rPr dirty="0" sz="2000" spc="-3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items</a:t>
            </a:r>
            <a:r>
              <a:rPr dirty="0" sz="2000" spc="-4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that</a:t>
            </a:r>
            <a:r>
              <a:rPr dirty="0" sz="2000" spc="-5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wholly</a:t>
            </a:r>
            <a:r>
              <a:rPr dirty="0" sz="2000" spc="-1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or</a:t>
            </a:r>
            <a:r>
              <a:rPr dirty="0" sz="2000" spc="-1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partially</a:t>
            </a:r>
            <a:r>
              <a:rPr dirty="0" sz="2000" spc="-2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penetrate</a:t>
            </a:r>
            <a:r>
              <a:rPr dirty="0" sz="2000" spc="-13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</a:t>
            </a:r>
            <a:r>
              <a:rPr dirty="0" sz="2000" spc="-3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spc="-20" b="1">
                <a:solidFill>
                  <a:srgbClr val="F1F1F1"/>
                </a:solidFill>
                <a:latin typeface="Century Gothic"/>
                <a:cs typeface="Century Gothic"/>
              </a:rPr>
              <a:t>fire</a:t>
            </a:r>
            <a:endParaRPr sz="2000">
              <a:latin typeface="Century Gothic"/>
              <a:cs typeface="Century Gothic"/>
            </a:endParaRPr>
          </a:p>
          <a:p>
            <a:pPr marL="298450">
              <a:lnSpc>
                <a:spcPts val="2290"/>
              </a:lnSpc>
            </a:pPr>
            <a:r>
              <a:rPr dirty="0" sz="2000" spc="-10" b="1">
                <a:solidFill>
                  <a:srgbClr val="F1F1F1"/>
                </a:solidFill>
                <a:latin typeface="Century Gothic"/>
                <a:cs typeface="Century Gothic"/>
              </a:rPr>
              <a:t>separation.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4350" y="3086100"/>
            <a:ext cx="11163300" cy="1295400"/>
          </a:xfrm>
          <a:prstGeom prst="rect">
            <a:avLst/>
          </a:prstGeom>
          <a:solidFill>
            <a:srgbClr val="FFFFFF">
              <a:alpha val="36862"/>
            </a:srgbClr>
          </a:solidFill>
          <a:ln w="57150">
            <a:solidFill>
              <a:srgbClr val="FF0000"/>
            </a:solidFill>
          </a:ln>
        </p:spPr>
        <p:txBody>
          <a:bodyPr wrap="square" lIns="0" tIns="243204" rIns="0" bIns="0" rtlCol="0" vert="horz">
            <a:spAutoFit/>
          </a:bodyPr>
          <a:lstStyle/>
          <a:p>
            <a:pPr marL="190500" marR="260985">
              <a:lnSpc>
                <a:spcPct val="89200"/>
              </a:lnSpc>
              <a:spcBef>
                <a:spcPts val="1914"/>
              </a:spcBef>
            </a:pP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Fire</a:t>
            </a:r>
            <a:r>
              <a:rPr dirty="0" sz="2000" spc="-6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block</a:t>
            </a:r>
            <a:r>
              <a:rPr dirty="0" sz="2000" spc="-1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means</a:t>
            </a:r>
            <a:r>
              <a:rPr dirty="0" sz="2000" spc="-2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</a:t>
            </a:r>
            <a:r>
              <a:rPr dirty="0" sz="2000" spc="-2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material, component</a:t>
            </a:r>
            <a:r>
              <a:rPr dirty="0" sz="2000" spc="-4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or</a:t>
            </a:r>
            <a:r>
              <a:rPr dirty="0" sz="2000" spc="-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system</a:t>
            </a:r>
            <a:r>
              <a:rPr dirty="0" sz="2000" spc="-14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that</a:t>
            </a:r>
            <a:r>
              <a:rPr dirty="0" sz="2000" spc="-4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restricts</a:t>
            </a:r>
            <a:r>
              <a:rPr dirty="0" sz="2000" spc="-10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the</a:t>
            </a:r>
            <a:r>
              <a:rPr dirty="0" sz="2000" spc="9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spread</a:t>
            </a:r>
            <a:r>
              <a:rPr dirty="0" sz="2000" spc="-10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of fire</a:t>
            </a:r>
            <a:r>
              <a:rPr dirty="0" sz="2000" spc="-5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spc="-10" b="1">
                <a:solidFill>
                  <a:srgbClr val="F1F1F1"/>
                </a:solidFill>
                <a:latin typeface="Century Gothic"/>
                <a:cs typeface="Century Gothic"/>
              </a:rPr>
              <a:t>within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</a:t>
            </a:r>
            <a:r>
              <a:rPr dirty="0" sz="2000" spc="-1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concealed</a:t>
            </a:r>
            <a:r>
              <a:rPr dirty="0" sz="2000" spc="-1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space</a:t>
            </a:r>
            <a:r>
              <a:rPr dirty="0" sz="2000" spc="-5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or from</a:t>
            </a:r>
            <a:r>
              <a:rPr dirty="0" sz="2000" spc="-13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</a:t>
            </a:r>
            <a:r>
              <a:rPr dirty="0" sz="2000" spc="-1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concealed</a:t>
            </a:r>
            <a:r>
              <a:rPr dirty="0" sz="2000" spc="6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space</a:t>
            </a:r>
            <a:r>
              <a:rPr dirty="0" sz="2000" spc="-12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to</a:t>
            </a:r>
            <a:r>
              <a:rPr dirty="0" sz="2000" spc="8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an</a:t>
            </a:r>
            <a:r>
              <a:rPr dirty="0" sz="2000" spc="-4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adjacent</a:t>
            </a:r>
            <a:r>
              <a:rPr dirty="0" sz="2000" spc="-114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space.</a:t>
            </a:r>
            <a:r>
              <a:rPr dirty="0" sz="2000" spc="-7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(no</a:t>
            </a:r>
            <a:r>
              <a:rPr dirty="0" sz="2000" spc="3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spc="-20" b="1">
                <a:solidFill>
                  <a:srgbClr val="F1F1F1"/>
                </a:solidFill>
                <a:latin typeface="Century Gothic"/>
                <a:cs typeface="Century Gothic"/>
              </a:rPr>
              <a:t>fire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separations</a:t>
            </a:r>
            <a:r>
              <a:rPr dirty="0" sz="2000" spc="-10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within</a:t>
            </a:r>
            <a:r>
              <a:rPr dirty="0" sz="2000" spc="-4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F1F1F1"/>
                </a:solidFill>
                <a:latin typeface="Century Gothic"/>
                <a:cs typeface="Century Gothic"/>
              </a:rPr>
              <a:t>a</a:t>
            </a:r>
            <a:r>
              <a:rPr dirty="0" sz="2000" spc="-20" b="1">
                <a:solidFill>
                  <a:srgbClr val="F1F1F1"/>
                </a:solidFill>
                <a:latin typeface="Century Gothic"/>
                <a:cs typeface="Century Gothic"/>
              </a:rPr>
              <a:t> unit)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27697" y="5373370"/>
            <a:ext cx="36449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FFC000"/>
                </a:solidFill>
                <a:latin typeface="Century Gothic"/>
                <a:cs typeface="Century Gothic"/>
              </a:rPr>
              <a:t>N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0" y="0"/>
                </a:moveTo>
                <a:lnTo>
                  <a:pt x="12192000" y="0"/>
                </a:lnTo>
                <a:lnTo>
                  <a:pt x="12192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3587" y="1509649"/>
            <a:ext cx="42164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7175" y="4743450"/>
            <a:ext cx="11677650" cy="1981200"/>
            <a:chOff x="257175" y="4743450"/>
            <a:chExt cx="11677650" cy="1981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75" y="4743450"/>
              <a:ext cx="11677650" cy="19812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628775" y="5057775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190500" y="0"/>
                  </a:moveTo>
                  <a:lnTo>
                    <a:pt x="145542" y="116458"/>
                  </a:lnTo>
                  <a:lnTo>
                    <a:pt x="0" y="116458"/>
                  </a:lnTo>
                  <a:lnTo>
                    <a:pt x="117729" y="188340"/>
                  </a:lnTo>
                  <a:lnTo>
                    <a:pt x="72770" y="304800"/>
                  </a:lnTo>
                  <a:lnTo>
                    <a:pt x="190500" y="232790"/>
                  </a:lnTo>
                  <a:lnTo>
                    <a:pt x="308229" y="304800"/>
                  </a:lnTo>
                  <a:lnTo>
                    <a:pt x="263270" y="188340"/>
                  </a:lnTo>
                  <a:lnTo>
                    <a:pt x="381000" y="116458"/>
                  </a:lnTo>
                  <a:lnTo>
                    <a:pt x="235457" y="116458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28775" y="5057775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0" y="116458"/>
                  </a:moveTo>
                  <a:lnTo>
                    <a:pt x="145542" y="116458"/>
                  </a:lnTo>
                  <a:lnTo>
                    <a:pt x="190500" y="0"/>
                  </a:lnTo>
                  <a:lnTo>
                    <a:pt x="235457" y="116458"/>
                  </a:lnTo>
                  <a:lnTo>
                    <a:pt x="381000" y="116458"/>
                  </a:lnTo>
                  <a:lnTo>
                    <a:pt x="263270" y="188340"/>
                  </a:lnTo>
                  <a:lnTo>
                    <a:pt x="308229" y="304800"/>
                  </a:lnTo>
                  <a:lnTo>
                    <a:pt x="190500" y="232790"/>
                  </a:lnTo>
                  <a:lnTo>
                    <a:pt x="72770" y="304800"/>
                  </a:lnTo>
                  <a:lnTo>
                    <a:pt x="117729" y="188340"/>
                  </a:lnTo>
                  <a:lnTo>
                    <a:pt x="0" y="116458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257175" y="171450"/>
            <a:ext cx="11687175" cy="4286250"/>
            <a:chOff x="257175" y="171450"/>
            <a:chExt cx="11687175" cy="428625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175" y="171450"/>
              <a:ext cx="11687175" cy="428625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14400" y="1952625"/>
              <a:ext cx="2200275" cy="342900"/>
            </a:xfrm>
            <a:custGeom>
              <a:avLst/>
              <a:gdLst/>
              <a:ahLst/>
              <a:cxnLst/>
              <a:rect l="l" t="t" r="r" b="b"/>
              <a:pathLst>
                <a:path w="2200275" h="342900">
                  <a:moveTo>
                    <a:pt x="0" y="342900"/>
                  </a:moveTo>
                  <a:lnTo>
                    <a:pt x="2200275" y="342900"/>
                  </a:lnTo>
                  <a:lnTo>
                    <a:pt x="2200275" y="0"/>
                  </a:lnTo>
                  <a:lnTo>
                    <a:pt x="0" y="0"/>
                  </a:lnTo>
                  <a:lnTo>
                    <a:pt x="0" y="342900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27697" y="5373370"/>
            <a:ext cx="36449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FFC000"/>
                </a:solidFill>
                <a:latin typeface="Century Gothic"/>
                <a:cs typeface="Century Gothic"/>
              </a:rPr>
              <a:t>N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0" y="0"/>
                </a:moveTo>
                <a:lnTo>
                  <a:pt x="12192000" y="0"/>
                </a:lnTo>
                <a:lnTo>
                  <a:pt x="12192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3587" y="1509649"/>
            <a:ext cx="42164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925" y="4762500"/>
            <a:ext cx="10896600" cy="1809750"/>
            <a:chOff x="542925" y="4762500"/>
            <a:chExt cx="10896600" cy="18097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925" y="4762500"/>
              <a:ext cx="10896600" cy="180975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14475" y="5514975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190500" y="0"/>
                  </a:moveTo>
                  <a:lnTo>
                    <a:pt x="145542" y="116420"/>
                  </a:lnTo>
                  <a:lnTo>
                    <a:pt x="0" y="116420"/>
                  </a:lnTo>
                  <a:lnTo>
                    <a:pt x="117729" y="188379"/>
                  </a:lnTo>
                  <a:lnTo>
                    <a:pt x="72771" y="304800"/>
                  </a:lnTo>
                  <a:lnTo>
                    <a:pt x="190500" y="232841"/>
                  </a:lnTo>
                  <a:lnTo>
                    <a:pt x="308229" y="304800"/>
                  </a:lnTo>
                  <a:lnTo>
                    <a:pt x="263270" y="188379"/>
                  </a:lnTo>
                  <a:lnTo>
                    <a:pt x="381000" y="116420"/>
                  </a:lnTo>
                  <a:lnTo>
                    <a:pt x="235457" y="11642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14475" y="5514975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0" y="116420"/>
                  </a:moveTo>
                  <a:lnTo>
                    <a:pt x="145542" y="116420"/>
                  </a:lnTo>
                  <a:lnTo>
                    <a:pt x="190500" y="0"/>
                  </a:lnTo>
                  <a:lnTo>
                    <a:pt x="235457" y="116420"/>
                  </a:lnTo>
                  <a:lnTo>
                    <a:pt x="381000" y="116420"/>
                  </a:lnTo>
                  <a:lnTo>
                    <a:pt x="263270" y="188379"/>
                  </a:lnTo>
                  <a:lnTo>
                    <a:pt x="308229" y="304800"/>
                  </a:lnTo>
                  <a:lnTo>
                    <a:pt x="190500" y="232841"/>
                  </a:lnTo>
                  <a:lnTo>
                    <a:pt x="72771" y="304800"/>
                  </a:lnTo>
                  <a:lnTo>
                    <a:pt x="117729" y="188379"/>
                  </a:lnTo>
                  <a:lnTo>
                    <a:pt x="0" y="116420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52450" y="219075"/>
            <a:ext cx="10887075" cy="4267200"/>
            <a:chOff x="552450" y="219075"/>
            <a:chExt cx="10887075" cy="42672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450" y="219075"/>
              <a:ext cx="10887075" cy="42672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600825" y="3533775"/>
              <a:ext cx="1809750" cy="361950"/>
            </a:xfrm>
            <a:custGeom>
              <a:avLst/>
              <a:gdLst/>
              <a:ahLst/>
              <a:cxnLst/>
              <a:rect l="l" t="t" r="r" b="b"/>
              <a:pathLst>
                <a:path w="1809750" h="361950">
                  <a:moveTo>
                    <a:pt x="0" y="361950"/>
                  </a:moveTo>
                  <a:lnTo>
                    <a:pt x="1809750" y="361950"/>
                  </a:lnTo>
                  <a:lnTo>
                    <a:pt x="1809750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27697" y="5373370"/>
            <a:ext cx="36449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FFC000"/>
                </a:solidFill>
                <a:latin typeface="Century Gothic"/>
                <a:cs typeface="Century Gothic"/>
              </a:rPr>
              <a:t>N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0" y="0"/>
                </a:moveTo>
                <a:lnTo>
                  <a:pt x="12192000" y="0"/>
                </a:lnTo>
                <a:lnTo>
                  <a:pt x="12192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3587" y="1509649"/>
            <a:ext cx="42164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925" y="4762500"/>
            <a:ext cx="10896600" cy="1809750"/>
            <a:chOff x="542925" y="4762500"/>
            <a:chExt cx="10896600" cy="18097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925" y="4762500"/>
              <a:ext cx="10896600" cy="180975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485900" y="6086475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190500" y="0"/>
                  </a:moveTo>
                  <a:lnTo>
                    <a:pt x="145542" y="116420"/>
                  </a:lnTo>
                  <a:lnTo>
                    <a:pt x="0" y="116420"/>
                  </a:lnTo>
                  <a:lnTo>
                    <a:pt x="117728" y="188379"/>
                  </a:lnTo>
                  <a:lnTo>
                    <a:pt x="72771" y="304800"/>
                  </a:lnTo>
                  <a:lnTo>
                    <a:pt x="190500" y="232841"/>
                  </a:lnTo>
                  <a:lnTo>
                    <a:pt x="308229" y="304800"/>
                  </a:lnTo>
                  <a:lnTo>
                    <a:pt x="263270" y="188379"/>
                  </a:lnTo>
                  <a:lnTo>
                    <a:pt x="381000" y="116420"/>
                  </a:lnTo>
                  <a:lnTo>
                    <a:pt x="235457" y="11642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85900" y="6086475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0" y="116420"/>
                  </a:moveTo>
                  <a:lnTo>
                    <a:pt x="145542" y="116420"/>
                  </a:lnTo>
                  <a:lnTo>
                    <a:pt x="190500" y="0"/>
                  </a:lnTo>
                  <a:lnTo>
                    <a:pt x="235457" y="116420"/>
                  </a:lnTo>
                  <a:lnTo>
                    <a:pt x="381000" y="116420"/>
                  </a:lnTo>
                  <a:lnTo>
                    <a:pt x="263270" y="188379"/>
                  </a:lnTo>
                  <a:lnTo>
                    <a:pt x="308229" y="304800"/>
                  </a:lnTo>
                  <a:lnTo>
                    <a:pt x="190500" y="232841"/>
                  </a:lnTo>
                  <a:lnTo>
                    <a:pt x="72771" y="304800"/>
                  </a:lnTo>
                  <a:lnTo>
                    <a:pt x="117728" y="188379"/>
                  </a:lnTo>
                  <a:lnTo>
                    <a:pt x="0" y="116420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52450" y="295275"/>
            <a:ext cx="10915650" cy="4152900"/>
            <a:chOff x="552450" y="295275"/>
            <a:chExt cx="10915650" cy="41529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450" y="295275"/>
              <a:ext cx="10915650" cy="41529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219950" y="3552825"/>
              <a:ext cx="352425" cy="85725"/>
            </a:xfrm>
            <a:custGeom>
              <a:avLst/>
              <a:gdLst/>
              <a:ahLst/>
              <a:cxnLst/>
              <a:rect l="l" t="t" r="r" b="b"/>
              <a:pathLst>
                <a:path w="352425" h="85725">
                  <a:moveTo>
                    <a:pt x="309625" y="0"/>
                  </a:moveTo>
                  <a:lnTo>
                    <a:pt x="309625" y="21462"/>
                  </a:lnTo>
                  <a:lnTo>
                    <a:pt x="42925" y="21462"/>
                  </a:lnTo>
                  <a:lnTo>
                    <a:pt x="42925" y="0"/>
                  </a:lnTo>
                  <a:lnTo>
                    <a:pt x="0" y="42799"/>
                  </a:lnTo>
                  <a:lnTo>
                    <a:pt x="42925" y="85725"/>
                  </a:lnTo>
                  <a:lnTo>
                    <a:pt x="42925" y="64262"/>
                  </a:lnTo>
                  <a:lnTo>
                    <a:pt x="309625" y="64262"/>
                  </a:lnTo>
                  <a:lnTo>
                    <a:pt x="309625" y="85725"/>
                  </a:lnTo>
                  <a:lnTo>
                    <a:pt x="352425" y="42799"/>
                  </a:lnTo>
                  <a:lnTo>
                    <a:pt x="309625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219950" y="3552825"/>
              <a:ext cx="352425" cy="85725"/>
            </a:xfrm>
            <a:custGeom>
              <a:avLst/>
              <a:gdLst/>
              <a:ahLst/>
              <a:cxnLst/>
              <a:rect l="l" t="t" r="r" b="b"/>
              <a:pathLst>
                <a:path w="352425" h="85725">
                  <a:moveTo>
                    <a:pt x="0" y="42799"/>
                  </a:moveTo>
                  <a:lnTo>
                    <a:pt x="42925" y="0"/>
                  </a:lnTo>
                  <a:lnTo>
                    <a:pt x="42925" y="21462"/>
                  </a:lnTo>
                  <a:lnTo>
                    <a:pt x="309625" y="21462"/>
                  </a:lnTo>
                  <a:lnTo>
                    <a:pt x="309625" y="0"/>
                  </a:lnTo>
                  <a:lnTo>
                    <a:pt x="352425" y="42799"/>
                  </a:lnTo>
                  <a:lnTo>
                    <a:pt x="309625" y="85725"/>
                  </a:lnTo>
                  <a:lnTo>
                    <a:pt x="309625" y="64262"/>
                  </a:lnTo>
                  <a:lnTo>
                    <a:pt x="42925" y="64262"/>
                  </a:lnTo>
                  <a:lnTo>
                    <a:pt x="42925" y="85725"/>
                  </a:lnTo>
                  <a:lnTo>
                    <a:pt x="0" y="42799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75" y="361950"/>
              <a:ext cx="11144250" cy="6076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12251" y="1334135"/>
            <a:ext cx="1993264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10"/>
              <a:t>AGENDA</a:t>
            </a:r>
            <a:endParaRPr sz="3600"/>
          </a:p>
        </p:txBody>
      </p:sp>
      <p:grpSp>
        <p:nvGrpSpPr>
          <p:cNvPr id="11" name="object 11" descr=""/>
          <p:cNvGrpSpPr/>
          <p:nvPr/>
        </p:nvGrpSpPr>
        <p:grpSpPr>
          <a:xfrm>
            <a:off x="887412" y="963612"/>
            <a:ext cx="6207125" cy="587375"/>
            <a:chOff x="887412" y="963612"/>
            <a:chExt cx="6207125" cy="587375"/>
          </a:xfrm>
        </p:grpSpPr>
        <p:sp>
          <p:nvSpPr>
            <p:cNvPr id="12" name="object 12" descr=""/>
            <p:cNvSpPr/>
            <p:nvPr/>
          </p:nvSpPr>
          <p:spPr>
            <a:xfrm>
              <a:off x="895350" y="971550"/>
              <a:ext cx="6191250" cy="571500"/>
            </a:xfrm>
            <a:custGeom>
              <a:avLst/>
              <a:gdLst/>
              <a:ahLst/>
              <a:cxnLst/>
              <a:rect l="l" t="t" r="r" b="b"/>
              <a:pathLst>
                <a:path w="6191250" h="571500">
                  <a:moveTo>
                    <a:pt x="6096000" y="0"/>
                  </a:moveTo>
                  <a:lnTo>
                    <a:pt x="95250" y="0"/>
                  </a:lnTo>
                  <a:lnTo>
                    <a:pt x="58175" y="7489"/>
                  </a:lnTo>
                  <a:lnTo>
                    <a:pt x="27898" y="27908"/>
                  </a:lnTo>
                  <a:lnTo>
                    <a:pt x="7485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5" y="513314"/>
                  </a:lnTo>
                  <a:lnTo>
                    <a:pt x="27898" y="543591"/>
                  </a:lnTo>
                  <a:lnTo>
                    <a:pt x="58175" y="564010"/>
                  </a:lnTo>
                  <a:lnTo>
                    <a:pt x="95250" y="571500"/>
                  </a:lnTo>
                  <a:lnTo>
                    <a:pt x="6096000" y="571500"/>
                  </a:lnTo>
                  <a:lnTo>
                    <a:pt x="6133064" y="564010"/>
                  </a:lnTo>
                  <a:lnTo>
                    <a:pt x="6163341" y="543591"/>
                  </a:lnTo>
                  <a:lnTo>
                    <a:pt x="6183760" y="513314"/>
                  </a:lnTo>
                  <a:lnTo>
                    <a:pt x="6191250" y="476250"/>
                  </a:lnTo>
                  <a:lnTo>
                    <a:pt x="6191250" y="95250"/>
                  </a:lnTo>
                  <a:lnTo>
                    <a:pt x="6183760" y="58185"/>
                  </a:lnTo>
                  <a:lnTo>
                    <a:pt x="6163341" y="27908"/>
                  </a:lnTo>
                  <a:lnTo>
                    <a:pt x="6133064" y="7489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95350" y="971550"/>
              <a:ext cx="6191250" cy="571500"/>
            </a:xfrm>
            <a:custGeom>
              <a:avLst/>
              <a:gdLst/>
              <a:ahLst/>
              <a:cxnLst/>
              <a:rect l="l" t="t" r="r" b="b"/>
              <a:pathLst>
                <a:path w="6191250" h="571500">
                  <a:moveTo>
                    <a:pt x="0" y="95250"/>
                  </a:moveTo>
                  <a:lnTo>
                    <a:pt x="7485" y="58185"/>
                  </a:lnTo>
                  <a:lnTo>
                    <a:pt x="27898" y="27908"/>
                  </a:lnTo>
                  <a:lnTo>
                    <a:pt x="58175" y="7489"/>
                  </a:lnTo>
                  <a:lnTo>
                    <a:pt x="95250" y="0"/>
                  </a:lnTo>
                  <a:lnTo>
                    <a:pt x="6096000" y="0"/>
                  </a:lnTo>
                  <a:lnTo>
                    <a:pt x="6133064" y="7489"/>
                  </a:lnTo>
                  <a:lnTo>
                    <a:pt x="6163341" y="27908"/>
                  </a:lnTo>
                  <a:lnTo>
                    <a:pt x="6183760" y="58185"/>
                  </a:lnTo>
                  <a:lnTo>
                    <a:pt x="6191250" y="95250"/>
                  </a:lnTo>
                  <a:lnTo>
                    <a:pt x="6191250" y="476250"/>
                  </a:lnTo>
                  <a:lnTo>
                    <a:pt x="6183760" y="513314"/>
                  </a:lnTo>
                  <a:lnTo>
                    <a:pt x="6163341" y="543591"/>
                  </a:lnTo>
                  <a:lnTo>
                    <a:pt x="6133064" y="564010"/>
                  </a:lnTo>
                  <a:lnTo>
                    <a:pt x="6096000" y="571500"/>
                  </a:lnTo>
                  <a:lnTo>
                    <a:pt x="95250" y="571500"/>
                  </a:lnTo>
                  <a:lnTo>
                    <a:pt x="58175" y="564010"/>
                  </a:lnTo>
                  <a:lnTo>
                    <a:pt x="27898" y="543591"/>
                  </a:lnTo>
                  <a:lnTo>
                    <a:pt x="7485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007744" y="1043622"/>
            <a:ext cx="29425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Welcome</a:t>
            </a:r>
            <a:r>
              <a:rPr dirty="0" sz="24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dirty="0" sz="24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Agenda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887412" y="1611312"/>
            <a:ext cx="6207125" cy="587375"/>
            <a:chOff x="887412" y="1611312"/>
            <a:chExt cx="6207125" cy="587375"/>
          </a:xfrm>
        </p:grpSpPr>
        <p:sp>
          <p:nvSpPr>
            <p:cNvPr id="16" name="object 16" descr=""/>
            <p:cNvSpPr/>
            <p:nvPr/>
          </p:nvSpPr>
          <p:spPr>
            <a:xfrm>
              <a:off x="895350" y="1619250"/>
              <a:ext cx="6191250" cy="571500"/>
            </a:xfrm>
            <a:custGeom>
              <a:avLst/>
              <a:gdLst/>
              <a:ahLst/>
              <a:cxnLst/>
              <a:rect l="l" t="t" r="r" b="b"/>
              <a:pathLst>
                <a:path w="6191250" h="571500">
                  <a:moveTo>
                    <a:pt x="6096000" y="0"/>
                  </a:moveTo>
                  <a:lnTo>
                    <a:pt x="95250" y="0"/>
                  </a:lnTo>
                  <a:lnTo>
                    <a:pt x="58175" y="7489"/>
                  </a:lnTo>
                  <a:lnTo>
                    <a:pt x="27898" y="27908"/>
                  </a:lnTo>
                  <a:lnTo>
                    <a:pt x="7485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5" y="513314"/>
                  </a:lnTo>
                  <a:lnTo>
                    <a:pt x="27898" y="543591"/>
                  </a:lnTo>
                  <a:lnTo>
                    <a:pt x="58175" y="564010"/>
                  </a:lnTo>
                  <a:lnTo>
                    <a:pt x="95250" y="571500"/>
                  </a:lnTo>
                  <a:lnTo>
                    <a:pt x="6096000" y="571500"/>
                  </a:lnTo>
                  <a:lnTo>
                    <a:pt x="6133064" y="564010"/>
                  </a:lnTo>
                  <a:lnTo>
                    <a:pt x="6163341" y="543591"/>
                  </a:lnTo>
                  <a:lnTo>
                    <a:pt x="6183760" y="513314"/>
                  </a:lnTo>
                  <a:lnTo>
                    <a:pt x="6191250" y="476250"/>
                  </a:lnTo>
                  <a:lnTo>
                    <a:pt x="6191250" y="95250"/>
                  </a:lnTo>
                  <a:lnTo>
                    <a:pt x="6183760" y="58185"/>
                  </a:lnTo>
                  <a:lnTo>
                    <a:pt x="6163341" y="27908"/>
                  </a:lnTo>
                  <a:lnTo>
                    <a:pt x="6133064" y="7489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509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95350" y="1619250"/>
              <a:ext cx="6191250" cy="571500"/>
            </a:xfrm>
            <a:custGeom>
              <a:avLst/>
              <a:gdLst/>
              <a:ahLst/>
              <a:cxnLst/>
              <a:rect l="l" t="t" r="r" b="b"/>
              <a:pathLst>
                <a:path w="6191250" h="571500">
                  <a:moveTo>
                    <a:pt x="0" y="95250"/>
                  </a:moveTo>
                  <a:lnTo>
                    <a:pt x="7485" y="58185"/>
                  </a:lnTo>
                  <a:lnTo>
                    <a:pt x="27898" y="27908"/>
                  </a:lnTo>
                  <a:lnTo>
                    <a:pt x="58175" y="7489"/>
                  </a:lnTo>
                  <a:lnTo>
                    <a:pt x="95250" y="0"/>
                  </a:lnTo>
                  <a:lnTo>
                    <a:pt x="6096000" y="0"/>
                  </a:lnTo>
                  <a:lnTo>
                    <a:pt x="6133064" y="7489"/>
                  </a:lnTo>
                  <a:lnTo>
                    <a:pt x="6163341" y="27908"/>
                  </a:lnTo>
                  <a:lnTo>
                    <a:pt x="6183760" y="58185"/>
                  </a:lnTo>
                  <a:lnTo>
                    <a:pt x="6191250" y="95250"/>
                  </a:lnTo>
                  <a:lnTo>
                    <a:pt x="6191250" y="476250"/>
                  </a:lnTo>
                  <a:lnTo>
                    <a:pt x="6183760" y="513314"/>
                  </a:lnTo>
                  <a:lnTo>
                    <a:pt x="6163341" y="543591"/>
                  </a:lnTo>
                  <a:lnTo>
                    <a:pt x="6133064" y="564010"/>
                  </a:lnTo>
                  <a:lnTo>
                    <a:pt x="6096000" y="571500"/>
                  </a:lnTo>
                  <a:lnTo>
                    <a:pt x="95250" y="571500"/>
                  </a:lnTo>
                  <a:lnTo>
                    <a:pt x="58175" y="564010"/>
                  </a:lnTo>
                  <a:lnTo>
                    <a:pt x="27898" y="543591"/>
                  </a:lnTo>
                  <a:lnTo>
                    <a:pt x="7485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007744" y="1689417"/>
            <a:ext cx="17735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400" spc="-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entury Gothic"/>
                <a:cs typeface="Century Gothic"/>
              </a:rPr>
              <a:t>Know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84580" y="2155634"/>
            <a:ext cx="5803900" cy="65468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350"/>
              </a:spcBef>
              <a:buChar char="•"/>
              <a:tabLst>
                <a:tab pos="184785" algn="l"/>
              </a:tabLst>
            </a:pPr>
            <a:r>
              <a:rPr dirty="0" sz="1850">
                <a:solidFill>
                  <a:srgbClr val="FFFFFF"/>
                </a:solidFill>
                <a:latin typeface="Century Gothic"/>
                <a:cs typeface="Century Gothic"/>
              </a:rPr>
              <a:t>What's</a:t>
            </a:r>
            <a:r>
              <a:rPr dirty="0" sz="1850" spc="1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25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endParaRPr sz="1850">
              <a:latin typeface="Century Gothic"/>
              <a:cs typeface="Century Gothic"/>
            </a:endParaRPr>
          </a:p>
          <a:p>
            <a:pPr marL="184150" indent="-172085">
              <a:lnSpc>
                <a:spcPct val="100000"/>
              </a:lnSpc>
              <a:spcBef>
                <a:spcPts val="254"/>
              </a:spcBef>
              <a:buChar char="•"/>
              <a:tabLst>
                <a:tab pos="184785" algn="l"/>
              </a:tabLst>
            </a:pPr>
            <a:r>
              <a:rPr dirty="0" sz="1850">
                <a:solidFill>
                  <a:srgbClr val="FFFFFF"/>
                </a:solidFill>
                <a:latin typeface="Century Gothic"/>
                <a:cs typeface="Century Gothic"/>
              </a:rPr>
              <a:t>Recent</a:t>
            </a:r>
            <a:r>
              <a:rPr dirty="0" sz="1850" spc="2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>
                <a:solidFill>
                  <a:srgbClr val="FFFFFF"/>
                </a:solidFill>
                <a:latin typeface="Century Gothic"/>
                <a:cs typeface="Century Gothic"/>
              </a:rPr>
              <a:t>Interpretations</a:t>
            </a:r>
            <a:r>
              <a:rPr dirty="0" sz="1850" spc="229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185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185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Century Gothic"/>
                <a:cs typeface="Century Gothic"/>
              </a:rPr>
              <a:t>Block/Stop/Damper</a:t>
            </a:r>
            <a:endParaRPr sz="1850">
              <a:latin typeface="Century Gothic"/>
              <a:cs typeface="Century Gothic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887412" y="2830512"/>
            <a:ext cx="6207125" cy="587375"/>
            <a:chOff x="887412" y="2830512"/>
            <a:chExt cx="6207125" cy="587375"/>
          </a:xfrm>
        </p:grpSpPr>
        <p:sp>
          <p:nvSpPr>
            <p:cNvPr id="21" name="object 21" descr=""/>
            <p:cNvSpPr/>
            <p:nvPr/>
          </p:nvSpPr>
          <p:spPr>
            <a:xfrm>
              <a:off x="895350" y="2838450"/>
              <a:ext cx="6191250" cy="571500"/>
            </a:xfrm>
            <a:custGeom>
              <a:avLst/>
              <a:gdLst/>
              <a:ahLst/>
              <a:cxnLst/>
              <a:rect l="l" t="t" r="r" b="b"/>
              <a:pathLst>
                <a:path w="6191250" h="571500">
                  <a:moveTo>
                    <a:pt x="6096000" y="0"/>
                  </a:moveTo>
                  <a:lnTo>
                    <a:pt x="95250" y="0"/>
                  </a:lnTo>
                  <a:lnTo>
                    <a:pt x="58175" y="7489"/>
                  </a:lnTo>
                  <a:lnTo>
                    <a:pt x="27898" y="27908"/>
                  </a:lnTo>
                  <a:lnTo>
                    <a:pt x="7485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5" y="513314"/>
                  </a:lnTo>
                  <a:lnTo>
                    <a:pt x="27898" y="543591"/>
                  </a:lnTo>
                  <a:lnTo>
                    <a:pt x="58175" y="564010"/>
                  </a:lnTo>
                  <a:lnTo>
                    <a:pt x="95250" y="571500"/>
                  </a:lnTo>
                  <a:lnTo>
                    <a:pt x="6096000" y="571500"/>
                  </a:lnTo>
                  <a:lnTo>
                    <a:pt x="6133064" y="564010"/>
                  </a:lnTo>
                  <a:lnTo>
                    <a:pt x="6163341" y="543591"/>
                  </a:lnTo>
                  <a:lnTo>
                    <a:pt x="6183760" y="513314"/>
                  </a:lnTo>
                  <a:lnTo>
                    <a:pt x="6191250" y="476250"/>
                  </a:lnTo>
                  <a:lnTo>
                    <a:pt x="6191250" y="95250"/>
                  </a:lnTo>
                  <a:lnTo>
                    <a:pt x="6183760" y="58185"/>
                  </a:lnTo>
                  <a:lnTo>
                    <a:pt x="6163341" y="27908"/>
                  </a:lnTo>
                  <a:lnTo>
                    <a:pt x="6133064" y="7489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3B88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95350" y="2838450"/>
              <a:ext cx="6191250" cy="571500"/>
            </a:xfrm>
            <a:custGeom>
              <a:avLst/>
              <a:gdLst/>
              <a:ahLst/>
              <a:cxnLst/>
              <a:rect l="l" t="t" r="r" b="b"/>
              <a:pathLst>
                <a:path w="6191250" h="571500">
                  <a:moveTo>
                    <a:pt x="0" y="95250"/>
                  </a:moveTo>
                  <a:lnTo>
                    <a:pt x="7485" y="58185"/>
                  </a:lnTo>
                  <a:lnTo>
                    <a:pt x="27898" y="27908"/>
                  </a:lnTo>
                  <a:lnTo>
                    <a:pt x="58175" y="7489"/>
                  </a:lnTo>
                  <a:lnTo>
                    <a:pt x="95250" y="0"/>
                  </a:lnTo>
                  <a:lnTo>
                    <a:pt x="6096000" y="0"/>
                  </a:lnTo>
                  <a:lnTo>
                    <a:pt x="6133064" y="7489"/>
                  </a:lnTo>
                  <a:lnTo>
                    <a:pt x="6163341" y="27908"/>
                  </a:lnTo>
                  <a:lnTo>
                    <a:pt x="6183760" y="58185"/>
                  </a:lnTo>
                  <a:lnTo>
                    <a:pt x="6191250" y="95250"/>
                  </a:lnTo>
                  <a:lnTo>
                    <a:pt x="6191250" y="476250"/>
                  </a:lnTo>
                  <a:lnTo>
                    <a:pt x="6183760" y="513314"/>
                  </a:lnTo>
                  <a:lnTo>
                    <a:pt x="6163341" y="543591"/>
                  </a:lnTo>
                  <a:lnTo>
                    <a:pt x="6133064" y="564010"/>
                  </a:lnTo>
                  <a:lnTo>
                    <a:pt x="6096000" y="571500"/>
                  </a:lnTo>
                  <a:lnTo>
                    <a:pt x="95250" y="571500"/>
                  </a:lnTo>
                  <a:lnTo>
                    <a:pt x="58175" y="564010"/>
                  </a:lnTo>
                  <a:lnTo>
                    <a:pt x="27898" y="543591"/>
                  </a:lnTo>
                  <a:lnTo>
                    <a:pt x="7485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007744" y="2912427"/>
            <a:ext cx="21018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24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Protection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84580" y="3368738"/>
            <a:ext cx="3636645" cy="99885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430"/>
              </a:spcBef>
              <a:buFont typeface="Century Gothic"/>
              <a:buChar char="•"/>
              <a:tabLst>
                <a:tab pos="184785" algn="l"/>
              </a:tabLst>
            </a:pP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General</a:t>
            </a:r>
            <a:r>
              <a:rPr dirty="0" sz="1850" spc="1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1850" spc="9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Concealed</a:t>
            </a:r>
            <a:r>
              <a:rPr dirty="0" sz="1850" spc="17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spaces</a:t>
            </a:r>
            <a:endParaRPr sz="1850">
              <a:latin typeface="Century Gothic"/>
              <a:cs typeface="Century Gothic"/>
            </a:endParaRPr>
          </a:p>
          <a:p>
            <a:pPr marL="184150" indent="-172085">
              <a:lnSpc>
                <a:spcPct val="100000"/>
              </a:lnSpc>
              <a:spcBef>
                <a:spcPts val="334"/>
              </a:spcBef>
              <a:buFont typeface="Century Gothic"/>
              <a:buChar char="•"/>
              <a:tabLst>
                <a:tab pos="184785" algn="l"/>
              </a:tabLst>
            </a:pP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How</a:t>
            </a:r>
            <a:r>
              <a:rPr dirty="0" sz="1850" spc="10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1850" spc="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Spreads</a:t>
            </a:r>
            <a:endParaRPr sz="1850">
              <a:latin typeface="Century Gothic"/>
              <a:cs typeface="Century Gothic"/>
            </a:endParaRPr>
          </a:p>
          <a:p>
            <a:pPr marL="184150" indent="-172085">
              <a:lnSpc>
                <a:spcPct val="100000"/>
              </a:lnSpc>
              <a:spcBef>
                <a:spcPts val="330"/>
              </a:spcBef>
              <a:buFont typeface="Century Gothic"/>
              <a:buChar char="•"/>
              <a:tabLst>
                <a:tab pos="184785" algn="l"/>
              </a:tabLst>
            </a:pP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1850" spc="10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Blocking</a:t>
            </a:r>
            <a:endParaRPr sz="1850">
              <a:latin typeface="Century Gothic"/>
              <a:cs typeface="Century Gothic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887412" y="4373562"/>
            <a:ext cx="6207125" cy="587375"/>
            <a:chOff x="887412" y="4373562"/>
            <a:chExt cx="6207125" cy="587375"/>
          </a:xfrm>
        </p:grpSpPr>
        <p:sp>
          <p:nvSpPr>
            <p:cNvPr id="26" name="object 26" descr=""/>
            <p:cNvSpPr/>
            <p:nvPr/>
          </p:nvSpPr>
          <p:spPr>
            <a:xfrm>
              <a:off x="895350" y="4381500"/>
              <a:ext cx="6191250" cy="571500"/>
            </a:xfrm>
            <a:custGeom>
              <a:avLst/>
              <a:gdLst/>
              <a:ahLst/>
              <a:cxnLst/>
              <a:rect l="l" t="t" r="r" b="b"/>
              <a:pathLst>
                <a:path w="6191250" h="571500">
                  <a:moveTo>
                    <a:pt x="6096000" y="0"/>
                  </a:moveTo>
                  <a:lnTo>
                    <a:pt x="95250" y="0"/>
                  </a:lnTo>
                  <a:lnTo>
                    <a:pt x="58175" y="7489"/>
                  </a:lnTo>
                  <a:lnTo>
                    <a:pt x="27898" y="27908"/>
                  </a:lnTo>
                  <a:lnTo>
                    <a:pt x="7485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5" y="513314"/>
                  </a:lnTo>
                  <a:lnTo>
                    <a:pt x="27898" y="543591"/>
                  </a:lnTo>
                  <a:lnTo>
                    <a:pt x="58175" y="564010"/>
                  </a:lnTo>
                  <a:lnTo>
                    <a:pt x="95250" y="571500"/>
                  </a:lnTo>
                  <a:lnTo>
                    <a:pt x="6096000" y="571500"/>
                  </a:lnTo>
                  <a:lnTo>
                    <a:pt x="6133064" y="564010"/>
                  </a:lnTo>
                  <a:lnTo>
                    <a:pt x="6163341" y="543591"/>
                  </a:lnTo>
                  <a:lnTo>
                    <a:pt x="6183760" y="513314"/>
                  </a:lnTo>
                  <a:lnTo>
                    <a:pt x="6191250" y="476250"/>
                  </a:lnTo>
                  <a:lnTo>
                    <a:pt x="6191250" y="95250"/>
                  </a:lnTo>
                  <a:lnTo>
                    <a:pt x="6183760" y="58185"/>
                  </a:lnTo>
                  <a:lnTo>
                    <a:pt x="6163341" y="27908"/>
                  </a:lnTo>
                  <a:lnTo>
                    <a:pt x="6133064" y="7489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297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95350" y="4381500"/>
              <a:ext cx="6191250" cy="571500"/>
            </a:xfrm>
            <a:custGeom>
              <a:avLst/>
              <a:gdLst/>
              <a:ahLst/>
              <a:cxnLst/>
              <a:rect l="l" t="t" r="r" b="b"/>
              <a:pathLst>
                <a:path w="6191250" h="571500">
                  <a:moveTo>
                    <a:pt x="0" y="95250"/>
                  </a:moveTo>
                  <a:lnTo>
                    <a:pt x="7485" y="58185"/>
                  </a:lnTo>
                  <a:lnTo>
                    <a:pt x="27898" y="27908"/>
                  </a:lnTo>
                  <a:lnTo>
                    <a:pt x="58175" y="7489"/>
                  </a:lnTo>
                  <a:lnTo>
                    <a:pt x="95250" y="0"/>
                  </a:lnTo>
                  <a:lnTo>
                    <a:pt x="6096000" y="0"/>
                  </a:lnTo>
                  <a:lnTo>
                    <a:pt x="6133064" y="7489"/>
                  </a:lnTo>
                  <a:lnTo>
                    <a:pt x="6163341" y="27908"/>
                  </a:lnTo>
                  <a:lnTo>
                    <a:pt x="6183760" y="58185"/>
                  </a:lnTo>
                  <a:lnTo>
                    <a:pt x="6191250" y="95250"/>
                  </a:lnTo>
                  <a:lnTo>
                    <a:pt x="6191250" y="476250"/>
                  </a:lnTo>
                  <a:lnTo>
                    <a:pt x="6183760" y="513314"/>
                  </a:lnTo>
                  <a:lnTo>
                    <a:pt x="6163341" y="543591"/>
                  </a:lnTo>
                  <a:lnTo>
                    <a:pt x="6133064" y="564010"/>
                  </a:lnTo>
                  <a:lnTo>
                    <a:pt x="6096000" y="571500"/>
                  </a:lnTo>
                  <a:lnTo>
                    <a:pt x="95250" y="571500"/>
                  </a:lnTo>
                  <a:lnTo>
                    <a:pt x="58175" y="564010"/>
                  </a:lnTo>
                  <a:lnTo>
                    <a:pt x="27898" y="543591"/>
                  </a:lnTo>
                  <a:lnTo>
                    <a:pt x="7485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007744" y="4458906"/>
            <a:ext cx="44723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Feedback</a:t>
            </a:r>
            <a:r>
              <a:rPr dirty="0" sz="2400" spc="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400" spc="-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Future</a:t>
            </a:r>
            <a:r>
              <a:rPr dirty="0" sz="2400" spc="-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Sessions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84580" y="4953571"/>
            <a:ext cx="227393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125"/>
              </a:spcBef>
              <a:buFont typeface="Century Gothic"/>
              <a:buChar char="•"/>
              <a:tabLst>
                <a:tab pos="184785" algn="l"/>
              </a:tabLst>
            </a:pPr>
            <a:r>
              <a:rPr dirty="0" sz="1850" b="1">
                <a:solidFill>
                  <a:srgbClr val="FFFFFF"/>
                </a:solidFill>
                <a:latin typeface="Century Gothic"/>
                <a:cs typeface="Century Gothic"/>
              </a:rPr>
              <a:t>Member</a:t>
            </a:r>
            <a:r>
              <a:rPr dirty="0" sz="1850" spc="1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Century Gothic"/>
                <a:cs typeface="Century Gothic"/>
              </a:rPr>
              <a:t>Question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609330" y="2671762"/>
            <a:ext cx="2306320" cy="1497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PUT</a:t>
            </a:r>
            <a:r>
              <a:rPr dirty="0" sz="2400" spc="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dirty="0" sz="24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870"/>
              </a:lnSpc>
              <a:spcBef>
                <a:spcPts val="50"/>
              </a:spcBef>
            </a:pP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CHAT!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870"/>
              </a:lnSpc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Comments</a:t>
            </a:r>
            <a:r>
              <a:rPr dirty="0" sz="2400" spc="-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Questions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609330" y="4874514"/>
            <a:ext cx="2358390" cy="755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870"/>
              </a:lnSpc>
              <a:spcBef>
                <a:spcPts val="105"/>
              </a:spcBef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Links</a:t>
            </a:r>
            <a:r>
              <a:rPr dirty="0" sz="2400" spc="-7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400" spc="7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entury Gothic"/>
                <a:cs typeface="Century Gothic"/>
              </a:rPr>
              <a:t>Video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870"/>
              </a:lnSpc>
            </a:pPr>
            <a:r>
              <a:rPr dirty="0" sz="2400" spc="-20" b="1">
                <a:solidFill>
                  <a:srgbClr val="FFFFFF"/>
                </a:solidFill>
                <a:latin typeface="Century Gothic"/>
                <a:cs typeface="Century Gothic"/>
              </a:rPr>
              <a:t>test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575" y="228600"/>
              <a:ext cx="11163300" cy="6267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587" y="2129472"/>
            <a:ext cx="7128509" cy="148336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ts val="5710"/>
              </a:lnSpc>
              <a:spcBef>
                <a:spcPts val="254"/>
              </a:spcBef>
            </a:pPr>
            <a:r>
              <a:rPr dirty="0" sz="4800" b="0">
                <a:latin typeface="Century Gothic"/>
                <a:cs typeface="Century Gothic"/>
              </a:rPr>
              <a:t>THINK</a:t>
            </a:r>
            <a:r>
              <a:rPr dirty="0" sz="4800" spc="-110" b="0">
                <a:latin typeface="Century Gothic"/>
                <a:cs typeface="Century Gothic"/>
              </a:rPr>
              <a:t> </a:t>
            </a:r>
            <a:r>
              <a:rPr dirty="0" sz="4800" b="0">
                <a:latin typeface="Century Gothic"/>
                <a:cs typeface="Century Gothic"/>
              </a:rPr>
              <a:t>-</a:t>
            </a:r>
            <a:r>
              <a:rPr dirty="0" sz="4800" spc="-65" b="0">
                <a:latin typeface="Century Gothic"/>
                <a:cs typeface="Century Gothic"/>
              </a:rPr>
              <a:t> </a:t>
            </a:r>
            <a:r>
              <a:rPr dirty="0" sz="4800" b="0">
                <a:latin typeface="Century Gothic"/>
                <a:cs typeface="Century Gothic"/>
              </a:rPr>
              <a:t>CONTAIN</a:t>
            </a:r>
            <a:r>
              <a:rPr dirty="0" sz="4800" spc="70" b="0">
                <a:latin typeface="Century Gothic"/>
                <a:cs typeface="Century Gothic"/>
              </a:rPr>
              <a:t> </a:t>
            </a:r>
            <a:r>
              <a:rPr dirty="0" sz="4800" spc="-10" b="0">
                <a:latin typeface="Century Gothic"/>
                <a:cs typeface="Century Gothic"/>
              </a:rPr>
              <a:t>WITHIN </a:t>
            </a:r>
            <a:r>
              <a:rPr dirty="0" sz="4800" b="0">
                <a:latin typeface="Century Gothic"/>
                <a:cs typeface="Century Gothic"/>
              </a:rPr>
              <a:t>THE</a:t>
            </a:r>
            <a:r>
              <a:rPr dirty="0" sz="4800" spc="-15" b="0">
                <a:latin typeface="Century Gothic"/>
                <a:cs typeface="Century Gothic"/>
              </a:rPr>
              <a:t> </a:t>
            </a:r>
            <a:r>
              <a:rPr dirty="0" sz="4800" spc="-25" b="0">
                <a:latin typeface="Century Gothic"/>
                <a:cs typeface="Century Gothic"/>
              </a:rPr>
              <a:t>BOX</a:t>
            </a:r>
            <a:endParaRPr sz="4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60440" y="409193"/>
            <a:ext cx="368681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/>
              <a:t>HOW</a:t>
            </a:r>
            <a:r>
              <a:rPr dirty="0" sz="3200" spc="-80"/>
              <a:t> </a:t>
            </a:r>
            <a:r>
              <a:rPr dirty="0" sz="3200"/>
              <a:t>FIRE</a:t>
            </a:r>
            <a:r>
              <a:rPr dirty="0" sz="3200" spc="-30"/>
              <a:t> </a:t>
            </a:r>
            <a:r>
              <a:rPr dirty="0" sz="3200" spc="-10"/>
              <a:t>SPREADS</a:t>
            </a:r>
            <a:endParaRPr sz="3200"/>
          </a:p>
        </p:txBody>
      </p:sp>
      <p:grpSp>
        <p:nvGrpSpPr>
          <p:cNvPr id="6" name="object 6" descr=""/>
          <p:cNvGrpSpPr/>
          <p:nvPr/>
        </p:nvGrpSpPr>
        <p:grpSpPr>
          <a:xfrm>
            <a:off x="400050" y="561911"/>
            <a:ext cx="11805285" cy="5915660"/>
            <a:chOff x="400050" y="561911"/>
            <a:chExt cx="11805285" cy="591566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50" y="561911"/>
              <a:ext cx="4900676" cy="591032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9215501" y="2970275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301351" y="3296793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444226" y="3138550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920476" y="369100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1700" y="3943350"/>
              <a:ext cx="2905125" cy="253365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056629" y="777303"/>
            <a:ext cx="5329555" cy="4787265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350"/>
              </a:spcBef>
            </a:pPr>
            <a:r>
              <a:rPr dirty="0" sz="1950">
                <a:latin typeface="Wingdings 3"/>
                <a:cs typeface="Wingdings 3"/>
              </a:rPr>
              <a:t></a:t>
            </a:r>
            <a:r>
              <a:rPr dirty="0" sz="1950" spc="20"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Conduction</a:t>
            </a:r>
            <a:endParaRPr sz="2400">
              <a:latin typeface="Century Gothic"/>
              <a:cs typeface="Century Gothic"/>
            </a:endParaRPr>
          </a:p>
          <a:p>
            <a:pPr marL="22225">
              <a:lnSpc>
                <a:spcPct val="100000"/>
              </a:lnSpc>
              <a:spcBef>
                <a:spcPts val="1250"/>
              </a:spcBef>
            </a:pPr>
            <a:r>
              <a:rPr dirty="0" sz="19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95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Convection</a:t>
            </a:r>
            <a:endParaRPr sz="2400">
              <a:latin typeface="Century Gothic"/>
              <a:cs typeface="Century Gothic"/>
            </a:endParaRPr>
          </a:p>
          <a:p>
            <a:pPr marL="22225">
              <a:lnSpc>
                <a:spcPct val="100000"/>
              </a:lnSpc>
              <a:spcBef>
                <a:spcPts val="1100"/>
              </a:spcBef>
            </a:pPr>
            <a:r>
              <a:rPr dirty="0" sz="19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95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Radiation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3200" spc="-8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entury Gothic"/>
                <a:cs typeface="Century Gothic"/>
              </a:rPr>
              <a:t>TRIANGLE</a:t>
            </a:r>
            <a:endParaRPr sz="3200">
              <a:latin typeface="Century Gothic"/>
              <a:cs typeface="Century Gothic"/>
            </a:endParaRPr>
          </a:p>
          <a:p>
            <a:pPr marL="3064510" marR="5080">
              <a:lnSpc>
                <a:spcPct val="100800"/>
              </a:lnSpc>
              <a:spcBef>
                <a:spcPts val="3175"/>
              </a:spcBef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Controlling</a:t>
            </a:r>
            <a:r>
              <a:rPr dirty="0" sz="2400" spc="-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entury Gothic"/>
                <a:cs typeface="Century Gothic"/>
              </a:rPr>
              <a:t>one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dirty="0" sz="2400" spc="-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stop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reduce</a:t>
            </a:r>
            <a:r>
              <a:rPr dirty="0" sz="2400" spc="-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spread of</a:t>
            </a:r>
            <a:r>
              <a:rPr dirty="0" sz="24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entury Gothic"/>
                <a:cs typeface="Century Gothic"/>
              </a:rPr>
              <a:t>fire.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5317" y="407924"/>
            <a:ext cx="276225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/>
              <a:t>FIRE</a:t>
            </a:r>
            <a:r>
              <a:rPr dirty="0" sz="3200" spc="-85"/>
              <a:t> </a:t>
            </a:r>
            <a:r>
              <a:rPr dirty="0" sz="3200" spc="-10"/>
              <a:t>TRIANGLE</a:t>
            </a:r>
            <a:endParaRPr sz="3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561975" y="495300"/>
            <a:ext cx="11372850" cy="6096000"/>
            <a:chOff x="561975" y="495300"/>
            <a:chExt cx="11372850" cy="60960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975" y="1076325"/>
              <a:ext cx="4333875" cy="3781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9700" y="3228975"/>
              <a:ext cx="6715125" cy="336232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981700" y="4914900"/>
              <a:ext cx="5781675" cy="1571625"/>
            </a:xfrm>
            <a:custGeom>
              <a:avLst/>
              <a:gdLst/>
              <a:ahLst/>
              <a:cxnLst/>
              <a:rect l="l" t="t" r="r" b="b"/>
              <a:pathLst>
                <a:path w="5781675" h="1571625">
                  <a:moveTo>
                    <a:pt x="0" y="1571625"/>
                  </a:moveTo>
                  <a:lnTo>
                    <a:pt x="5781675" y="1571625"/>
                  </a:lnTo>
                  <a:lnTo>
                    <a:pt x="5781675" y="0"/>
                  </a:lnTo>
                  <a:lnTo>
                    <a:pt x="0" y="0"/>
                  </a:lnTo>
                  <a:lnTo>
                    <a:pt x="0" y="157162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9700" y="495300"/>
              <a:ext cx="6715125" cy="239077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934075" y="2362200"/>
              <a:ext cx="5781675" cy="523875"/>
            </a:xfrm>
            <a:custGeom>
              <a:avLst/>
              <a:gdLst/>
              <a:ahLst/>
              <a:cxnLst/>
              <a:rect l="l" t="t" r="r" b="b"/>
              <a:pathLst>
                <a:path w="5781675" h="523875">
                  <a:moveTo>
                    <a:pt x="0" y="523875"/>
                  </a:moveTo>
                  <a:lnTo>
                    <a:pt x="5781675" y="523875"/>
                  </a:lnTo>
                  <a:lnTo>
                    <a:pt x="5781675" y="0"/>
                  </a:lnTo>
                  <a:lnTo>
                    <a:pt x="0" y="0"/>
                  </a:lnTo>
                  <a:lnTo>
                    <a:pt x="0" y="52387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96265" y="5167947"/>
            <a:ext cx="3285490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>
                <a:solidFill>
                  <a:srgbClr val="FF0000"/>
                </a:solidFill>
                <a:latin typeface="Century Gothic"/>
                <a:cs typeface="Century Gothic"/>
              </a:rPr>
              <a:t>What</a:t>
            </a:r>
            <a:r>
              <a:rPr dirty="0" sz="1800" spc="2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0000"/>
                </a:solidFill>
                <a:latin typeface="Century Gothic"/>
                <a:cs typeface="Century Gothic"/>
              </a:rPr>
              <a:t>factors</a:t>
            </a:r>
            <a:r>
              <a:rPr dirty="0" sz="1800" spc="-7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0000"/>
                </a:solidFill>
                <a:latin typeface="Century Gothic"/>
                <a:cs typeface="Century Gothic"/>
              </a:rPr>
              <a:t>of</a:t>
            </a:r>
            <a:r>
              <a:rPr dirty="0" sz="1800" spc="-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0000"/>
                </a:solidFill>
                <a:latin typeface="Century Gothic"/>
                <a:cs typeface="Century Gothic"/>
              </a:rPr>
              <a:t>fire</a:t>
            </a:r>
            <a:r>
              <a:rPr dirty="0" sz="1800" spc="-8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0000"/>
                </a:solidFill>
                <a:latin typeface="Century Gothic"/>
                <a:cs typeface="Century Gothic"/>
              </a:rPr>
              <a:t>are</a:t>
            </a:r>
            <a:r>
              <a:rPr dirty="0" sz="1800" spc="7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Century Gothic"/>
                <a:cs typeface="Century Gothic"/>
              </a:rPr>
              <a:t>being </a:t>
            </a:r>
            <a:r>
              <a:rPr dirty="0" sz="1800" spc="-10">
                <a:solidFill>
                  <a:srgbClr val="FF0000"/>
                </a:solidFill>
                <a:latin typeface="Century Gothic"/>
                <a:cs typeface="Century Gothic"/>
              </a:rPr>
              <a:t>considered?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776922" y="5861367"/>
            <a:ext cx="414020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HOW</a:t>
            </a:r>
            <a:r>
              <a:rPr dirty="0" sz="3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3600" spc="-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Century Gothic"/>
                <a:cs typeface="Century Gothic"/>
              </a:rPr>
              <a:t>SPREADS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6922" y="295407"/>
            <a:ext cx="7043420" cy="2741295"/>
          </a:xfrm>
          <a:prstGeom prst="rect"/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3000"/>
              <a:t>Fire</a:t>
            </a:r>
            <a:r>
              <a:rPr dirty="0" sz="3000" spc="-90"/>
              <a:t> </a:t>
            </a:r>
            <a:r>
              <a:rPr dirty="0" sz="3000"/>
              <a:t>Spread</a:t>
            </a:r>
            <a:r>
              <a:rPr dirty="0" sz="3000" spc="10"/>
              <a:t> </a:t>
            </a:r>
            <a:r>
              <a:rPr dirty="0" sz="3000"/>
              <a:t>By</a:t>
            </a:r>
            <a:r>
              <a:rPr dirty="0" sz="3000" spc="-40"/>
              <a:t> </a:t>
            </a:r>
            <a:r>
              <a:rPr dirty="0" sz="3000" spc="-10"/>
              <a:t>Conduction</a:t>
            </a:r>
            <a:endParaRPr sz="3000"/>
          </a:p>
          <a:p>
            <a:pPr marL="298450" marR="5080" indent="-286385">
              <a:lnSpc>
                <a:spcPct val="92200"/>
              </a:lnSpc>
              <a:spcBef>
                <a:spcPts val="605"/>
              </a:spcBef>
            </a:pPr>
            <a:r>
              <a:rPr dirty="0" sz="2150"/>
              <a:t>The</a:t>
            </a:r>
            <a:r>
              <a:rPr dirty="0" sz="2150" spc="130"/>
              <a:t> </a:t>
            </a:r>
            <a:r>
              <a:rPr dirty="0" sz="2150"/>
              <a:t>fire</a:t>
            </a:r>
            <a:r>
              <a:rPr dirty="0" sz="2150" spc="55"/>
              <a:t> </a:t>
            </a:r>
            <a:r>
              <a:rPr dirty="0" sz="2150"/>
              <a:t>will</a:t>
            </a:r>
            <a:r>
              <a:rPr dirty="0" sz="2150" spc="105"/>
              <a:t> </a:t>
            </a:r>
            <a:r>
              <a:rPr dirty="0" sz="2150"/>
              <a:t>generally</a:t>
            </a:r>
            <a:r>
              <a:rPr dirty="0" sz="2150" spc="200"/>
              <a:t> </a:t>
            </a:r>
            <a:r>
              <a:rPr dirty="0" sz="2150"/>
              <a:t>follow</a:t>
            </a:r>
            <a:r>
              <a:rPr dirty="0" sz="2150" spc="5"/>
              <a:t> </a:t>
            </a:r>
            <a:r>
              <a:rPr dirty="0" sz="2150"/>
              <a:t>the</a:t>
            </a:r>
            <a:r>
              <a:rPr dirty="0" sz="2150" spc="130"/>
              <a:t> </a:t>
            </a:r>
            <a:r>
              <a:rPr dirty="0" sz="2150"/>
              <a:t>heat</a:t>
            </a:r>
            <a:r>
              <a:rPr dirty="0" sz="2150" spc="45"/>
              <a:t> </a:t>
            </a:r>
            <a:r>
              <a:rPr dirty="0" sz="2150"/>
              <a:t>or</a:t>
            </a:r>
            <a:r>
              <a:rPr dirty="0" sz="2150" spc="75"/>
              <a:t> </a:t>
            </a:r>
            <a:r>
              <a:rPr dirty="0" sz="2150" spc="-10"/>
              <a:t>sometimes </a:t>
            </a:r>
            <a:r>
              <a:rPr dirty="0" sz="2150"/>
              <a:t>the</a:t>
            </a:r>
            <a:r>
              <a:rPr dirty="0" sz="2150" spc="65"/>
              <a:t> </a:t>
            </a:r>
            <a:r>
              <a:rPr dirty="0" sz="2150"/>
              <a:t>heat</a:t>
            </a:r>
            <a:r>
              <a:rPr dirty="0" sz="2150" spc="135"/>
              <a:t> </a:t>
            </a:r>
            <a:r>
              <a:rPr dirty="0" sz="2150"/>
              <a:t>from</a:t>
            </a:r>
            <a:r>
              <a:rPr dirty="0" sz="2150" spc="85"/>
              <a:t> </a:t>
            </a:r>
            <a:r>
              <a:rPr dirty="0" sz="2150"/>
              <a:t>conduction</a:t>
            </a:r>
            <a:r>
              <a:rPr dirty="0" sz="2150" spc="160"/>
              <a:t> </a:t>
            </a:r>
            <a:r>
              <a:rPr dirty="0" sz="2150"/>
              <a:t>may</a:t>
            </a:r>
            <a:r>
              <a:rPr dirty="0" sz="2150" spc="180"/>
              <a:t> </a:t>
            </a:r>
            <a:r>
              <a:rPr dirty="0" sz="2150"/>
              <a:t>cause</a:t>
            </a:r>
            <a:r>
              <a:rPr dirty="0" sz="2150" spc="140"/>
              <a:t> </a:t>
            </a:r>
            <a:r>
              <a:rPr dirty="0" sz="2150"/>
              <a:t>a</a:t>
            </a:r>
            <a:r>
              <a:rPr dirty="0" sz="2150" spc="25"/>
              <a:t> </a:t>
            </a:r>
            <a:r>
              <a:rPr dirty="0" sz="2150"/>
              <a:t>new</a:t>
            </a:r>
            <a:r>
              <a:rPr dirty="0" sz="2150" spc="90"/>
              <a:t> </a:t>
            </a:r>
            <a:r>
              <a:rPr dirty="0" sz="2150" spc="-20"/>
              <a:t>fire</a:t>
            </a:r>
            <a:r>
              <a:rPr dirty="0" sz="2150" spc="535"/>
              <a:t> </a:t>
            </a:r>
            <a:r>
              <a:rPr dirty="0" sz="2150"/>
              <a:t>to</a:t>
            </a:r>
            <a:r>
              <a:rPr dirty="0" sz="2150" spc="60"/>
              <a:t> </a:t>
            </a:r>
            <a:r>
              <a:rPr dirty="0" sz="2150"/>
              <a:t>ignite</a:t>
            </a:r>
            <a:r>
              <a:rPr dirty="0" sz="2150" spc="130"/>
              <a:t> </a:t>
            </a:r>
            <a:r>
              <a:rPr dirty="0" sz="2150"/>
              <a:t>elsewhere.</a:t>
            </a:r>
            <a:r>
              <a:rPr dirty="0" sz="2150" spc="95"/>
              <a:t> </a:t>
            </a:r>
            <a:r>
              <a:rPr dirty="0" sz="2150"/>
              <a:t>The</a:t>
            </a:r>
            <a:r>
              <a:rPr dirty="0" sz="2150" spc="135"/>
              <a:t> </a:t>
            </a:r>
            <a:r>
              <a:rPr dirty="0" sz="2150"/>
              <a:t>heat</a:t>
            </a:r>
            <a:r>
              <a:rPr dirty="0" sz="2150" spc="45"/>
              <a:t> </a:t>
            </a:r>
            <a:r>
              <a:rPr dirty="0" sz="2150"/>
              <a:t>from</a:t>
            </a:r>
            <a:r>
              <a:rPr dirty="0" sz="2150" spc="80"/>
              <a:t> </a:t>
            </a:r>
            <a:r>
              <a:rPr dirty="0" sz="2150"/>
              <a:t>the</a:t>
            </a:r>
            <a:r>
              <a:rPr dirty="0" sz="2150" spc="130"/>
              <a:t> </a:t>
            </a:r>
            <a:r>
              <a:rPr dirty="0" sz="2150"/>
              <a:t>fire</a:t>
            </a:r>
            <a:r>
              <a:rPr dirty="0" sz="2150" spc="60"/>
              <a:t> </a:t>
            </a:r>
            <a:r>
              <a:rPr dirty="0" sz="2150" spc="-25"/>
              <a:t>is </a:t>
            </a:r>
            <a:r>
              <a:rPr dirty="0" sz="2150"/>
              <a:t>passed</a:t>
            </a:r>
            <a:r>
              <a:rPr dirty="0" sz="2150" spc="114"/>
              <a:t> </a:t>
            </a:r>
            <a:r>
              <a:rPr dirty="0" sz="2150"/>
              <a:t>from</a:t>
            </a:r>
            <a:r>
              <a:rPr dirty="0" sz="2150" spc="140"/>
              <a:t> </a:t>
            </a:r>
            <a:r>
              <a:rPr dirty="0" sz="2150"/>
              <a:t>molecule</a:t>
            </a:r>
            <a:r>
              <a:rPr dirty="0" sz="2150" spc="90"/>
              <a:t> </a:t>
            </a:r>
            <a:r>
              <a:rPr dirty="0" sz="2150"/>
              <a:t>to</a:t>
            </a:r>
            <a:r>
              <a:rPr dirty="0" sz="2150" spc="95"/>
              <a:t> </a:t>
            </a:r>
            <a:r>
              <a:rPr dirty="0" sz="2150"/>
              <a:t>molecule</a:t>
            </a:r>
            <a:r>
              <a:rPr dirty="0" sz="2150" spc="175"/>
              <a:t> </a:t>
            </a:r>
            <a:r>
              <a:rPr dirty="0" sz="2150"/>
              <a:t>along</a:t>
            </a:r>
            <a:r>
              <a:rPr dirty="0" sz="2150" spc="125"/>
              <a:t> </a:t>
            </a:r>
            <a:r>
              <a:rPr dirty="0" sz="2150" spc="-25"/>
              <a:t>the </a:t>
            </a:r>
            <a:r>
              <a:rPr dirty="0" sz="2150"/>
              <a:t>length</a:t>
            </a:r>
            <a:r>
              <a:rPr dirty="0" sz="2150" spc="60"/>
              <a:t> </a:t>
            </a:r>
            <a:r>
              <a:rPr dirty="0" sz="2150"/>
              <a:t>of</a:t>
            </a:r>
            <a:r>
              <a:rPr dirty="0" sz="2150" spc="90"/>
              <a:t> </a:t>
            </a:r>
            <a:r>
              <a:rPr dirty="0" sz="2150"/>
              <a:t>the</a:t>
            </a:r>
            <a:r>
              <a:rPr dirty="0" sz="2150" spc="50"/>
              <a:t> </a:t>
            </a:r>
            <a:r>
              <a:rPr dirty="0" sz="2150"/>
              <a:t>material.</a:t>
            </a:r>
            <a:r>
              <a:rPr dirty="0" sz="2150" spc="170"/>
              <a:t> </a:t>
            </a:r>
            <a:r>
              <a:rPr dirty="0" sz="2150"/>
              <a:t>The</a:t>
            </a:r>
            <a:r>
              <a:rPr dirty="0" sz="2150" spc="125"/>
              <a:t> </a:t>
            </a:r>
            <a:r>
              <a:rPr dirty="0" sz="2150"/>
              <a:t>fire</a:t>
            </a:r>
            <a:r>
              <a:rPr dirty="0" sz="2150" spc="55"/>
              <a:t> </a:t>
            </a:r>
            <a:r>
              <a:rPr dirty="0" sz="2150"/>
              <a:t>will</a:t>
            </a:r>
            <a:r>
              <a:rPr dirty="0" sz="2150" spc="105"/>
              <a:t> </a:t>
            </a:r>
            <a:r>
              <a:rPr dirty="0" sz="2150"/>
              <a:t>generally</a:t>
            </a:r>
            <a:r>
              <a:rPr dirty="0" sz="2150" spc="195"/>
              <a:t> </a:t>
            </a:r>
            <a:r>
              <a:rPr dirty="0" sz="2150" spc="-10"/>
              <a:t>follow </a:t>
            </a:r>
            <a:r>
              <a:rPr dirty="0" sz="2150"/>
              <a:t>the</a:t>
            </a:r>
            <a:r>
              <a:rPr dirty="0" sz="2150" spc="70"/>
              <a:t> </a:t>
            </a:r>
            <a:r>
              <a:rPr dirty="0" sz="2150"/>
              <a:t>heat</a:t>
            </a:r>
            <a:r>
              <a:rPr dirty="0" sz="2150" spc="145"/>
              <a:t> </a:t>
            </a:r>
            <a:r>
              <a:rPr dirty="0" sz="2150"/>
              <a:t>or</a:t>
            </a:r>
            <a:r>
              <a:rPr dirty="0" sz="2150" spc="90"/>
              <a:t> </a:t>
            </a:r>
            <a:r>
              <a:rPr dirty="0" sz="2150"/>
              <a:t>sometimes</a:t>
            </a:r>
            <a:r>
              <a:rPr dirty="0" sz="2150" spc="60"/>
              <a:t> </a:t>
            </a:r>
            <a:r>
              <a:rPr dirty="0" sz="2150"/>
              <a:t>the</a:t>
            </a:r>
            <a:r>
              <a:rPr dirty="0" sz="2150" spc="70"/>
              <a:t> </a:t>
            </a:r>
            <a:r>
              <a:rPr dirty="0" sz="2150"/>
              <a:t>heat</a:t>
            </a:r>
            <a:r>
              <a:rPr dirty="0" sz="2150" spc="140"/>
              <a:t> </a:t>
            </a:r>
            <a:r>
              <a:rPr dirty="0" sz="2150"/>
              <a:t>from</a:t>
            </a:r>
            <a:r>
              <a:rPr dirty="0" sz="2150" spc="95"/>
              <a:t> </a:t>
            </a:r>
            <a:r>
              <a:rPr dirty="0" sz="2150" spc="-10"/>
              <a:t>conduction </a:t>
            </a:r>
            <a:r>
              <a:rPr dirty="0" sz="2150"/>
              <a:t>may</a:t>
            </a:r>
            <a:r>
              <a:rPr dirty="0" sz="2150" spc="95"/>
              <a:t> </a:t>
            </a:r>
            <a:r>
              <a:rPr dirty="0" sz="2150"/>
              <a:t>cause</a:t>
            </a:r>
            <a:r>
              <a:rPr dirty="0" sz="2150" spc="125"/>
              <a:t> </a:t>
            </a:r>
            <a:r>
              <a:rPr dirty="0" sz="2150"/>
              <a:t>a</a:t>
            </a:r>
            <a:r>
              <a:rPr dirty="0" sz="2150" spc="-5"/>
              <a:t> </a:t>
            </a:r>
            <a:r>
              <a:rPr dirty="0" sz="2150"/>
              <a:t>new</a:t>
            </a:r>
            <a:r>
              <a:rPr dirty="0" sz="2150" spc="80"/>
              <a:t> </a:t>
            </a:r>
            <a:r>
              <a:rPr dirty="0" sz="2150"/>
              <a:t>fire</a:t>
            </a:r>
            <a:r>
              <a:rPr dirty="0" sz="2150" spc="125"/>
              <a:t> </a:t>
            </a:r>
            <a:r>
              <a:rPr dirty="0" sz="2150"/>
              <a:t>to</a:t>
            </a:r>
            <a:r>
              <a:rPr dirty="0" sz="2150" spc="80"/>
              <a:t> </a:t>
            </a:r>
            <a:r>
              <a:rPr dirty="0" sz="2150"/>
              <a:t>ignite</a:t>
            </a:r>
            <a:r>
              <a:rPr dirty="0" sz="2150" spc="50"/>
              <a:t> </a:t>
            </a:r>
            <a:r>
              <a:rPr dirty="0" sz="2150" spc="-10"/>
              <a:t>elsewhere.</a:t>
            </a:r>
            <a:endParaRPr sz="2150"/>
          </a:p>
        </p:txBody>
      </p:sp>
      <p:sp>
        <p:nvSpPr>
          <p:cNvPr id="7" name="object 7" descr=""/>
          <p:cNvSpPr txBox="1"/>
          <p:nvPr/>
        </p:nvSpPr>
        <p:spPr>
          <a:xfrm>
            <a:off x="776922" y="3414077"/>
            <a:ext cx="6936740" cy="222885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298450" marR="5080" indent="-286385">
              <a:lnSpc>
                <a:spcPct val="92400"/>
              </a:lnSpc>
              <a:spcBef>
                <a:spcPts val="320"/>
              </a:spcBef>
            </a:pP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150" spc="7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houses,</a:t>
            </a:r>
            <a:r>
              <a:rPr dirty="0" sz="2150" spc="1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walls</a:t>
            </a:r>
            <a:r>
              <a:rPr dirty="0" sz="2150" spc="1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between</a:t>
            </a:r>
            <a:r>
              <a:rPr dirty="0" sz="2150" spc="8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rooms</a:t>
            </a:r>
            <a:r>
              <a:rPr dirty="0" sz="2150" spc="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2150" spc="1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built</a:t>
            </a:r>
            <a:r>
              <a:rPr dirty="0" sz="2150" spc="1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20" b="1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materials</a:t>
            </a:r>
            <a:r>
              <a:rPr dirty="0" sz="2150" spc="1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dirty="0" sz="2150" spc="1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2150" spc="1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good</a:t>
            </a:r>
            <a:r>
              <a:rPr dirty="0" sz="215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insulators</a:t>
            </a:r>
            <a:r>
              <a:rPr dirty="0" sz="2150" spc="27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dirty="0" sz="215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helps</a:t>
            </a:r>
            <a:r>
              <a:rPr dirty="0" sz="2150" spc="1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25" b="1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keep</a:t>
            </a:r>
            <a:r>
              <a:rPr dirty="0" sz="215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150" spc="1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heat</a:t>
            </a:r>
            <a:r>
              <a:rPr dirty="0" sz="215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150" spc="7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150" spc="1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room</a:t>
            </a:r>
            <a:r>
              <a:rPr dirty="0" sz="215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2150" spc="7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150" spc="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winter's</a:t>
            </a:r>
            <a:r>
              <a:rPr dirty="0" sz="2150" spc="114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night</a:t>
            </a:r>
            <a:r>
              <a:rPr dirty="0" sz="2150" spc="204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25" b="1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helps</a:t>
            </a:r>
            <a:r>
              <a:rPr dirty="0" sz="2150" spc="1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150" spc="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slow</a:t>
            </a:r>
            <a:r>
              <a:rPr dirty="0" sz="215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150" spc="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rate</a:t>
            </a:r>
            <a:r>
              <a:rPr dirty="0" sz="2150" spc="1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dirty="0" sz="2150" spc="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dirty="0" sz="2150" spc="1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fires</a:t>
            </a:r>
            <a:r>
              <a:rPr dirty="0" sz="2150" spc="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10" b="1">
                <a:solidFill>
                  <a:srgbClr val="FFFFFF"/>
                </a:solidFill>
                <a:latin typeface="Century Gothic"/>
                <a:cs typeface="Century Gothic"/>
              </a:rPr>
              <a:t>spread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2150" spc="114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10" b="1">
                <a:solidFill>
                  <a:srgbClr val="FFFFFF"/>
                </a:solidFill>
                <a:latin typeface="Century Gothic"/>
                <a:cs typeface="Century Gothic"/>
              </a:rPr>
              <a:t>houses.</a:t>
            </a:r>
            <a:endParaRPr sz="21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Wingdings 3"/>
                <a:cs typeface="Wingdings 3"/>
                <a:hlinkClick r:id="rId3"/>
              </a:rPr>
              <a:t></a:t>
            </a:r>
            <a:r>
              <a:rPr dirty="0" sz="1500" spc="7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dirty="0" u="sng" sz="18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3"/>
              </a:rPr>
              <a:t>Conduction</a:t>
            </a:r>
            <a:r>
              <a:rPr dirty="0" u="sng" sz="1850" spc="27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dirty="0" u="sng" sz="185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3"/>
              </a:rPr>
              <a:t>Video</a:t>
            </a:r>
            <a:endParaRPr sz="1850">
              <a:latin typeface="Century Gothic"/>
              <a:cs typeface="Century Gothic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905750" y="228472"/>
            <a:ext cx="4299585" cy="6430010"/>
            <a:chOff x="7905750" y="228472"/>
            <a:chExt cx="4299585" cy="6430010"/>
          </a:xfrm>
        </p:grpSpPr>
        <p:sp>
          <p:nvSpPr>
            <p:cNvPr id="9" name="object 9" descr=""/>
            <p:cNvSpPr/>
            <p:nvPr/>
          </p:nvSpPr>
          <p:spPr>
            <a:xfrm>
              <a:off x="9215500" y="2941700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301351" y="3268218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444226" y="3109975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920476" y="3662426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5750" y="3886200"/>
              <a:ext cx="4171950" cy="277177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5750" y="228472"/>
              <a:ext cx="4157726" cy="355765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9606026" y="2100325"/>
              <a:ext cx="2057400" cy="1524000"/>
            </a:xfrm>
            <a:custGeom>
              <a:avLst/>
              <a:gdLst/>
              <a:ahLst/>
              <a:cxnLst/>
              <a:rect l="l" t="t" r="r" b="b"/>
              <a:pathLst>
                <a:path w="2057400" h="1524000">
                  <a:moveTo>
                    <a:pt x="0" y="762000"/>
                  </a:moveTo>
                  <a:lnTo>
                    <a:pt x="1425" y="721527"/>
                  </a:lnTo>
                  <a:lnTo>
                    <a:pt x="5655" y="681605"/>
                  </a:lnTo>
                  <a:lnTo>
                    <a:pt x="12618" y="642287"/>
                  </a:lnTo>
                  <a:lnTo>
                    <a:pt x="22243" y="603624"/>
                  </a:lnTo>
                  <a:lnTo>
                    <a:pt x="34458" y="565670"/>
                  </a:lnTo>
                  <a:lnTo>
                    <a:pt x="49194" y="528477"/>
                  </a:lnTo>
                  <a:lnTo>
                    <a:pt x="66378" y="492098"/>
                  </a:lnTo>
                  <a:lnTo>
                    <a:pt x="85941" y="456585"/>
                  </a:lnTo>
                  <a:lnTo>
                    <a:pt x="107809" y="421991"/>
                  </a:lnTo>
                  <a:lnTo>
                    <a:pt x="131914" y="388369"/>
                  </a:lnTo>
                  <a:lnTo>
                    <a:pt x="158183" y="355772"/>
                  </a:lnTo>
                  <a:lnTo>
                    <a:pt x="186546" y="324251"/>
                  </a:lnTo>
                  <a:lnTo>
                    <a:pt x="216931" y="293860"/>
                  </a:lnTo>
                  <a:lnTo>
                    <a:pt x="249267" y="264651"/>
                  </a:lnTo>
                  <a:lnTo>
                    <a:pt x="283484" y="236678"/>
                  </a:lnTo>
                  <a:lnTo>
                    <a:pt x="319510" y="209991"/>
                  </a:lnTo>
                  <a:lnTo>
                    <a:pt x="357274" y="184645"/>
                  </a:lnTo>
                  <a:lnTo>
                    <a:pt x="396706" y="160692"/>
                  </a:lnTo>
                  <a:lnTo>
                    <a:pt x="437734" y="138184"/>
                  </a:lnTo>
                  <a:lnTo>
                    <a:pt x="480286" y="117175"/>
                  </a:lnTo>
                  <a:lnTo>
                    <a:pt x="524293" y="97716"/>
                  </a:lnTo>
                  <a:lnTo>
                    <a:pt x="569683" y="79860"/>
                  </a:lnTo>
                  <a:lnTo>
                    <a:pt x="616385" y="63661"/>
                  </a:lnTo>
                  <a:lnTo>
                    <a:pt x="664327" y="49170"/>
                  </a:lnTo>
                  <a:lnTo>
                    <a:pt x="713439" y="36441"/>
                  </a:lnTo>
                  <a:lnTo>
                    <a:pt x="763650" y="25525"/>
                  </a:lnTo>
                  <a:lnTo>
                    <a:pt x="814889" y="16476"/>
                  </a:lnTo>
                  <a:lnTo>
                    <a:pt x="867084" y="9347"/>
                  </a:lnTo>
                  <a:lnTo>
                    <a:pt x="920165" y="4189"/>
                  </a:lnTo>
                  <a:lnTo>
                    <a:pt x="974061" y="1056"/>
                  </a:lnTo>
                  <a:lnTo>
                    <a:pt x="1028700" y="0"/>
                  </a:lnTo>
                  <a:lnTo>
                    <a:pt x="1083327" y="1056"/>
                  </a:lnTo>
                  <a:lnTo>
                    <a:pt x="1137212" y="4189"/>
                  </a:lnTo>
                  <a:lnTo>
                    <a:pt x="1190285" y="9347"/>
                  </a:lnTo>
                  <a:lnTo>
                    <a:pt x="1242473" y="16476"/>
                  </a:lnTo>
                  <a:lnTo>
                    <a:pt x="1293705" y="25525"/>
                  </a:lnTo>
                  <a:lnTo>
                    <a:pt x="1343912" y="36441"/>
                  </a:lnTo>
                  <a:lnTo>
                    <a:pt x="1393020" y="49170"/>
                  </a:lnTo>
                  <a:lnTo>
                    <a:pt x="1440960" y="63661"/>
                  </a:lnTo>
                  <a:lnTo>
                    <a:pt x="1487660" y="79860"/>
                  </a:lnTo>
                  <a:lnTo>
                    <a:pt x="1533049" y="97716"/>
                  </a:lnTo>
                  <a:lnTo>
                    <a:pt x="1577056" y="117175"/>
                  </a:lnTo>
                  <a:lnTo>
                    <a:pt x="1619610" y="138184"/>
                  </a:lnTo>
                  <a:lnTo>
                    <a:pt x="1660639" y="160692"/>
                  </a:lnTo>
                  <a:lnTo>
                    <a:pt x="1700073" y="184645"/>
                  </a:lnTo>
                  <a:lnTo>
                    <a:pt x="1737840" y="209991"/>
                  </a:lnTo>
                  <a:lnTo>
                    <a:pt x="1773869" y="236678"/>
                  </a:lnTo>
                  <a:lnTo>
                    <a:pt x="1808089" y="264651"/>
                  </a:lnTo>
                  <a:lnTo>
                    <a:pt x="1840429" y="293860"/>
                  </a:lnTo>
                  <a:lnTo>
                    <a:pt x="1870818" y="324251"/>
                  </a:lnTo>
                  <a:lnTo>
                    <a:pt x="1899185" y="355772"/>
                  </a:lnTo>
                  <a:lnTo>
                    <a:pt x="1925458" y="388369"/>
                  </a:lnTo>
                  <a:lnTo>
                    <a:pt x="1949567" y="421991"/>
                  </a:lnTo>
                  <a:lnTo>
                    <a:pt x="1971440" y="456585"/>
                  </a:lnTo>
                  <a:lnTo>
                    <a:pt x="1991006" y="492098"/>
                  </a:lnTo>
                  <a:lnTo>
                    <a:pt x="2008193" y="528477"/>
                  </a:lnTo>
                  <a:lnTo>
                    <a:pt x="2022932" y="565670"/>
                  </a:lnTo>
                  <a:lnTo>
                    <a:pt x="2035151" y="603624"/>
                  </a:lnTo>
                  <a:lnTo>
                    <a:pt x="2044778" y="642287"/>
                  </a:lnTo>
                  <a:lnTo>
                    <a:pt x="2051742" y="681605"/>
                  </a:lnTo>
                  <a:lnTo>
                    <a:pt x="2055973" y="721527"/>
                  </a:lnTo>
                  <a:lnTo>
                    <a:pt x="2057400" y="762000"/>
                  </a:lnTo>
                  <a:lnTo>
                    <a:pt x="2055973" y="802460"/>
                  </a:lnTo>
                  <a:lnTo>
                    <a:pt x="2051742" y="842372"/>
                  </a:lnTo>
                  <a:lnTo>
                    <a:pt x="2044778" y="881682"/>
                  </a:lnTo>
                  <a:lnTo>
                    <a:pt x="2035151" y="920338"/>
                  </a:lnTo>
                  <a:lnTo>
                    <a:pt x="2022932" y="958286"/>
                  </a:lnTo>
                  <a:lnTo>
                    <a:pt x="2008193" y="995474"/>
                  </a:lnTo>
                  <a:lnTo>
                    <a:pt x="1991006" y="1031850"/>
                  </a:lnTo>
                  <a:lnTo>
                    <a:pt x="1971440" y="1067360"/>
                  </a:lnTo>
                  <a:lnTo>
                    <a:pt x="1949567" y="1101952"/>
                  </a:lnTo>
                  <a:lnTo>
                    <a:pt x="1925458" y="1135573"/>
                  </a:lnTo>
                  <a:lnTo>
                    <a:pt x="1899185" y="1168171"/>
                  </a:lnTo>
                  <a:lnTo>
                    <a:pt x="1870818" y="1199692"/>
                  </a:lnTo>
                  <a:lnTo>
                    <a:pt x="1840429" y="1230085"/>
                  </a:lnTo>
                  <a:lnTo>
                    <a:pt x="1808089" y="1259296"/>
                  </a:lnTo>
                  <a:lnTo>
                    <a:pt x="1773869" y="1287272"/>
                  </a:lnTo>
                  <a:lnTo>
                    <a:pt x="1737840" y="1313962"/>
                  </a:lnTo>
                  <a:lnTo>
                    <a:pt x="1700073" y="1339311"/>
                  </a:lnTo>
                  <a:lnTo>
                    <a:pt x="1660639" y="1363268"/>
                  </a:lnTo>
                  <a:lnTo>
                    <a:pt x="1619610" y="1385780"/>
                  </a:lnTo>
                  <a:lnTo>
                    <a:pt x="1577056" y="1406793"/>
                  </a:lnTo>
                  <a:lnTo>
                    <a:pt x="1533049" y="1426256"/>
                  </a:lnTo>
                  <a:lnTo>
                    <a:pt x="1487660" y="1444116"/>
                  </a:lnTo>
                  <a:lnTo>
                    <a:pt x="1440960" y="1460319"/>
                  </a:lnTo>
                  <a:lnTo>
                    <a:pt x="1393020" y="1474814"/>
                  </a:lnTo>
                  <a:lnTo>
                    <a:pt x="1343912" y="1487547"/>
                  </a:lnTo>
                  <a:lnTo>
                    <a:pt x="1293705" y="1498465"/>
                  </a:lnTo>
                  <a:lnTo>
                    <a:pt x="1242473" y="1507517"/>
                  </a:lnTo>
                  <a:lnTo>
                    <a:pt x="1190285" y="1514649"/>
                  </a:lnTo>
                  <a:lnTo>
                    <a:pt x="1137212" y="1519809"/>
                  </a:lnTo>
                  <a:lnTo>
                    <a:pt x="1083327" y="1522943"/>
                  </a:lnTo>
                  <a:lnTo>
                    <a:pt x="1028700" y="1524000"/>
                  </a:lnTo>
                  <a:lnTo>
                    <a:pt x="974061" y="1522943"/>
                  </a:lnTo>
                  <a:lnTo>
                    <a:pt x="920165" y="1519809"/>
                  </a:lnTo>
                  <a:lnTo>
                    <a:pt x="867084" y="1514649"/>
                  </a:lnTo>
                  <a:lnTo>
                    <a:pt x="814889" y="1507517"/>
                  </a:lnTo>
                  <a:lnTo>
                    <a:pt x="763650" y="1498465"/>
                  </a:lnTo>
                  <a:lnTo>
                    <a:pt x="713439" y="1487547"/>
                  </a:lnTo>
                  <a:lnTo>
                    <a:pt x="664327" y="1474814"/>
                  </a:lnTo>
                  <a:lnTo>
                    <a:pt x="616385" y="1460319"/>
                  </a:lnTo>
                  <a:lnTo>
                    <a:pt x="569683" y="1444116"/>
                  </a:lnTo>
                  <a:lnTo>
                    <a:pt x="524293" y="1426256"/>
                  </a:lnTo>
                  <a:lnTo>
                    <a:pt x="480286" y="1406793"/>
                  </a:lnTo>
                  <a:lnTo>
                    <a:pt x="437734" y="1385780"/>
                  </a:lnTo>
                  <a:lnTo>
                    <a:pt x="396706" y="1363268"/>
                  </a:lnTo>
                  <a:lnTo>
                    <a:pt x="357274" y="1339311"/>
                  </a:lnTo>
                  <a:lnTo>
                    <a:pt x="319510" y="1313962"/>
                  </a:lnTo>
                  <a:lnTo>
                    <a:pt x="283484" y="1287272"/>
                  </a:lnTo>
                  <a:lnTo>
                    <a:pt x="249267" y="1259296"/>
                  </a:lnTo>
                  <a:lnTo>
                    <a:pt x="216931" y="1230085"/>
                  </a:lnTo>
                  <a:lnTo>
                    <a:pt x="186546" y="1199692"/>
                  </a:lnTo>
                  <a:lnTo>
                    <a:pt x="158183" y="1168171"/>
                  </a:lnTo>
                  <a:lnTo>
                    <a:pt x="131914" y="1135573"/>
                  </a:lnTo>
                  <a:lnTo>
                    <a:pt x="107809" y="1101952"/>
                  </a:lnTo>
                  <a:lnTo>
                    <a:pt x="85941" y="1067360"/>
                  </a:lnTo>
                  <a:lnTo>
                    <a:pt x="66378" y="1031850"/>
                  </a:lnTo>
                  <a:lnTo>
                    <a:pt x="49194" y="995474"/>
                  </a:lnTo>
                  <a:lnTo>
                    <a:pt x="34458" y="958286"/>
                  </a:lnTo>
                  <a:lnTo>
                    <a:pt x="22243" y="920338"/>
                  </a:lnTo>
                  <a:lnTo>
                    <a:pt x="12618" y="881682"/>
                  </a:lnTo>
                  <a:lnTo>
                    <a:pt x="5655" y="842372"/>
                  </a:lnTo>
                  <a:lnTo>
                    <a:pt x="1425" y="802460"/>
                  </a:lnTo>
                  <a:lnTo>
                    <a:pt x="0" y="7620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776922" y="304228"/>
            <a:ext cx="39090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Spread</a:t>
            </a:r>
            <a:r>
              <a:rPr dirty="0" sz="2400" spc="-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dirty="0" sz="2400" spc="-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Convection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6922" y="714311"/>
            <a:ext cx="6710680" cy="1374140"/>
          </a:xfrm>
          <a:prstGeom prst="rect"/>
        </p:spPr>
        <p:txBody>
          <a:bodyPr wrap="square" lIns="0" tIns="51435" rIns="0" bIns="0" rtlCol="0" vert="horz">
            <a:spAutoFit/>
          </a:bodyPr>
          <a:lstStyle/>
          <a:p>
            <a:pPr marL="298450" marR="5080" indent="-286385">
              <a:lnSpc>
                <a:spcPct val="89500"/>
              </a:lnSpc>
              <a:spcBef>
                <a:spcPts val="405"/>
              </a:spcBef>
            </a:pPr>
            <a:r>
              <a:rPr dirty="0" sz="2400" b="0">
                <a:latin typeface="Century Gothic"/>
                <a:cs typeface="Century Gothic"/>
              </a:rPr>
              <a:t>This</a:t>
            </a:r>
            <a:r>
              <a:rPr dirty="0" sz="2400" spc="-2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type</a:t>
            </a:r>
            <a:r>
              <a:rPr dirty="0" sz="2400" spc="2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of</a:t>
            </a:r>
            <a:r>
              <a:rPr dirty="0" sz="2400" spc="1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heat</a:t>
            </a:r>
            <a:r>
              <a:rPr dirty="0" sz="2400" spc="-6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transfer</a:t>
            </a:r>
            <a:r>
              <a:rPr dirty="0" sz="2400" spc="3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occurs</a:t>
            </a:r>
            <a:r>
              <a:rPr dirty="0" sz="2400" spc="-9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only</a:t>
            </a:r>
            <a:r>
              <a:rPr dirty="0" sz="2400" spc="-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in</a:t>
            </a:r>
            <a:r>
              <a:rPr dirty="0" sz="2400" spc="25" b="0">
                <a:latin typeface="Century Gothic"/>
                <a:cs typeface="Century Gothic"/>
              </a:rPr>
              <a:t> </a:t>
            </a:r>
            <a:r>
              <a:rPr dirty="0" sz="2400" spc="-10" b="0">
                <a:latin typeface="Century Gothic"/>
                <a:cs typeface="Century Gothic"/>
              </a:rPr>
              <a:t>liquids </a:t>
            </a:r>
            <a:r>
              <a:rPr dirty="0" sz="2400" b="0">
                <a:latin typeface="Century Gothic"/>
                <a:cs typeface="Century Gothic"/>
              </a:rPr>
              <a:t>and</a:t>
            </a:r>
            <a:r>
              <a:rPr dirty="0" sz="2400" spc="-7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gases.</a:t>
            </a:r>
            <a:r>
              <a:rPr dirty="0" sz="2400" spc="3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The</a:t>
            </a:r>
            <a:r>
              <a:rPr dirty="0" sz="2400" spc="6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heat</a:t>
            </a:r>
            <a:r>
              <a:rPr dirty="0" sz="2400" spc="-4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from</a:t>
            </a:r>
            <a:r>
              <a:rPr dirty="0" sz="2400" spc="-5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the</a:t>
            </a:r>
            <a:r>
              <a:rPr dirty="0" sz="2400" spc="2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fire</a:t>
            </a:r>
            <a:r>
              <a:rPr dirty="0" sz="2400" spc="-4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can</a:t>
            </a:r>
            <a:r>
              <a:rPr dirty="0" sz="2400" spc="-15" b="0">
                <a:latin typeface="Century Gothic"/>
                <a:cs typeface="Century Gothic"/>
              </a:rPr>
              <a:t> </a:t>
            </a:r>
            <a:r>
              <a:rPr dirty="0" sz="2400" spc="-20" b="0">
                <a:latin typeface="Century Gothic"/>
                <a:cs typeface="Century Gothic"/>
              </a:rPr>
              <a:t>heat </a:t>
            </a:r>
            <a:r>
              <a:rPr dirty="0" sz="2400" b="0">
                <a:latin typeface="Century Gothic"/>
                <a:cs typeface="Century Gothic"/>
              </a:rPr>
              <a:t>the</a:t>
            </a:r>
            <a:r>
              <a:rPr dirty="0" sz="2400" spc="2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air,</a:t>
            </a:r>
            <a:r>
              <a:rPr dirty="0" sz="2400" spc="-13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to</a:t>
            </a:r>
            <a:r>
              <a:rPr dirty="0" sz="2400" spc="9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a</a:t>
            </a:r>
            <a:r>
              <a:rPr dirty="0" sz="2400" spc="2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very</a:t>
            </a:r>
            <a:r>
              <a:rPr dirty="0" sz="2400" spc="-15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hot</a:t>
            </a:r>
            <a:r>
              <a:rPr dirty="0" sz="2400" spc="-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temperature.</a:t>
            </a:r>
            <a:r>
              <a:rPr dirty="0" sz="2400" spc="3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Hot</a:t>
            </a:r>
            <a:r>
              <a:rPr dirty="0" sz="2400" spc="25" b="0">
                <a:latin typeface="Century Gothic"/>
                <a:cs typeface="Century Gothic"/>
              </a:rPr>
              <a:t> </a:t>
            </a:r>
            <a:r>
              <a:rPr dirty="0" sz="2400" spc="-25" b="0">
                <a:latin typeface="Century Gothic"/>
                <a:cs typeface="Century Gothic"/>
              </a:rPr>
              <a:t>air </a:t>
            </a:r>
            <a:r>
              <a:rPr dirty="0" sz="2400" b="0">
                <a:latin typeface="Century Gothic"/>
                <a:cs typeface="Century Gothic"/>
              </a:rPr>
              <a:t>will</a:t>
            </a:r>
            <a:r>
              <a:rPr dirty="0" sz="2400" spc="-14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always</a:t>
            </a:r>
            <a:r>
              <a:rPr dirty="0" sz="2400" spc="4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rise and</a:t>
            </a:r>
            <a:r>
              <a:rPr dirty="0" sz="2400" spc="-1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it</a:t>
            </a:r>
            <a:r>
              <a:rPr dirty="0" sz="2400" spc="-10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will</a:t>
            </a:r>
            <a:r>
              <a:rPr dirty="0" sz="2400" spc="-135" b="0">
                <a:latin typeface="Century Gothic"/>
                <a:cs typeface="Century Gothic"/>
              </a:rPr>
              <a:t> </a:t>
            </a:r>
            <a:r>
              <a:rPr dirty="0" sz="2400" b="0">
                <a:latin typeface="Century Gothic"/>
                <a:cs typeface="Century Gothic"/>
              </a:rPr>
              <a:t>flow</a:t>
            </a:r>
            <a:r>
              <a:rPr dirty="0" sz="2400" spc="100" b="0">
                <a:latin typeface="Century Gothic"/>
                <a:cs typeface="Century Gothic"/>
              </a:rPr>
              <a:t> </a:t>
            </a:r>
            <a:r>
              <a:rPr dirty="0" sz="2400" spc="-10" b="0">
                <a:latin typeface="Century Gothic"/>
                <a:cs typeface="Century Gothic"/>
              </a:rPr>
              <a:t>under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6922" y="2030666"/>
            <a:ext cx="7034530" cy="427228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98450" marR="1516380">
              <a:lnSpc>
                <a:spcPts val="2630"/>
              </a:lnSpc>
              <a:spcBef>
                <a:spcPts val="395"/>
              </a:spcBef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ceiling</a:t>
            </a:r>
            <a:r>
              <a:rPr dirty="0" sz="2400" spc="-1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24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40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room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spreading</a:t>
            </a:r>
            <a:r>
              <a:rPr dirty="0" sz="2400" spc="-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heat</a:t>
            </a:r>
            <a:r>
              <a:rPr dirty="0" sz="24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24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fire.</a:t>
            </a:r>
            <a:r>
              <a:rPr dirty="0" sz="2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2400" spc="-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entury Gothic"/>
                <a:cs typeface="Century Gothic"/>
              </a:rPr>
              <a:t>main</a:t>
            </a:r>
            <a:endParaRPr sz="2400">
              <a:latin typeface="Century Gothic"/>
              <a:cs typeface="Century Gothic"/>
            </a:endParaRPr>
          </a:p>
          <a:p>
            <a:pPr marL="298450">
              <a:lnSpc>
                <a:spcPts val="2380"/>
              </a:lnSpc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way</a:t>
            </a:r>
            <a:r>
              <a:rPr dirty="0" sz="2400" spc="-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40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dirty="0" sz="2400" spc="-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4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24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spreads</a:t>
            </a:r>
            <a:r>
              <a:rPr dirty="0" sz="24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throughout</a:t>
            </a:r>
            <a:endParaRPr sz="2400">
              <a:latin typeface="Century Gothic"/>
              <a:cs typeface="Century Gothic"/>
            </a:endParaRPr>
          </a:p>
          <a:p>
            <a:pPr algn="just" marL="298450" marR="5080">
              <a:lnSpc>
                <a:spcPct val="90000"/>
              </a:lnSpc>
              <a:spcBef>
                <a:spcPts val="165"/>
              </a:spcBef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4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house.</a:t>
            </a:r>
            <a:r>
              <a:rPr dirty="0" sz="24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When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4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2400" spc="-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burning</a:t>
            </a:r>
            <a:r>
              <a:rPr dirty="0" sz="24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large</a:t>
            </a:r>
            <a:r>
              <a:rPr dirty="0" sz="24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amounts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hot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gases</a:t>
            </a:r>
            <a:r>
              <a:rPr dirty="0" sz="2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smoke</a:t>
            </a:r>
            <a:r>
              <a:rPr dirty="0" sz="24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24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produced.</a:t>
            </a:r>
            <a:r>
              <a:rPr dirty="0" sz="24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These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dirty="0" sz="2400" spc="-1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travel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24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house</a:t>
            </a:r>
            <a:r>
              <a:rPr dirty="0" sz="24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entury Gothic"/>
                <a:cs typeface="Century Gothic"/>
              </a:rPr>
              <a:t>hot</a:t>
            </a:r>
            <a:endParaRPr sz="2400">
              <a:latin typeface="Century Gothic"/>
              <a:cs typeface="Century Gothic"/>
            </a:endParaRPr>
          </a:p>
          <a:p>
            <a:pPr algn="just" marL="298450">
              <a:lnSpc>
                <a:spcPts val="2425"/>
              </a:lnSpc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air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currents</a:t>
            </a:r>
            <a:r>
              <a:rPr dirty="0" sz="24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often</a:t>
            </a:r>
            <a:r>
              <a:rPr dirty="0" sz="240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igniting</a:t>
            </a:r>
            <a:r>
              <a:rPr dirty="0" sz="2400" spc="-2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entury Gothic"/>
                <a:cs typeface="Century Gothic"/>
              </a:rPr>
              <a:t>more</a:t>
            </a:r>
            <a:endParaRPr sz="2400">
              <a:latin typeface="Century Gothic"/>
              <a:cs typeface="Century Gothic"/>
            </a:endParaRPr>
          </a:p>
          <a:p>
            <a:pPr algn="just" marL="298450" marR="753745">
              <a:lnSpc>
                <a:spcPts val="2550"/>
              </a:lnSpc>
              <a:spcBef>
                <a:spcPts val="235"/>
              </a:spcBef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combustible</a:t>
            </a:r>
            <a:r>
              <a:rPr dirty="0" sz="24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materials</a:t>
            </a:r>
            <a:r>
              <a:rPr dirty="0" sz="2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causing</a:t>
            </a:r>
            <a:r>
              <a:rPr dirty="0" sz="24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40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24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spread.</a:t>
            </a:r>
            <a:endParaRPr sz="2400">
              <a:latin typeface="Century Gothic"/>
              <a:cs typeface="Century Gothic"/>
            </a:endParaRPr>
          </a:p>
          <a:p>
            <a:pPr algn="just" marL="12700">
              <a:lnSpc>
                <a:spcPct val="100000"/>
              </a:lnSpc>
              <a:spcBef>
                <a:spcPts val="320"/>
              </a:spcBef>
            </a:pPr>
            <a:r>
              <a:rPr dirty="0" u="sng" sz="24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3"/>
              </a:rPr>
              <a:t>Convection</a:t>
            </a:r>
            <a:r>
              <a:rPr dirty="0" u="sng" sz="2400" spc="-5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dirty="0" u="sng" sz="2400" spc="-2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3"/>
              </a:rPr>
              <a:t>Video</a:t>
            </a:r>
            <a:endParaRPr sz="2400">
              <a:latin typeface="Century Gothic"/>
              <a:cs typeface="Century Gothic"/>
            </a:endParaRPr>
          </a:p>
          <a:p>
            <a:pPr algn="just" marL="12700">
              <a:lnSpc>
                <a:spcPct val="100000"/>
              </a:lnSpc>
              <a:spcBef>
                <a:spcPts val="2275"/>
              </a:spcBef>
            </a:pP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HOW</a:t>
            </a:r>
            <a:r>
              <a:rPr dirty="0" sz="3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3600" spc="-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Century Gothic"/>
                <a:cs typeface="Century Gothic"/>
              </a:rPr>
              <a:t>SPREADS</a:t>
            </a:r>
            <a:endParaRPr sz="3600">
              <a:latin typeface="Century Gothic"/>
              <a:cs typeface="Century Gothic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8210550" y="95313"/>
            <a:ext cx="3994785" cy="6553200"/>
            <a:chOff x="8210550" y="95313"/>
            <a:chExt cx="3994785" cy="6553200"/>
          </a:xfrm>
        </p:grpSpPr>
        <p:sp>
          <p:nvSpPr>
            <p:cNvPr id="9" name="object 9" descr=""/>
            <p:cNvSpPr/>
            <p:nvPr/>
          </p:nvSpPr>
          <p:spPr>
            <a:xfrm>
              <a:off x="9215500" y="2941701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301351" y="3268218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444226" y="3109976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920476" y="3662426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8275" y="3438524"/>
              <a:ext cx="2619375" cy="320992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0550" y="199897"/>
              <a:ext cx="3843401" cy="330047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9205975" y="109601"/>
              <a:ext cx="2409825" cy="1181100"/>
            </a:xfrm>
            <a:custGeom>
              <a:avLst/>
              <a:gdLst/>
              <a:ahLst/>
              <a:cxnLst/>
              <a:rect l="l" t="t" r="r" b="b"/>
              <a:pathLst>
                <a:path w="2409825" h="1181100">
                  <a:moveTo>
                    <a:pt x="0" y="590550"/>
                  </a:moveTo>
                  <a:lnTo>
                    <a:pt x="6624" y="528230"/>
                  </a:lnTo>
                  <a:lnTo>
                    <a:pt x="26052" y="467784"/>
                  </a:lnTo>
                  <a:lnTo>
                    <a:pt x="57619" y="409538"/>
                  </a:lnTo>
                  <a:lnTo>
                    <a:pt x="100659" y="353818"/>
                  </a:lnTo>
                  <a:lnTo>
                    <a:pt x="154505" y="300949"/>
                  </a:lnTo>
                  <a:lnTo>
                    <a:pt x="185273" y="275686"/>
                  </a:lnTo>
                  <a:lnTo>
                    <a:pt x="218492" y="251258"/>
                  </a:lnTo>
                  <a:lnTo>
                    <a:pt x="254081" y="227706"/>
                  </a:lnTo>
                  <a:lnTo>
                    <a:pt x="291955" y="205071"/>
                  </a:lnTo>
                  <a:lnTo>
                    <a:pt x="332031" y="183393"/>
                  </a:lnTo>
                  <a:lnTo>
                    <a:pt x="374226" y="162713"/>
                  </a:lnTo>
                  <a:lnTo>
                    <a:pt x="418458" y="143072"/>
                  </a:lnTo>
                  <a:lnTo>
                    <a:pt x="464641" y="124511"/>
                  </a:lnTo>
                  <a:lnTo>
                    <a:pt x="512695" y="107070"/>
                  </a:lnTo>
                  <a:lnTo>
                    <a:pt x="562534" y="90790"/>
                  </a:lnTo>
                  <a:lnTo>
                    <a:pt x="614076" y="75712"/>
                  </a:lnTo>
                  <a:lnTo>
                    <a:pt x="667238" y="61877"/>
                  </a:lnTo>
                  <a:lnTo>
                    <a:pt x="721937" y="49325"/>
                  </a:lnTo>
                  <a:lnTo>
                    <a:pt x="778088" y="38097"/>
                  </a:lnTo>
                  <a:lnTo>
                    <a:pt x="835610" y="28234"/>
                  </a:lnTo>
                  <a:lnTo>
                    <a:pt x="894418" y="19777"/>
                  </a:lnTo>
                  <a:lnTo>
                    <a:pt x="954430" y="12765"/>
                  </a:lnTo>
                  <a:lnTo>
                    <a:pt x="1015562" y="7241"/>
                  </a:lnTo>
                  <a:lnTo>
                    <a:pt x="1077732" y="3245"/>
                  </a:lnTo>
                  <a:lnTo>
                    <a:pt x="1140855" y="818"/>
                  </a:lnTo>
                  <a:lnTo>
                    <a:pt x="1204849" y="0"/>
                  </a:lnTo>
                  <a:lnTo>
                    <a:pt x="1268843" y="818"/>
                  </a:lnTo>
                  <a:lnTo>
                    <a:pt x="1331967" y="3245"/>
                  </a:lnTo>
                  <a:lnTo>
                    <a:pt x="1394138" y="7241"/>
                  </a:lnTo>
                  <a:lnTo>
                    <a:pt x="1455273" y="12765"/>
                  </a:lnTo>
                  <a:lnTo>
                    <a:pt x="1515288" y="19777"/>
                  </a:lnTo>
                  <a:lnTo>
                    <a:pt x="1574100" y="28234"/>
                  </a:lnTo>
                  <a:lnTo>
                    <a:pt x="1631625" y="38097"/>
                  </a:lnTo>
                  <a:lnTo>
                    <a:pt x="1687781" y="49325"/>
                  </a:lnTo>
                  <a:lnTo>
                    <a:pt x="1742485" y="61877"/>
                  </a:lnTo>
                  <a:lnTo>
                    <a:pt x="1795652" y="75712"/>
                  </a:lnTo>
                  <a:lnTo>
                    <a:pt x="1847200" y="90790"/>
                  </a:lnTo>
                  <a:lnTo>
                    <a:pt x="1897045" y="107070"/>
                  </a:lnTo>
                  <a:lnTo>
                    <a:pt x="1945104" y="124511"/>
                  </a:lnTo>
                  <a:lnTo>
                    <a:pt x="1991294" y="143072"/>
                  </a:lnTo>
                  <a:lnTo>
                    <a:pt x="2035531" y="162713"/>
                  </a:lnTo>
                  <a:lnTo>
                    <a:pt x="2077733" y="183393"/>
                  </a:lnTo>
                  <a:lnTo>
                    <a:pt x="2117815" y="205071"/>
                  </a:lnTo>
                  <a:lnTo>
                    <a:pt x="2155695" y="227706"/>
                  </a:lnTo>
                  <a:lnTo>
                    <a:pt x="2191289" y="251258"/>
                  </a:lnTo>
                  <a:lnTo>
                    <a:pt x="2224515" y="275686"/>
                  </a:lnTo>
                  <a:lnTo>
                    <a:pt x="2255288" y="300949"/>
                  </a:lnTo>
                  <a:lnTo>
                    <a:pt x="2283526" y="327007"/>
                  </a:lnTo>
                  <a:lnTo>
                    <a:pt x="2332061" y="381342"/>
                  </a:lnTo>
                  <a:lnTo>
                    <a:pt x="2369455" y="438366"/>
                  </a:lnTo>
                  <a:lnTo>
                    <a:pt x="2395042" y="497753"/>
                  </a:lnTo>
                  <a:lnTo>
                    <a:pt x="2408154" y="559176"/>
                  </a:lnTo>
                  <a:lnTo>
                    <a:pt x="2409825" y="590550"/>
                  </a:lnTo>
                  <a:lnTo>
                    <a:pt x="2408154" y="621912"/>
                  </a:lnTo>
                  <a:lnTo>
                    <a:pt x="2395042" y="683316"/>
                  </a:lnTo>
                  <a:lnTo>
                    <a:pt x="2369455" y="742690"/>
                  </a:lnTo>
                  <a:lnTo>
                    <a:pt x="2332061" y="799705"/>
                  </a:lnTo>
                  <a:lnTo>
                    <a:pt x="2283526" y="854036"/>
                  </a:lnTo>
                  <a:lnTo>
                    <a:pt x="2255288" y="880093"/>
                  </a:lnTo>
                  <a:lnTo>
                    <a:pt x="2224515" y="905356"/>
                  </a:lnTo>
                  <a:lnTo>
                    <a:pt x="2191289" y="929785"/>
                  </a:lnTo>
                  <a:lnTo>
                    <a:pt x="2155695" y="953339"/>
                  </a:lnTo>
                  <a:lnTo>
                    <a:pt x="2117815" y="975976"/>
                  </a:lnTo>
                  <a:lnTo>
                    <a:pt x="2077733" y="997657"/>
                  </a:lnTo>
                  <a:lnTo>
                    <a:pt x="2035531" y="1018340"/>
                  </a:lnTo>
                  <a:lnTo>
                    <a:pt x="1991294" y="1037984"/>
                  </a:lnTo>
                  <a:lnTo>
                    <a:pt x="1945104" y="1056549"/>
                  </a:lnTo>
                  <a:lnTo>
                    <a:pt x="1897045" y="1073994"/>
                  </a:lnTo>
                  <a:lnTo>
                    <a:pt x="1847200" y="1090278"/>
                  </a:lnTo>
                  <a:lnTo>
                    <a:pt x="1795652" y="1105360"/>
                  </a:lnTo>
                  <a:lnTo>
                    <a:pt x="1742485" y="1119199"/>
                  </a:lnTo>
                  <a:lnTo>
                    <a:pt x="1687781" y="1131755"/>
                  </a:lnTo>
                  <a:lnTo>
                    <a:pt x="1631625" y="1142987"/>
                  </a:lnTo>
                  <a:lnTo>
                    <a:pt x="1574100" y="1152853"/>
                  </a:lnTo>
                  <a:lnTo>
                    <a:pt x="1515288" y="1161314"/>
                  </a:lnTo>
                  <a:lnTo>
                    <a:pt x="1455273" y="1168328"/>
                  </a:lnTo>
                  <a:lnTo>
                    <a:pt x="1394138" y="1173854"/>
                  </a:lnTo>
                  <a:lnTo>
                    <a:pt x="1331967" y="1177852"/>
                  </a:lnTo>
                  <a:lnTo>
                    <a:pt x="1268843" y="1180281"/>
                  </a:lnTo>
                  <a:lnTo>
                    <a:pt x="1204849" y="1181100"/>
                  </a:lnTo>
                  <a:lnTo>
                    <a:pt x="1140855" y="1180281"/>
                  </a:lnTo>
                  <a:lnTo>
                    <a:pt x="1077732" y="1177852"/>
                  </a:lnTo>
                  <a:lnTo>
                    <a:pt x="1015562" y="1173854"/>
                  </a:lnTo>
                  <a:lnTo>
                    <a:pt x="954430" y="1168328"/>
                  </a:lnTo>
                  <a:lnTo>
                    <a:pt x="894418" y="1161314"/>
                  </a:lnTo>
                  <a:lnTo>
                    <a:pt x="835610" y="1152853"/>
                  </a:lnTo>
                  <a:lnTo>
                    <a:pt x="778088" y="1142987"/>
                  </a:lnTo>
                  <a:lnTo>
                    <a:pt x="721937" y="1131755"/>
                  </a:lnTo>
                  <a:lnTo>
                    <a:pt x="667238" y="1119199"/>
                  </a:lnTo>
                  <a:lnTo>
                    <a:pt x="614076" y="1105360"/>
                  </a:lnTo>
                  <a:lnTo>
                    <a:pt x="562534" y="1090278"/>
                  </a:lnTo>
                  <a:lnTo>
                    <a:pt x="512695" y="1073994"/>
                  </a:lnTo>
                  <a:lnTo>
                    <a:pt x="464641" y="1056549"/>
                  </a:lnTo>
                  <a:lnTo>
                    <a:pt x="418458" y="1037984"/>
                  </a:lnTo>
                  <a:lnTo>
                    <a:pt x="374226" y="1018340"/>
                  </a:lnTo>
                  <a:lnTo>
                    <a:pt x="332031" y="997657"/>
                  </a:lnTo>
                  <a:lnTo>
                    <a:pt x="291955" y="975976"/>
                  </a:lnTo>
                  <a:lnTo>
                    <a:pt x="254081" y="953339"/>
                  </a:lnTo>
                  <a:lnTo>
                    <a:pt x="218492" y="929785"/>
                  </a:lnTo>
                  <a:lnTo>
                    <a:pt x="185273" y="905356"/>
                  </a:lnTo>
                  <a:lnTo>
                    <a:pt x="154505" y="880093"/>
                  </a:lnTo>
                  <a:lnTo>
                    <a:pt x="126273" y="854036"/>
                  </a:lnTo>
                  <a:lnTo>
                    <a:pt x="77746" y="799705"/>
                  </a:lnTo>
                  <a:lnTo>
                    <a:pt x="40360" y="742690"/>
                  </a:lnTo>
                  <a:lnTo>
                    <a:pt x="14779" y="683316"/>
                  </a:lnTo>
                  <a:lnTo>
                    <a:pt x="1669" y="621912"/>
                  </a:lnTo>
                  <a:lnTo>
                    <a:pt x="0" y="59055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830262" y="5931534"/>
            <a:ext cx="413829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HOW</a:t>
            </a:r>
            <a:r>
              <a:rPr dirty="0" sz="3600" spc="-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3600" spc="-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Century Gothic"/>
                <a:cs typeface="Century Gothic"/>
              </a:rPr>
              <a:t>SPREADS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6922" y="275272"/>
            <a:ext cx="3884295" cy="42608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/>
              <a:t>Fire</a:t>
            </a:r>
            <a:r>
              <a:rPr dirty="0" sz="2600" spc="-5"/>
              <a:t> </a:t>
            </a:r>
            <a:r>
              <a:rPr dirty="0" sz="2600"/>
              <a:t>Spread</a:t>
            </a:r>
            <a:r>
              <a:rPr dirty="0" sz="2600" spc="-65"/>
              <a:t> </a:t>
            </a:r>
            <a:r>
              <a:rPr dirty="0" sz="2600"/>
              <a:t>By</a:t>
            </a:r>
            <a:r>
              <a:rPr dirty="0" sz="2600" spc="-10"/>
              <a:t> Radiation</a:t>
            </a:r>
            <a:endParaRPr sz="2600"/>
          </a:p>
        </p:txBody>
      </p:sp>
      <p:sp>
        <p:nvSpPr>
          <p:cNvPr id="7" name="object 7" descr=""/>
          <p:cNvSpPr txBox="1"/>
          <p:nvPr/>
        </p:nvSpPr>
        <p:spPr>
          <a:xfrm>
            <a:off x="776922" y="752157"/>
            <a:ext cx="7039609" cy="494728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298450" marR="29209" indent="-286385">
              <a:lnSpc>
                <a:spcPct val="81900"/>
              </a:lnSpc>
              <a:spcBef>
                <a:spcPts val="595"/>
              </a:spcBef>
            </a:pPr>
            <a:r>
              <a:rPr dirty="0" sz="2150" spc="6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 this</a:t>
            </a:r>
            <a:r>
              <a:rPr dirty="0" sz="215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form</a:t>
            </a:r>
            <a:r>
              <a:rPr dirty="0" sz="2150" spc="1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215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heat</a:t>
            </a:r>
            <a:r>
              <a:rPr dirty="0" sz="2150" spc="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transfer,</a:t>
            </a:r>
            <a:r>
              <a:rPr dirty="0" sz="215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150" spc="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heat</a:t>
            </a:r>
            <a:r>
              <a:rPr dirty="0" sz="2150" spc="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does</a:t>
            </a:r>
            <a:r>
              <a:rPr dirty="0" sz="2150" spc="1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dirty="0" sz="2150" spc="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travel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215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150" spc="1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material</a:t>
            </a:r>
            <a:r>
              <a:rPr dirty="0" sz="2150" spc="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like</a:t>
            </a:r>
            <a:r>
              <a:rPr dirty="0" sz="215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conduction</a:t>
            </a:r>
            <a:r>
              <a:rPr dirty="0" sz="2150" spc="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nor</a:t>
            </a:r>
            <a:r>
              <a:rPr dirty="0" sz="2150" spc="1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does</a:t>
            </a:r>
            <a:r>
              <a:rPr dirty="0" sz="2150" spc="2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flow</a:t>
            </a:r>
            <a:r>
              <a:rPr dirty="0" sz="2150" spc="2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2150" spc="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air</a:t>
            </a:r>
            <a:r>
              <a:rPr dirty="0" sz="2150" spc="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150" spc="1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liquid</a:t>
            </a:r>
            <a:r>
              <a:rPr dirty="0" sz="215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currents</a:t>
            </a:r>
            <a:r>
              <a:rPr dirty="0" sz="215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like</a:t>
            </a:r>
            <a:r>
              <a:rPr dirty="0" sz="215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convection. </a:t>
            </a:r>
            <a:r>
              <a:rPr dirty="0" sz="2150" spc="55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dirty="0" sz="215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simply</a:t>
            </a:r>
            <a:r>
              <a:rPr dirty="0" sz="215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travels</a:t>
            </a:r>
            <a:r>
              <a:rPr dirty="0" sz="215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15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rays</a:t>
            </a:r>
            <a:r>
              <a:rPr dirty="0" sz="2150" spc="2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similar</a:t>
            </a:r>
            <a:r>
              <a:rPr dirty="0" sz="215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150" spc="1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sun</a:t>
            </a:r>
            <a:r>
              <a:rPr dirty="0" sz="2150" spc="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rays,</a:t>
            </a:r>
            <a:r>
              <a:rPr dirty="0" sz="2150" spc="1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25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150" spc="5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straight</a:t>
            </a:r>
            <a:r>
              <a:rPr dirty="0" sz="215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lines</a:t>
            </a: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away</a:t>
            </a:r>
            <a:r>
              <a:rPr dirty="0" sz="2150" spc="1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2150" spc="1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150" spc="1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fire.</a:t>
            </a:r>
            <a:r>
              <a:rPr dirty="0" sz="215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15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heat</a:t>
            </a:r>
            <a:r>
              <a:rPr dirty="0" sz="2150" spc="1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  the</a:t>
            </a:r>
            <a:r>
              <a:rPr dirty="0" sz="215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rays</a:t>
            </a:r>
            <a:r>
              <a:rPr dirty="0" sz="2150" spc="1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dirty="0" sz="2150" spc="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dirty="0" sz="2150" spc="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absorbed</a:t>
            </a:r>
            <a:r>
              <a:rPr dirty="0" sz="2150" spc="1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dirty="0" sz="2150" spc="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combustible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materials</a:t>
            </a:r>
            <a:r>
              <a:rPr dirty="0" sz="2150" spc="-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dirty="0" sz="215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cause</a:t>
            </a:r>
            <a:r>
              <a:rPr dirty="0" sz="2150" spc="2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them</a:t>
            </a:r>
            <a:r>
              <a:rPr dirty="0" sz="2150" spc="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150" spc="20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heat</a:t>
            </a:r>
            <a:r>
              <a:rPr dirty="0" sz="2150" spc="1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dirty="0" sz="2150" spc="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perhaps</a:t>
            </a:r>
            <a:r>
              <a:rPr dirty="0" sz="2150" spc="1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ignite.</a:t>
            </a:r>
            <a:r>
              <a:rPr dirty="0" sz="215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150" spc="1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main</a:t>
            </a:r>
            <a:r>
              <a:rPr dirty="0" sz="215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principle</a:t>
            </a:r>
            <a:endParaRPr sz="2150">
              <a:latin typeface="Century Gothic"/>
              <a:cs typeface="Century Gothic"/>
            </a:endParaRPr>
          </a:p>
          <a:p>
            <a:pPr marL="298450" marR="116839">
              <a:lnSpc>
                <a:spcPct val="81500"/>
              </a:lnSpc>
            </a:pP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2150" spc="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radiation</a:t>
            </a: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is:</a:t>
            </a:r>
            <a:r>
              <a:rPr dirty="0" sz="2150" spc="11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150" spc="1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closer</a:t>
            </a:r>
            <a:r>
              <a:rPr dirty="0" sz="2150" spc="1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150" spc="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material</a:t>
            </a:r>
            <a:r>
              <a:rPr dirty="0" sz="215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2150" spc="1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150" spc="1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150" spc="1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Century Gothic"/>
                <a:cs typeface="Century Gothic"/>
              </a:rPr>
              <a:t>fire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150" spc="1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more</a:t>
            </a:r>
            <a:r>
              <a:rPr dirty="0" sz="2150" spc="1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radiated</a:t>
            </a:r>
            <a:r>
              <a:rPr dirty="0" sz="215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heat</a:t>
            </a:r>
            <a:r>
              <a:rPr dirty="0" sz="2150" spc="1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dirty="0" sz="215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dirty="0" sz="215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receive.</a:t>
            </a:r>
            <a:r>
              <a:rPr dirty="0" sz="215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Certain</a:t>
            </a:r>
            <a:endParaRPr sz="2150">
              <a:latin typeface="Century Gothic"/>
              <a:cs typeface="Century Gothic"/>
            </a:endParaRPr>
          </a:p>
          <a:p>
            <a:pPr marL="298450" marR="5080">
              <a:lnSpc>
                <a:spcPct val="81600"/>
              </a:lnSpc>
              <a:spcBef>
                <a:spcPts val="70"/>
              </a:spcBef>
            </a:pP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materials</a:t>
            </a:r>
            <a:r>
              <a:rPr dirty="0" sz="2150" spc="-1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such</a:t>
            </a:r>
            <a:r>
              <a:rPr dirty="0" sz="2150" spc="2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2150" spc="1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concrete</a:t>
            </a:r>
            <a:r>
              <a:rPr dirty="0" sz="2150" spc="11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dirty="0" sz="2150" spc="1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dirty="0" sz="2150" spc="1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allow</a:t>
            </a:r>
            <a:r>
              <a:rPr dirty="0" sz="2150" spc="1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radiation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150" spc="1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pass</a:t>
            </a:r>
            <a:r>
              <a:rPr dirty="0" sz="2150" spc="2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2150" spc="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them.</a:t>
            </a:r>
            <a:r>
              <a:rPr dirty="0" sz="2150" spc="20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Therefore,</a:t>
            </a:r>
            <a:r>
              <a:rPr dirty="0" sz="2150" spc="1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materials</a:t>
            </a:r>
            <a:r>
              <a:rPr dirty="0" sz="215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Century Gothic"/>
                <a:cs typeface="Century Gothic"/>
              </a:rPr>
              <a:t>like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concrete</a:t>
            </a:r>
            <a:r>
              <a:rPr dirty="0" sz="2150" spc="1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2150" spc="1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good</a:t>
            </a:r>
            <a:r>
              <a:rPr dirty="0" sz="2150" spc="1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construction</a:t>
            </a:r>
            <a:r>
              <a:rPr dirty="0" sz="2150" spc="2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materials</a:t>
            </a:r>
            <a:r>
              <a:rPr dirty="0" sz="215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endParaRPr sz="2150">
              <a:latin typeface="Century Gothic"/>
              <a:cs typeface="Century Gothic"/>
            </a:endParaRPr>
          </a:p>
          <a:p>
            <a:pPr marL="298450" marR="98425">
              <a:lnSpc>
                <a:spcPct val="81500"/>
              </a:lnSpc>
              <a:tabLst>
                <a:tab pos="1051560" algn="l"/>
              </a:tabLst>
            </a:pPr>
            <a:r>
              <a:rPr dirty="0" sz="2150" spc="-20">
                <a:solidFill>
                  <a:srgbClr val="FFFFFF"/>
                </a:solidFill>
                <a:latin typeface="Century Gothic"/>
                <a:cs typeface="Century Gothic"/>
              </a:rPr>
              <a:t>help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	prevent</a:t>
            </a:r>
            <a:r>
              <a:rPr dirty="0" sz="2150" spc="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fires</a:t>
            </a:r>
            <a:r>
              <a:rPr dirty="0" sz="215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spreading</a:t>
            </a:r>
            <a:r>
              <a:rPr dirty="0" sz="2150" spc="1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dirty="0" sz="2150" spc="2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houses</a:t>
            </a:r>
            <a:r>
              <a:rPr dirty="0" sz="2150" spc="1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150" spc="5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150" spc="1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nearby</a:t>
            </a:r>
            <a:r>
              <a:rPr dirty="0" sz="2150" spc="1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buildings.</a:t>
            </a:r>
            <a:r>
              <a:rPr dirty="0" sz="2150" spc="-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Radiated</a:t>
            </a:r>
            <a:r>
              <a:rPr dirty="0" sz="2150" spc="1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heat</a:t>
            </a:r>
            <a:r>
              <a:rPr dirty="0" sz="2150" spc="1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2150" spc="1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5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burning</a:t>
            </a:r>
            <a:r>
              <a:rPr dirty="0" sz="215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building</a:t>
            </a:r>
            <a:r>
              <a:rPr dirty="0" sz="215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dirty="0" sz="2150" spc="3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5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150" spc="1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some</a:t>
            </a:r>
            <a:r>
              <a:rPr dirty="0" sz="2150" spc="2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circumstances</a:t>
            </a:r>
            <a:r>
              <a:rPr dirty="0" sz="215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35">
                <a:solidFill>
                  <a:srgbClr val="FFFFFF"/>
                </a:solidFill>
                <a:latin typeface="Century Gothic"/>
                <a:cs typeface="Century Gothic"/>
              </a:rPr>
              <a:t>give</a:t>
            </a:r>
            <a:endParaRPr sz="2150">
              <a:latin typeface="Century Gothic"/>
              <a:cs typeface="Century Gothic"/>
            </a:endParaRPr>
          </a:p>
          <a:p>
            <a:pPr marL="298450">
              <a:lnSpc>
                <a:spcPts val="2175"/>
              </a:lnSpc>
            </a:pP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rise</a:t>
            </a:r>
            <a:r>
              <a:rPr dirty="0" sz="215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15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5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15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15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>
                <a:solidFill>
                  <a:srgbClr val="FFFFFF"/>
                </a:solidFill>
                <a:latin typeface="Century Gothic"/>
                <a:cs typeface="Century Gothic"/>
              </a:rPr>
              <a:t>nearby</a:t>
            </a:r>
            <a:r>
              <a:rPr dirty="0" sz="2150" spc="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building.</a:t>
            </a:r>
            <a:endParaRPr sz="2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500">
                <a:solidFill>
                  <a:srgbClr val="FFFFFF"/>
                </a:solidFill>
                <a:latin typeface="Wingdings 3"/>
                <a:cs typeface="Wingdings 3"/>
                <a:hlinkClick r:id="rId3"/>
              </a:rPr>
              <a:t></a:t>
            </a:r>
            <a:r>
              <a:rPr dirty="0" sz="1500" spc="114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dirty="0" u="sng" sz="18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3"/>
              </a:rPr>
              <a:t>Radiation</a:t>
            </a:r>
            <a:r>
              <a:rPr dirty="0" u="sng" sz="1850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dirty="0" u="sng" sz="185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3"/>
              </a:rPr>
              <a:t>Video</a:t>
            </a:r>
            <a:endParaRPr sz="1850">
              <a:latin typeface="Century Gothic"/>
              <a:cs typeface="Century Gothic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943850" y="295147"/>
            <a:ext cx="4261485" cy="5859145"/>
            <a:chOff x="7943850" y="295147"/>
            <a:chExt cx="4261485" cy="5859145"/>
          </a:xfrm>
        </p:grpSpPr>
        <p:sp>
          <p:nvSpPr>
            <p:cNvPr id="9" name="object 9" descr=""/>
            <p:cNvSpPr/>
            <p:nvPr/>
          </p:nvSpPr>
          <p:spPr>
            <a:xfrm>
              <a:off x="9215500" y="2941700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301351" y="3268218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444226" y="3109975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920476" y="3662426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3850" y="295147"/>
              <a:ext cx="4100576" cy="351955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101200" y="1328800"/>
              <a:ext cx="2543175" cy="1504950"/>
            </a:xfrm>
            <a:custGeom>
              <a:avLst/>
              <a:gdLst/>
              <a:ahLst/>
              <a:cxnLst/>
              <a:rect l="l" t="t" r="r" b="b"/>
              <a:pathLst>
                <a:path w="2543175" h="1504950">
                  <a:moveTo>
                    <a:pt x="0" y="752475"/>
                  </a:moveTo>
                  <a:lnTo>
                    <a:pt x="5494" y="682037"/>
                  </a:lnTo>
                  <a:lnTo>
                    <a:pt x="21652" y="613434"/>
                  </a:lnTo>
                  <a:lnTo>
                    <a:pt x="47986" y="546953"/>
                  </a:lnTo>
                  <a:lnTo>
                    <a:pt x="84007" y="482884"/>
                  </a:lnTo>
                  <a:lnTo>
                    <a:pt x="129227" y="421515"/>
                  </a:lnTo>
                  <a:lnTo>
                    <a:pt x="155134" y="391934"/>
                  </a:lnTo>
                  <a:lnTo>
                    <a:pt x="183158" y="363136"/>
                  </a:lnTo>
                  <a:lnTo>
                    <a:pt x="213237" y="335157"/>
                  </a:lnTo>
                  <a:lnTo>
                    <a:pt x="245311" y="308033"/>
                  </a:lnTo>
                  <a:lnTo>
                    <a:pt x="279318" y="281802"/>
                  </a:lnTo>
                  <a:lnTo>
                    <a:pt x="315198" y="256498"/>
                  </a:lnTo>
                  <a:lnTo>
                    <a:pt x="352889" y="232158"/>
                  </a:lnTo>
                  <a:lnTo>
                    <a:pt x="392331" y="208818"/>
                  </a:lnTo>
                  <a:lnTo>
                    <a:pt x="433462" y="186513"/>
                  </a:lnTo>
                  <a:lnTo>
                    <a:pt x="476222" y="165281"/>
                  </a:lnTo>
                  <a:lnTo>
                    <a:pt x="520549" y="145157"/>
                  </a:lnTo>
                  <a:lnTo>
                    <a:pt x="566382" y="126178"/>
                  </a:lnTo>
                  <a:lnTo>
                    <a:pt x="613661" y="108379"/>
                  </a:lnTo>
                  <a:lnTo>
                    <a:pt x="662324" y="91796"/>
                  </a:lnTo>
                  <a:lnTo>
                    <a:pt x="712310" y="76466"/>
                  </a:lnTo>
                  <a:lnTo>
                    <a:pt x="763559" y="62425"/>
                  </a:lnTo>
                  <a:lnTo>
                    <a:pt x="816008" y="49708"/>
                  </a:lnTo>
                  <a:lnTo>
                    <a:pt x="869598" y="38352"/>
                  </a:lnTo>
                  <a:lnTo>
                    <a:pt x="924267" y="28394"/>
                  </a:lnTo>
                  <a:lnTo>
                    <a:pt x="979954" y="19868"/>
                  </a:lnTo>
                  <a:lnTo>
                    <a:pt x="1036598" y="12812"/>
                  </a:lnTo>
                  <a:lnTo>
                    <a:pt x="1094138" y="7261"/>
                  </a:lnTo>
                  <a:lnTo>
                    <a:pt x="1152513" y="3251"/>
                  </a:lnTo>
                  <a:lnTo>
                    <a:pt x="1211662" y="818"/>
                  </a:lnTo>
                  <a:lnTo>
                    <a:pt x="1271524" y="0"/>
                  </a:lnTo>
                  <a:lnTo>
                    <a:pt x="1331386" y="818"/>
                  </a:lnTo>
                  <a:lnTo>
                    <a:pt x="1390536" y="3251"/>
                  </a:lnTo>
                  <a:lnTo>
                    <a:pt x="1448912" y="7261"/>
                  </a:lnTo>
                  <a:lnTo>
                    <a:pt x="1506454" y="12812"/>
                  </a:lnTo>
                  <a:lnTo>
                    <a:pt x="1563100" y="19868"/>
                  </a:lnTo>
                  <a:lnTo>
                    <a:pt x="1618790" y="28394"/>
                  </a:lnTo>
                  <a:lnTo>
                    <a:pt x="1673462" y="38352"/>
                  </a:lnTo>
                  <a:lnTo>
                    <a:pt x="1727056" y="49708"/>
                  </a:lnTo>
                  <a:lnTo>
                    <a:pt x="1779509" y="62425"/>
                  </a:lnTo>
                  <a:lnTo>
                    <a:pt x="1830762" y="76466"/>
                  </a:lnTo>
                  <a:lnTo>
                    <a:pt x="1880753" y="91796"/>
                  </a:lnTo>
                  <a:lnTo>
                    <a:pt x="1929420" y="108379"/>
                  </a:lnTo>
                  <a:lnTo>
                    <a:pt x="1976704" y="126178"/>
                  </a:lnTo>
                  <a:lnTo>
                    <a:pt x="2022543" y="145157"/>
                  </a:lnTo>
                  <a:lnTo>
                    <a:pt x="2066875" y="165281"/>
                  </a:lnTo>
                  <a:lnTo>
                    <a:pt x="2109640" y="186513"/>
                  </a:lnTo>
                  <a:lnTo>
                    <a:pt x="2150777" y="208818"/>
                  </a:lnTo>
                  <a:lnTo>
                    <a:pt x="2190224" y="232158"/>
                  </a:lnTo>
                  <a:lnTo>
                    <a:pt x="2227921" y="256498"/>
                  </a:lnTo>
                  <a:lnTo>
                    <a:pt x="2263806" y="281802"/>
                  </a:lnTo>
                  <a:lnTo>
                    <a:pt x="2297819" y="308033"/>
                  </a:lnTo>
                  <a:lnTo>
                    <a:pt x="2329898" y="335157"/>
                  </a:lnTo>
                  <a:lnTo>
                    <a:pt x="2359982" y="363136"/>
                  </a:lnTo>
                  <a:lnTo>
                    <a:pt x="2388010" y="391934"/>
                  </a:lnTo>
                  <a:lnTo>
                    <a:pt x="2413922" y="421515"/>
                  </a:lnTo>
                  <a:lnTo>
                    <a:pt x="2437655" y="451844"/>
                  </a:lnTo>
                  <a:lnTo>
                    <a:pt x="2478345" y="514599"/>
                  </a:lnTo>
                  <a:lnTo>
                    <a:pt x="2509589" y="579910"/>
                  </a:lnTo>
                  <a:lnTo>
                    <a:pt x="2530901" y="647488"/>
                  </a:lnTo>
                  <a:lnTo>
                    <a:pt x="2541790" y="717045"/>
                  </a:lnTo>
                  <a:lnTo>
                    <a:pt x="2543175" y="752475"/>
                  </a:lnTo>
                  <a:lnTo>
                    <a:pt x="2541790" y="787894"/>
                  </a:lnTo>
                  <a:lnTo>
                    <a:pt x="2530901" y="857433"/>
                  </a:lnTo>
                  <a:lnTo>
                    <a:pt x="2509589" y="924999"/>
                  </a:lnTo>
                  <a:lnTo>
                    <a:pt x="2478345" y="990301"/>
                  </a:lnTo>
                  <a:lnTo>
                    <a:pt x="2437655" y="1053051"/>
                  </a:lnTo>
                  <a:lnTo>
                    <a:pt x="2413922" y="1083378"/>
                  </a:lnTo>
                  <a:lnTo>
                    <a:pt x="2388010" y="1112959"/>
                  </a:lnTo>
                  <a:lnTo>
                    <a:pt x="2359982" y="1141757"/>
                  </a:lnTo>
                  <a:lnTo>
                    <a:pt x="2329898" y="1169736"/>
                  </a:lnTo>
                  <a:lnTo>
                    <a:pt x="2297819" y="1196861"/>
                  </a:lnTo>
                  <a:lnTo>
                    <a:pt x="2263806" y="1223094"/>
                  </a:lnTo>
                  <a:lnTo>
                    <a:pt x="2227921" y="1248400"/>
                  </a:lnTo>
                  <a:lnTo>
                    <a:pt x="2190224" y="1272742"/>
                  </a:lnTo>
                  <a:lnTo>
                    <a:pt x="2150777" y="1296085"/>
                  </a:lnTo>
                  <a:lnTo>
                    <a:pt x="2109640" y="1318392"/>
                  </a:lnTo>
                  <a:lnTo>
                    <a:pt x="2066875" y="1339628"/>
                  </a:lnTo>
                  <a:lnTo>
                    <a:pt x="2022543" y="1359755"/>
                  </a:lnTo>
                  <a:lnTo>
                    <a:pt x="1976704" y="1378738"/>
                  </a:lnTo>
                  <a:lnTo>
                    <a:pt x="1929420" y="1396541"/>
                  </a:lnTo>
                  <a:lnTo>
                    <a:pt x="1880753" y="1413127"/>
                  </a:lnTo>
                  <a:lnTo>
                    <a:pt x="1830762" y="1428461"/>
                  </a:lnTo>
                  <a:lnTo>
                    <a:pt x="1779509" y="1442506"/>
                  </a:lnTo>
                  <a:lnTo>
                    <a:pt x="1727056" y="1455225"/>
                  </a:lnTo>
                  <a:lnTo>
                    <a:pt x="1673462" y="1466584"/>
                  </a:lnTo>
                  <a:lnTo>
                    <a:pt x="1618790" y="1476546"/>
                  </a:lnTo>
                  <a:lnTo>
                    <a:pt x="1563100" y="1485074"/>
                  </a:lnTo>
                  <a:lnTo>
                    <a:pt x="1506454" y="1492133"/>
                  </a:lnTo>
                  <a:lnTo>
                    <a:pt x="1448912" y="1497686"/>
                  </a:lnTo>
                  <a:lnTo>
                    <a:pt x="1390536" y="1501697"/>
                  </a:lnTo>
                  <a:lnTo>
                    <a:pt x="1331386" y="1504130"/>
                  </a:lnTo>
                  <a:lnTo>
                    <a:pt x="1271524" y="1504950"/>
                  </a:lnTo>
                  <a:lnTo>
                    <a:pt x="1211662" y="1504130"/>
                  </a:lnTo>
                  <a:lnTo>
                    <a:pt x="1152513" y="1501697"/>
                  </a:lnTo>
                  <a:lnTo>
                    <a:pt x="1094138" y="1497686"/>
                  </a:lnTo>
                  <a:lnTo>
                    <a:pt x="1036598" y="1492133"/>
                  </a:lnTo>
                  <a:lnTo>
                    <a:pt x="979954" y="1485074"/>
                  </a:lnTo>
                  <a:lnTo>
                    <a:pt x="924267" y="1476546"/>
                  </a:lnTo>
                  <a:lnTo>
                    <a:pt x="869598" y="1466584"/>
                  </a:lnTo>
                  <a:lnTo>
                    <a:pt x="816008" y="1455225"/>
                  </a:lnTo>
                  <a:lnTo>
                    <a:pt x="763559" y="1442506"/>
                  </a:lnTo>
                  <a:lnTo>
                    <a:pt x="712310" y="1428461"/>
                  </a:lnTo>
                  <a:lnTo>
                    <a:pt x="662324" y="1413127"/>
                  </a:lnTo>
                  <a:lnTo>
                    <a:pt x="613661" y="1396541"/>
                  </a:lnTo>
                  <a:lnTo>
                    <a:pt x="566382" y="1378738"/>
                  </a:lnTo>
                  <a:lnTo>
                    <a:pt x="520549" y="1359755"/>
                  </a:lnTo>
                  <a:lnTo>
                    <a:pt x="476222" y="1339628"/>
                  </a:lnTo>
                  <a:lnTo>
                    <a:pt x="433462" y="1318392"/>
                  </a:lnTo>
                  <a:lnTo>
                    <a:pt x="392331" y="1296085"/>
                  </a:lnTo>
                  <a:lnTo>
                    <a:pt x="352889" y="1272742"/>
                  </a:lnTo>
                  <a:lnTo>
                    <a:pt x="315198" y="1248400"/>
                  </a:lnTo>
                  <a:lnTo>
                    <a:pt x="279318" y="1223094"/>
                  </a:lnTo>
                  <a:lnTo>
                    <a:pt x="245311" y="1196861"/>
                  </a:lnTo>
                  <a:lnTo>
                    <a:pt x="213237" y="1169736"/>
                  </a:lnTo>
                  <a:lnTo>
                    <a:pt x="183158" y="1141757"/>
                  </a:lnTo>
                  <a:lnTo>
                    <a:pt x="155134" y="1112959"/>
                  </a:lnTo>
                  <a:lnTo>
                    <a:pt x="129227" y="1083378"/>
                  </a:lnTo>
                  <a:lnTo>
                    <a:pt x="105498" y="1053051"/>
                  </a:lnTo>
                  <a:lnTo>
                    <a:pt x="64816" y="990301"/>
                  </a:lnTo>
                  <a:lnTo>
                    <a:pt x="33578" y="924999"/>
                  </a:lnTo>
                  <a:lnTo>
                    <a:pt x="12271" y="857433"/>
                  </a:lnTo>
                  <a:lnTo>
                    <a:pt x="1383" y="787894"/>
                  </a:lnTo>
                  <a:lnTo>
                    <a:pt x="0" y="7524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7875" cy="6858000"/>
            <a:chOff x="0" y="0"/>
            <a:chExt cx="1220787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7339076" y="33401"/>
              <a:ext cx="4853305" cy="4924425"/>
            </a:xfrm>
            <a:custGeom>
              <a:avLst/>
              <a:gdLst/>
              <a:ahLst/>
              <a:cxnLst/>
              <a:rect l="l" t="t" r="r" b="b"/>
              <a:pathLst>
                <a:path w="4853305" h="4924425">
                  <a:moveTo>
                    <a:pt x="4852924" y="0"/>
                  </a:moveTo>
                  <a:lnTo>
                    <a:pt x="0" y="4852924"/>
                  </a:lnTo>
                </a:path>
                <a:path w="4853305" h="4924425">
                  <a:moveTo>
                    <a:pt x="4852924" y="585850"/>
                  </a:moveTo>
                  <a:lnTo>
                    <a:pt x="514350" y="492429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785177" y="4374515"/>
            <a:ext cx="7964805" cy="199390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45"/>
              </a:spcBef>
            </a:pP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CONTROL</a:t>
            </a:r>
            <a:r>
              <a:rPr dirty="0" sz="4250" spc="1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425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4250" spc="1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SMOKE</a:t>
            </a:r>
            <a:r>
              <a:rPr dirty="0" sz="425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 spc="-25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KEEPING</a:t>
            </a:r>
            <a:r>
              <a:rPr dirty="0" sz="425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dirty="0" sz="425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425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4250" spc="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BOX</a:t>
            </a:r>
            <a:r>
              <a:rPr dirty="0" sz="425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 spc="-25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CONTROL</a:t>
            </a:r>
            <a:r>
              <a:rPr dirty="0" sz="4250" spc="1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ELEMENTS</a:t>
            </a:r>
            <a:r>
              <a:rPr dirty="0" sz="4250" spc="-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4250" spc="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250" spc="-20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endParaRPr sz="4250">
              <a:latin typeface="Century Gothic"/>
              <a:cs typeface="Century Gothic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66750" y="685673"/>
            <a:ext cx="11538585" cy="5497195"/>
            <a:chOff x="666750" y="685673"/>
            <a:chExt cx="11538585" cy="5497195"/>
          </a:xfrm>
        </p:grpSpPr>
        <p:sp>
          <p:nvSpPr>
            <p:cNvPr id="7" name="object 7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301351" y="3296793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750" y="685673"/>
              <a:ext cx="9625076" cy="359575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76275" y="695325"/>
              <a:ext cx="9610725" cy="3581400"/>
            </a:xfrm>
            <a:custGeom>
              <a:avLst/>
              <a:gdLst/>
              <a:ahLst/>
              <a:cxnLst/>
              <a:rect l="l" t="t" r="r" b="b"/>
              <a:pathLst>
                <a:path w="9610725" h="3581400">
                  <a:moveTo>
                    <a:pt x="440677" y="0"/>
                  </a:moveTo>
                  <a:lnTo>
                    <a:pt x="9610725" y="0"/>
                  </a:lnTo>
                  <a:lnTo>
                    <a:pt x="9610725" y="3140710"/>
                  </a:lnTo>
                  <a:lnTo>
                    <a:pt x="9170035" y="3581400"/>
                  </a:lnTo>
                  <a:lnTo>
                    <a:pt x="0" y="3581400"/>
                  </a:lnTo>
                  <a:lnTo>
                    <a:pt x="0" y="440689"/>
                  </a:lnTo>
                  <a:lnTo>
                    <a:pt x="440677" y="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3500" y="1019175"/>
              <a:ext cx="3857625" cy="30289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91225" y="1000125"/>
              <a:ext cx="3457575" cy="304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16267" y="4368546"/>
            <a:ext cx="3344545" cy="112839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5"/>
              </a:spcBef>
            </a:pP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3600" spc="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Century Gothic"/>
                <a:cs typeface="Century Gothic"/>
              </a:rPr>
              <a:t>BLOCKING 9.10.16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99429" y="633729"/>
            <a:ext cx="6184900" cy="2228850"/>
          </a:xfrm>
          <a:prstGeom prst="rect"/>
        </p:spPr>
        <p:txBody>
          <a:bodyPr wrap="square" lIns="0" tIns="198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3600">
                <a:solidFill>
                  <a:srgbClr val="F1F1F1"/>
                </a:solidFill>
              </a:rPr>
              <a:t>BOABC</a:t>
            </a:r>
            <a:r>
              <a:rPr dirty="0" sz="3600" spc="-65">
                <a:solidFill>
                  <a:srgbClr val="F1F1F1"/>
                </a:solidFill>
              </a:rPr>
              <a:t> </a:t>
            </a:r>
            <a:r>
              <a:rPr dirty="0" sz="3600">
                <a:solidFill>
                  <a:srgbClr val="F1F1F1"/>
                </a:solidFill>
              </a:rPr>
              <a:t>Module</a:t>
            </a:r>
            <a:r>
              <a:rPr dirty="0" sz="3600" spc="-95">
                <a:solidFill>
                  <a:srgbClr val="F1F1F1"/>
                </a:solidFill>
              </a:rPr>
              <a:t> </a:t>
            </a:r>
            <a:r>
              <a:rPr dirty="0" sz="3600">
                <a:solidFill>
                  <a:srgbClr val="F1F1F1"/>
                </a:solidFill>
              </a:rPr>
              <a:t>03</a:t>
            </a:r>
            <a:r>
              <a:rPr dirty="0" sz="3600" spc="45">
                <a:solidFill>
                  <a:srgbClr val="F1F1F1"/>
                </a:solidFill>
              </a:rPr>
              <a:t> </a:t>
            </a:r>
            <a:r>
              <a:rPr dirty="0" sz="3600">
                <a:solidFill>
                  <a:srgbClr val="F1F1F1"/>
                </a:solidFill>
              </a:rPr>
              <a:t>(D</a:t>
            </a:r>
            <a:r>
              <a:rPr dirty="0" sz="3600" spc="50">
                <a:solidFill>
                  <a:srgbClr val="F1F1F1"/>
                </a:solidFill>
              </a:rPr>
              <a:t> </a:t>
            </a:r>
            <a:r>
              <a:rPr dirty="0" sz="3600">
                <a:solidFill>
                  <a:srgbClr val="F1F1F1"/>
                </a:solidFill>
              </a:rPr>
              <a:t>–</a:t>
            </a:r>
            <a:r>
              <a:rPr dirty="0" sz="3600" spc="-35">
                <a:solidFill>
                  <a:srgbClr val="F1F1F1"/>
                </a:solidFill>
              </a:rPr>
              <a:t> </a:t>
            </a:r>
            <a:r>
              <a:rPr dirty="0" sz="3600">
                <a:solidFill>
                  <a:srgbClr val="F1F1F1"/>
                </a:solidFill>
              </a:rPr>
              <a:t>E</a:t>
            </a:r>
            <a:r>
              <a:rPr dirty="0" sz="3600" spc="50">
                <a:solidFill>
                  <a:srgbClr val="F1F1F1"/>
                </a:solidFill>
              </a:rPr>
              <a:t> </a:t>
            </a:r>
            <a:r>
              <a:rPr dirty="0" sz="3600" spc="-25">
                <a:solidFill>
                  <a:srgbClr val="F1F1F1"/>
                </a:solidFill>
              </a:rPr>
              <a:t>–F)</a:t>
            </a:r>
            <a:endParaRPr sz="3600"/>
          </a:p>
          <a:p>
            <a:pPr marL="12700" marR="3035300">
              <a:lnSpc>
                <a:spcPct val="133800"/>
              </a:lnSpc>
              <a:spcBef>
                <a:spcPts val="5"/>
              </a:spcBef>
            </a:pPr>
            <a:r>
              <a:rPr dirty="0" sz="3600">
                <a:solidFill>
                  <a:srgbClr val="F1F1F1"/>
                </a:solidFill>
              </a:rPr>
              <a:t>Fire</a:t>
            </a:r>
            <a:r>
              <a:rPr dirty="0" sz="3600" spc="-25">
                <a:solidFill>
                  <a:srgbClr val="F1F1F1"/>
                </a:solidFill>
              </a:rPr>
              <a:t> </a:t>
            </a:r>
            <a:r>
              <a:rPr dirty="0" sz="3600" spc="-10">
                <a:solidFill>
                  <a:srgbClr val="F1F1F1"/>
                </a:solidFill>
              </a:rPr>
              <a:t>Protection 9.10.16.</a:t>
            </a:r>
            <a:endParaRPr sz="3600"/>
          </a:p>
        </p:txBody>
      </p:sp>
      <p:sp>
        <p:nvSpPr>
          <p:cNvPr id="9" name="object 9" descr=""/>
          <p:cNvSpPr txBox="1"/>
          <p:nvPr/>
        </p:nvSpPr>
        <p:spPr>
          <a:xfrm>
            <a:off x="5599429" y="3298507"/>
            <a:ext cx="479996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Following</a:t>
            </a:r>
            <a:r>
              <a:rPr dirty="0" sz="1400" spc="-9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slides</a:t>
            </a:r>
            <a:r>
              <a:rPr dirty="0" sz="1400" spc="-8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taken</a:t>
            </a:r>
            <a:r>
              <a:rPr dirty="0" sz="1400" spc="-8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140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BOABC</a:t>
            </a:r>
            <a:r>
              <a:rPr dirty="0" sz="1400" spc="-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teaching</a:t>
            </a:r>
            <a:r>
              <a:rPr dirty="0" sz="1400" spc="-9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module</a:t>
            </a:r>
            <a:r>
              <a:rPr dirty="0" sz="1400" spc="-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Century Gothic"/>
                <a:cs typeface="Century Gothic"/>
              </a:rPr>
              <a:t>03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28650" y="904875"/>
            <a:ext cx="9115425" cy="5762625"/>
            <a:chOff x="628650" y="904875"/>
            <a:chExt cx="9115425" cy="576262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9300" y="4057650"/>
              <a:ext cx="3914775" cy="26098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" y="904875"/>
              <a:ext cx="4257675" cy="23336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7875" cy="6858000"/>
            <a:chOff x="0" y="0"/>
            <a:chExt cx="1220787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7339076" y="33401"/>
              <a:ext cx="4853305" cy="4924425"/>
            </a:xfrm>
            <a:custGeom>
              <a:avLst/>
              <a:gdLst/>
              <a:ahLst/>
              <a:cxnLst/>
              <a:rect l="l" t="t" r="r" b="b"/>
              <a:pathLst>
                <a:path w="4853305" h="4924425">
                  <a:moveTo>
                    <a:pt x="4852924" y="0"/>
                  </a:moveTo>
                  <a:lnTo>
                    <a:pt x="0" y="4852924"/>
                  </a:lnTo>
                </a:path>
                <a:path w="4853305" h="4924425">
                  <a:moveTo>
                    <a:pt x="4852924" y="585850"/>
                  </a:moveTo>
                  <a:lnTo>
                    <a:pt x="514350" y="492429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9439" y="1082039"/>
            <a:ext cx="5166360" cy="1304290"/>
          </a:xfrm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520"/>
              </a:spcBef>
              <a:tabLst>
                <a:tab pos="4168775" algn="l"/>
              </a:tabLst>
            </a:pPr>
            <a:r>
              <a:rPr dirty="0" sz="3000"/>
              <a:t>2012</a:t>
            </a:r>
            <a:r>
              <a:rPr dirty="0" sz="3000" spc="-65"/>
              <a:t> </a:t>
            </a:r>
            <a:r>
              <a:rPr dirty="0" sz="3000"/>
              <a:t>BCBC</a:t>
            </a:r>
            <a:r>
              <a:rPr dirty="0" sz="3000" spc="-40"/>
              <a:t> </a:t>
            </a:r>
            <a:r>
              <a:rPr dirty="0" sz="3000" spc="-10"/>
              <a:t>CHANGES</a:t>
            </a:r>
            <a:r>
              <a:rPr dirty="0" sz="3000"/>
              <a:t>	</a:t>
            </a:r>
            <a:r>
              <a:rPr dirty="0" sz="3000" spc="-50"/>
              <a:t>- </a:t>
            </a:r>
            <a:r>
              <a:rPr dirty="0" sz="3000"/>
              <a:t>FIRST</a:t>
            </a:r>
            <a:r>
              <a:rPr dirty="0" sz="3000" spc="-25"/>
              <a:t> </a:t>
            </a:r>
            <a:r>
              <a:rPr dirty="0" sz="3000"/>
              <a:t>DEFINED</a:t>
            </a:r>
            <a:r>
              <a:rPr dirty="0" sz="3000" spc="-35"/>
              <a:t> </a:t>
            </a:r>
            <a:r>
              <a:rPr dirty="0" sz="3000"/>
              <a:t>TERM</a:t>
            </a:r>
            <a:r>
              <a:rPr dirty="0" sz="3000" spc="-35"/>
              <a:t> </a:t>
            </a:r>
            <a:r>
              <a:rPr dirty="0" sz="3000"/>
              <a:t>FOR</a:t>
            </a:r>
            <a:r>
              <a:rPr dirty="0" sz="3000" spc="-50"/>
              <a:t> </a:t>
            </a:r>
            <a:r>
              <a:rPr dirty="0" sz="3000" spc="-20"/>
              <a:t>FIRE </a:t>
            </a:r>
            <a:r>
              <a:rPr dirty="0" sz="3000" spc="-10"/>
              <a:t>BLOCKING.</a:t>
            </a:r>
            <a:endParaRPr sz="3000"/>
          </a:p>
        </p:txBody>
      </p:sp>
      <p:grpSp>
        <p:nvGrpSpPr>
          <p:cNvPr id="6" name="object 6" descr=""/>
          <p:cNvGrpSpPr/>
          <p:nvPr/>
        </p:nvGrpSpPr>
        <p:grpSpPr>
          <a:xfrm>
            <a:off x="628650" y="609536"/>
            <a:ext cx="11576685" cy="5572760"/>
            <a:chOff x="628650" y="609536"/>
            <a:chExt cx="11576685" cy="557276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" y="609536"/>
              <a:ext cx="5148326" cy="530072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100" y="790574"/>
              <a:ext cx="4809998" cy="256209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00" y="3514725"/>
              <a:ext cx="4809998" cy="224790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215501" y="2970275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301351" y="3296793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444226" y="3138550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920476" y="369100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8674100" y="2272411"/>
            <a:ext cx="195961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10" b="1">
                <a:solidFill>
                  <a:srgbClr val="FFFFFF"/>
                </a:solidFill>
                <a:latin typeface="Century Gothic"/>
                <a:cs typeface="Century Gothic"/>
              </a:rPr>
              <a:t>PURPOSE</a:t>
            </a:r>
            <a:endParaRPr sz="3600">
              <a:latin typeface="Century Gothic"/>
              <a:cs typeface="Century Gothic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35037" y="3811587"/>
            <a:ext cx="1558925" cy="1901825"/>
            <a:chOff x="935037" y="3811587"/>
            <a:chExt cx="1558925" cy="1901825"/>
          </a:xfrm>
        </p:grpSpPr>
        <p:sp>
          <p:nvSpPr>
            <p:cNvPr id="12" name="object 12" descr=""/>
            <p:cNvSpPr/>
            <p:nvPr/>
          </p:nvSpPr>
          <p:spPr>
            <a:xfrm>
              <a:off x="942975" y="3819525"/>
              <a:ext cx="1543050" cy="1885950"/>
            </a:xfrm>
            <a:custGeom>
              <a:avLst/>
              <a:gdLst/>
              <a:ahLst/>
              <a:cxnLst/>
              <a:rect l="l" t="t" r="r" b="b"/>
              <a:pathLst>
                <a:path w="1543050" h="1885950">
                  <a:moveTo>
                    <a:pt x="1543050" y="0"/>
                  </a:moveTo>
                  <a:lnTo>
                    <a:pt x="0" y="0"/>
                  </a:lnTo>
                  <a:lnTo>
                    <a:pt x="0" y="1885950"/>
                  </a:lnTo>
                  <a:lnTo>
                    <a:pt x="1543050" y="1885950"/>
                  </a:lnTo>
                  <a:lnTo>
                    <a:pt x="1543050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42975" y="3819525"/>
              <a:ext cx="1543050" cy="1885950"/>
            </a:xfrm>
            <a:custGeom>
              <a:avLst/>
              <a:gdLst/>
              <a:ahLst/>
              <a:cxnLst/>
              <a:rect l="l" t="t" r="r" b="b"/>
              <a:pathLst>
                <a:path w="1543050" h="1885950">
                  <a:moveTo>
                    <a:pt x="0" y="1885950"/>
                  </a:moveTo>
                  <a:lnTo>
                    <a:pt x="1543050" y="1885950"/>
                  </a:lnTo>
                  <a:lnTo>
                    <a:pt x="1543050" y="0"/>
                  </a:lnTo>
                  <a:lnTo>
                    <a:pt x="0" y="0"/>
                  </a:lnTo>
                  <a:lnTo>
                    <a:pt x="0" y="188595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35037" y="3811587"/>
            <a:ext cx="1558925" cy="190182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algn="ctr" marL="230504" marR="235585" indent="-3175">
              <a:lnSpc>
                <a:spcPts val="2400"/>
              </a:lnSpc>
            </a:pPr>
            <a:r>
              <a:rPr dirty="0" sz="2150" spc="-10" b="1">
                <a:solidFill>
                  <a:srgbClr val="FFFFFF"/>
                </a:solidFill>
                <a:latin typeface="Century Gothic"/>
                <a:cs typeface="Century Gothic"/>
              </a:rPr>
              <a:t>These sessions </a:t>
            </a:r>
            <a:r>
              <a:rPr dirty="0" sz="2150" b="1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2150" spc="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20" b="1">
                <a:solidFill>
                  <a:srgbClr val="FFFFFF"/>
                </a:solidFill>
                <a:latin typeface="Century Gothic"/>
                <a:cs typeface="Century Gothic"/>
              </a:rPr>
              <a:t>not:</a:t>
            </a:r>
            <a:endParaRPr sz="2150">
              <a:latin typeface="Century Gothic"/>
              <a:cs typeface="Century Gothic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93962" y="3811587"/>
            <a:ext cx="4648200" cy="1901825"/>
          </a:xfrm>
          <a:prstGeom prst="rect">
            <a:avLst/>
          </a:prstGeom>
          <a:solidFill>
            <a:srgbClr val="D0D2E2">
              <a:alpha val="90194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90170" marR="967740">
              <a:lnSpc>
                <a:spcPts val="1650"/>
              </a:lnSpc>
              <a:spcBef>
                <a:spcPts val="1585"/>
              </a:spcBef>
              <a:buChar char="-"/>
              <a:tabLst>
                <a:tab pos="205104" algn="l"/>
              </a:tabLst>
            </a:pPr>
            <a:r>
              <a:rPr dirty="0" sz="1500">
                <a:latin typeface="Century Gothic"/>
                <a:cs typeface="Century Gothic"/>
              </a:rPr>
              <a:t>the</a:t>
            </a:r>
            <a:r>
              <a:rPr dirty="0" sz="1500" spc="1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only</a:t>
            </a:r>
            <a:r>
              <a:rPr dirty="0" sz="1500" spc="-10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means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for</a:t>
            </a:r>
            <a:r>
              <a:rPr dirty="0" sz="1500" spc="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dialogue</a:t>
            </a:r>
            <a:r>
              <a:rPr dirty="0" sz="1500" spc="3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amongst members</a:t>
            </a:r>
            <a:endParaRPr sz="1500">
              <a:latin typeface="Century Gothic"/>
              <a:cs typeface="Century Gothic"/>
            </a:endParaRPr>
          </a:p>
          <a:p>
            <a:pPr marL="204470" indent="-114935">
              <a:lnSpc>
                <a:spcPct val="100000"/>
              </a:lnSpc>
              <a:spcBef>
                <a:spcPts val="350"/>
              </a:spcBef>
              <a:buChar char="-"/>
              <a:tabLst>
                <a:tab pos="205104" algn="l"/>
              </a:tabLst>
            </a:pPr>
            <a:r>
              <a:rPr dirty="0" sz="1500">
                <a:latin typeface="Century Gothic"/>
                <a:cs typeface="Century Gothic"/>
              </a:rPr>
              <a:t>formal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education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and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training</a:t>
            </a:r>
            <a:endParaRPr sz="1500">
              <a:latin typeface="Century Gothic"/>
              <a:cs typeface="Century Gothic"/>
            </a:endParaRPr>
          </a:p>
          <a:p>
            <a:pPr marL="204470" indent="-114935">
              <a:lnSpc>
                <a:spcPct val="100000"/>
              </a:lnSpc>
              <a:spcBef>
                <a:spcPts val="455"/>
              </a:spcBef>
              <a:buChar char="-"/>
              <a:tabLst>
                <a:tab pos="205104" algn="l"/>
              </a:tabLst>
            </a:pPr>
            <a:r>
              <a:rPr dirty="0" sz="1500">
                <a:latin typeface="Century Gothic"/>
                <a:cs typeface="Century Gothic"/>
              </a:rPr>
              <a:t>exam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review</a:t>
            </a:r>
            <a:endParaRPr sz="1500">
              <a:latin typeface="Century Gothic"/>
              <a:cs typeface="Century Gothic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935037" y="935037"/>
            <a:ext cx="1558925" cy="2921000"/>
            <a:chOff x="935037" y="935037"/>
            <a:chExt cx="1558925" cy="2921000"/>
          </a:xfrm>
        </p:grpSpPr>
        <p:sp>
          <p:nvSpPr>
            <p:cNvPr id="17" name="object 17" descr=""/>
            <p:cNvSpPr/>
            <p:nvPr/>
          </p:nvSpPr>
          <p:spPr>
            <a:xfrm>
              <a:off x="942975" y="942975"/>
              <a:ext cx="1543050" cy="2905125"/>
            </a:xfrm>
            <a:custGeom>
              <a:avLst/>
              <a:gdLst/>
              <a:ahLst/>
              <a:cxnLst/>
              <a:rect l="l" t="t" r="r" b="b"/>
              <a:pathLst>
                <a:path w="1543050" h="2905125">
                  <a:moveTo>
                    <a:pt x="1543050" y="0"/>
                  </a:moveTo>
                  <a:lnTo>
                    <a:pt x="0" y="0"/>
                  </a:lnTo>
                  <a:lnTo>
                    <a:pt x="0" y="1887601"/>
                  </a:lnTo>
                  <a:lnTo>
                    <a:pt x="732917" y="1887601"/>
                  </a:lnTo>
                  <a:lnTo>
                    <a:pt x="732917" y="2673731"/>
                  </a:lnTo>
                  <a:lnTo>
                    <a:pt x="617219" y="2673731"/>
                  </a:lnTo>
                  <a:lnTo>
                    <a:pt x="771525" y="2905125"/>
                  </a:lnTo>
                  <a:lnTo>
                    <a:pt x="925830" y="2673731"/>
                  </a:lnTo>
                  <a:lnTo>
                    <a:pt x="810132" y="2673731"/>
                  </a:lnTo>
                  <a:lnTo>
                    <a:pt x="810132" y="1887601"/>
                  </a:lnTo>
                  <a:lnTo>
                    <a:pt x="1543050" y="1887601"/>
                  </a:lnTo>
                  <a:lnTo>
                    <a:pt x="1543050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42975" y="942975"/>
              <a:ext cx="1543050" cy="2905125"/>
            </a:xfrm>
            <a:custGeom>
              <a:avLst/>
              <a:gdLst/>
              <a:ahLst/>
              <a:cxnLst/>
              <a:rect l="l" t="t" r="r" b="b"/>
              <a:pathLst>
                <a:path w="1543050" h="2905125">
                  <a:moveTo>
                    <a:pt x="1543050" y="1887601"/>
                  </a:moveTo>
                  <a:lnTo>
                    <a:pt x="810132" y="1887601"/>
                  </a:lnTo>
                  <a:lnTo>
                    <a:pt x="810132" y="2673731"/>
                  </a:lnTo>
                  <a:lnTo>
                    <a:pt x="925830" y="2673731"/>
                  </a:lnTo>
                  <a:lnTo>
                    <a:pt x="771525" y="2905125"/>
                  </a:lnTo>
                  <a:lnTo>
                    <a:pt x="617219" y="2673731"/>
                  </a:lnTo>
                  <a:lnTo>
                    <a:pt x="732917" y="2673731"/>
                  </a:lnTo>
                  <a:lnTo>
                    <a:pt x="732917" y="1887601"/>
                  </a:lnTo>
                  <a:lnTo>
                    <a:pt x="0" y="1887601"/>
                  </a:lnTo>
                  <a:lnTo>
                    <a:pt x="0" y="0"/>
                  </a:lnTo>
                  <a:lnTo>
                    <a:pt x="1543050" y="0"/>
                  </a:lnTo>
                  <a:lnTo>
                    <a:pt x="1543050" y="1887601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96010" y="1085532"/>
            <a:ext cx="1228725" cy="1577975"/>
          </a:xfrm>
          <a:prstGeom prst="rect"/>
        </p:spPr>
        <p:txBody>
          <a:bodyPr wrap="square" lIns="0" tIns="38735" rIns="0" bIns="0" rtlCol="0" vert="horz">
            <a:spAutoFit/>
          </a:bodyPr>
          <a:lstStyle/>
          <a:p>
            <a:pPr algn="ctr" marL="12065" marR="5080" indent="-6985">
              <a:lnSpc>
                <a:spcPct val="93100"/>
              </a:lnSpc>
              <a:spcBef>
                <a:spcPts val="305"/>
              </a:spcBef>
            </a:pPr>
            <a:r>
              <a:rPr dirty="0" sz="2150" spc="-10"/>
              <a:t>These sessions </a:t>
            </a:r>
            <a:r>
              <a:rPr dirty="0" sz="2150" spc="-25"/>
              <a:t>are </a:t>
            </a:r>
            <a:r>
              <a:rPr dirty="0" sz="2150" spc="-10"/>
              <a:t>intended </a:t>
            </a:r>
            <a:r>
              <a:rPr dirty="0" sz="2150" spc="-25"/>
              <a:t>to:</a:t>
            </a:r>
            <a:endParaRPr sz="2150"/>
          </a:p>
        </p:txBody>
      </p:sp>
      <p:sp>
        <p:nvSpPr>
          <p:cNvPr id="20" name="object 20" descr=""/>
          <p:cNvSpPr txBox="1"/>
          <p:nvPr/>
        </p:nvSpPr>
        <p:spPr>
          <a:xfrm>
            <a:off x="2478087" y="935037"/>
            <a:ext cx="4664075" cy="1901825"/>
          </a:xfrm>
          <a:prstGeom prst="rect">
            <a:avLst/>
          </a:prstGeom>
          <a:solidFill>
            <a:srgbClr val="D0D2E2">
              <a:alpha val="90194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220345" indent="-114935">
              <a:lnSpc>
                <a:spcPct val="100000"/>
              </a:lnSpc>
              <a:buChar char="-"/>
              <a:tabLst>
                <a:tab pos="220979" algn="l"/>
              </a:tabLst>
            </a:pPr>
            <a:r>
              <a:rPr dirty="0" sz="1500">
                <a:latin typeface="Century Gothic"/>
                <a:cs typeface="Century Gothic"/>
              </a:rPr>
              <a:t>generate</a:t>
            </a:r>
            <a:r>
              <a:rPr dirty="0" sz="1500" spc="-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dialogue</a:t>
            </a:r>
            <a:r>
              <a:rPr dirty="0" sz="1500" spc="-6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amongst</a:t>
            </a:r>
            <a:r>
              <a:rPr dirty="0" sz="1500" spc="2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members</a:t>
            </a:r>
            <a:endParaRPr sz="1500">
              <a:latin typeface="Century Gothic"/>
              <a:cs typeface="Century Gothic"/>
            </a:endParaRPr>
          </a:p>
          <a:p>
            <a:pPr marL="220345" indent="-114935">
              <a:lnSpc>
                <a:spcPct val="100000"/>
              </a:lnSpc>
              <a:spcBef>
                <a:spcPts val="455"/>
              </a:spcBef>
              <a:buChar char="-"/>
              <a:tabLst>
                <a:tab pos="220979" algn="l"/>
              </a:tabLst>
            </a:pPr>
            <a:r>
              <a:rPr dirty="0" sz="1500">
                <a:latin typeface="Century Gothic"/>
                <a:cs typeface="Century Gothic"/>
              </a:rPr>
              <a:t>be</a:t>
            </a:r>
            <a:r>
              <a:rPr dirty="0" sz="1500" spc="-3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</a:t>
            </a:r>
            <a:r>
              <a:rPr dirty="0" sz="1500" spc="8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source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of</a:t>
            </a:r>
            <a:r>
              <a:rPr dirty="0" sz="1500" spc="3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advice,</a:t>
            </a:r>
            <a:r>
              <a:rPr dirty="0" sz="1500" spc="-15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feedback</a:t>
            </a:r>
            <a:r>
              <a:rPr dirty="0" sz="1500" spc="-2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and</a:t>
            </a:r>
            <a:r>
              <a:rPr dirty="0" sz="1500" spc="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options</a:t>
            </a:r>
            <a:endParaRPr sz="1500">
              <a:latin typeface="Century Gothic"/>
              <a:cs typeface="Century Gothic"/>
            </a:endParaRPr>
          </a:p>
          <a:p>
            <a:pPr marL="220345" indent="-114935">
              <a:lnSpc>
                <a:spcPct val="100000"/>
              </a:lnSpc>
              <a:spcBef>
                <a:spcPts val="455"/>
              </a:spcBef>
              <a:buChar char="-"/>
              <a:tabLst>
                <a:tab pos="220979" algn="l"/>
              </a:tabLst>
            </a:pPr>
            <a:r>
              <a:rPr dirty="0" sz="1500">
                <a:latin typeface="Century Gothic"/>
                <a:cs typeface="Century Gothic"/>
              </a:rPr>
              <a:t>support</a:t>
            </a:r>
            <a:r>
              <a:rPr dirty="0" sz="1500" spc="-6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members</a:t>
            </a:r>
            <a:r>
              <a:rPr dirty="0" sz="1500" spc="-105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in</a:t>
            </a:r>
            <a:r>
              <a:rPr dirty="0" sz="1500" spc="7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their</a:t>
            </a:r>
            <a:r>
              <a:rPr dirty="0" sz="1500" spc="85">
                <a:latin typeface="Century Gothic"/>
                <a:cs typeface="Century Gothic"/>
              </a:rPr>
              <a:t> </a:t>
            </a:r>
            <a:r>
              <a:rPr dirty="0" sz="1500" spc="-20">
                <a:latin typeface="Century Gothic"/>
                <a:cs typeface="Century Gothic"/>
              </a:rPr>
              <a:t>work</a:t>
            </a:r>
            <a:endParaRPr sz="1500">
              <a:latin typeface="Century Gothic"/>
              <a:cs typeface="Century Gothic"/>
            </a:endParaRPr>
          </a:p>
          <a:p>
            <a:pPr marL="106045" marR="989330">
              <a:lnSpc>
                <a:spcPts val="2250"/>
              </a:lnSpc>
              <a:spcBef>
                <a:spcPts val="75"/>
              </a:spcBef>
              <a:buChar char="-"/>
              <a:tabLst>
                <a:tab pos="220979" algn="l"/>
              </a:tabLst>
            </a:pPr>
            <a:r>
              <a:rPr dirty="0" sz="1500">
                <a:latin typeface="Century Gothic"/>
                <a:cs typeface="Century Gothic"/>
              </a:rPr>
              <a:t>provide</a:t>
            </a:r>
            <a:r>
              <a:rPr dirty="0" sz="1500" spc="-1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professional</a:t>
            </a:r>
            <a:r>
              <a:rPr dirty="0" sz="1500" spc="45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development </a:t>
            </a:r>
            <a:r>
              <a:rPr dirty="0" sz="1500">
                <a:latin typeface="Century Gothic"/>
                <a:cs typeface="Century Gothic"/>
              </a:rPr>
              <a:t>focus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on</a:t>
            </a:r>
            <a:r>
              <a:rPr dirty="0" sz="1500" spc="-2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your</a:t>
            </a:r>
            <a:r>
              <a:rPr dirty="0" sz="1500" spc="-7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questions</a:t>
            </a:r>
            <a:r>
              <a:rPr dirty="0" sz="1500" spc="10">
                <a:latin typeface="Century Gothic"/>
                <a:cs typeface="Century Gothic"/>
              </a:rPr>
              <a:t> </a:t>
            </a:r>
            <a:r>
              <a:rPr dirty="0" sz="1500">
                <a:latin typeface="Century Gothic"/>
                <a:cs typeface="Century Gothic"/>
              </a:rPr>
              <a:t>and</a:t>
            </a:r>
            <a:r>
              <a:rPr dirty="0" sz="1500" spc="-50">
                <a:latin typeface="Century Gothic"/>
                <a:cs typeface="Century Gothic"/>
              </a:rPr>
              <a:t> </a:t>
            </a:r>
            <a:r>
              <a:rPr dirty="0" sz="1500" spc="-10">
                <a:latin typeface="Century Gothic"/>
                <a:cs typeface="Century Gothic"/>
              </a:rPr>
              <a:t>feedback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27697" y="5373370"/>
            <a:ext cx="36449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FFC000"/>
                </a:solidFill>
                <a:latin typeface="Century Gothic"/>
                <a:cs typeface="Century Gothic"/>
              </a:rPr>
              <a:t>N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0" y="0"/>
                </a:moveTo>
                <a:lnTo>
                  <a:pt x="12192000" y="0"/>
                </a:lnTo>
                <a:lnTo>
                  <a:pt x="12192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3587" y="1509649"/>
            <a:ext cx="42164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400" y="123825"/>
            <a:ext cx="8515350" cy="6486525"/>
            <a:chOff x="152400" y="123825"/>
            <a:chExt cx="8515350" cy="64865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23825"/>
              <a:ext cx="8515350" cy="648652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643626" y="2976626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0" y="0"/>
                  </a:moveTo>
                  <a:lnTo>
                    <a:pt x="916685" y="916686"/>
                  </a:lnTo>
                </a:path>
              </a:pathLst>
            </a:custGeom>
            <a:ln w="9525">
              <a:solidFill>
                <a:srgbClr val="92A9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8810625" y="123825"/>
            <a:ext cx="3343275" cy="6181725"/>
            <a:chOff x="8810625" y="123825"/>
            <a:chExt cx="3343275" cy="6181725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10625" y="4991100"/>
              <a:ext cx="3343275" cy="13144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0625" y="123825"/>
              <a:ext cx="3152775" cy="444817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010650" y="200025"/>
              <a:ext cx="3028950" cy="4286250"/>
            </a:xfrm>
            <a:custGeom>
              <a:avLst/>
              <a:gdLst/>
              <a:ahLst/>
              <a:cxnLst/>
              <a:rect l="l" t="t" r="r" b="b"/>
              <a:pathLst>
                <a:path w="3028950" h="4286250">
                  <a:moveTo>
                    <a:pt x="1333500" y="320675"/>
                  </a:moveTo>
                  <a:lnTo>
                    <a:pt x="1341597" y="270515"/>
                  </a:lnTo>
                  <a:lnTo>
                    <a:pt x="1364142" y="226938"/>
                  </a:lnTo>
                  <a:lnTo>
                    <a:pt x="1398513" y="192567"/>
                  </a:lnTo>
                  <a:lnTo>
                    <a:pt x="1442090" y="170022"/>
                  </a:lnTo>
                  <a:lnTo>
                    <a:pt x="1492250" y="161925"/>
                  </a:lnTo>
                  <a:lnTo>
                    <a:pt x="2127250" y="161925"/>
                  </a:lnTo>
                  <a:lnTo>
                    <a:pt x="2177409" y="170022"/>
                  </a:lnTo>
                  <a:lnTo>
                    <a:pt x="2220986" y="192567"/>
                  </a:lnTo>
                  <a:lnTo>
                    <a:pt x="2255357" y="226938"/>
                  </a:lnTo>
                  <a:lnTo>
                    <a:pt x="2277902" y="270515"/>
                  </a:lnTo>
                  <a:lnTo>
                    <a:pt x="2286000" y="320675"/>
                  </a:lnTo>
                  <a:lnTo>
                    <a:pt x="2286000" y="3937000"/>
                  </a:lnTo>
                  <a:lnTo>
                    <a:pt x="2277902" y="3987159"/>
                  </a:lnTo>
                  <a:lnTo>
                    <a:pt x="2255357" y="4030736"/>
                  </a:lnTo>
                  <a:lnTo>
                    <a:pt x="2220986" y="4065107"/>
                  </a:lnTo>
                  <a:lnTo>
                    <a:pt x="2177409" y="4087652"/>
                  </a:lnTo>
                  <a:lnTo>
                    <a:pt x="2127250" y="4095750"/>
                  </a:lnTo>
                  <a:lnTo>
                    <a:pt x="1492250" y="4095750"/>
                  </a:lnTo>
                  <a:lnTo>
                    <a:pt x="1442090" y="4087652"/>
                  </a:lnTo>
                  <a:lnTo>
                    <a:pt x="1398513" y="4065107"/>
                  </a:lnTo>
                  <a:lnTo>
                    <a:pt x="1364142" y="4030736"/>
                  </a:lnTo>
                  <a:lnTo>
                    <a:pt x="1341597" y="3987159"/>
                  </a:lnTo>
                  <a:lnTo>
                    <a:pt x="1333500" y="3937000"/>
                  </a:lnTo>
                  <a:lnTo>
                    <a:pt x="1333500" y="320675"/>
                  </a:lnTo>
                  <a:close/>
                </a:path>
                <a:path w="3028950" h="4286250">
                  <a:moveTo>
                    <a:pt x="0" y="504825"/>
                  </a:moveTo>
                  <a:lnTo>
                    <a:pt x="2311" y="456213"/>
                  </a:lnTo>
                  <a:lnTo>
                    <a:pt x="9104" y="408908"/>
                  </a:lnTo>
                  <a:lnTo>
                    <a:pt x="20167" y="363120"/>
                  </a:lnTo>
                  <a:lnTo>
                    <a:pt x="35288" y="319061"/>
                  </a:lnTo>
                  <a:lnTo>
                    <a:pt x="54255" y="276944"/>
                  </a:lnTo>
                  <a:lnTo>
                    <a:pt x="76857" y="236979"/>
                  </a:lnTo>
                  <a:lnTo>
                    <a:pt x="102882" y="199379"/>
                  </a:lnTo>
                  <a:lnTo>
                    <a:pt x="132119" y="164355"/>
                  </a:lnTo>
                  <a:lnTo>
                    <a:pt x="164355" y="132119"/>
                  </a:lnTo>
                  <a:lnTo>
                    <a:pt x="199379" y="102882"/>
                  </a:lnTo>
                  <a:lnTo>
                    <a:pt x="236979" y="76857"/>
                  </a:lnTo>
                  <a:lnTo>
                    <a:pt x="276944" y="54255"/>
                  </a:lnTo>
                  <a:lnTo>
                    <a:pt x="319061" y="35288"/>
                  </a:lnTo>
                  <a:lnTo>
                    <a:pt x="363120" y="20167"/>
                  </a:lnTo>
                  <a:lnTo>
                    <a:pt x="408908" y="9104"/>
                  </a:lnTo>
                  <a:lnTo>
                    <a:pt x="456213" y="2311"/>
                  </a:lnTo>
                  <a:lnTo>
                    <a:pt x="504825" y="0"/>
                  </a:lnTo>
                  <a:lnTo>
                    <a:pt x="2524125" y="0"/>
                  </a:lnTo>
                  <a:lnTo>
                    <a:pt x="2572736" y="2311"/>
                  </a:lnTo>
                  <a:lnTo>
                    <a:pt x="2620041" y="9104"/>
                  </a:lnTo>
                  <a:lnTo>
                    <a:pt x="2665829" y="20167"/>
                  </a:lnTo>
                  <a:lnTo>
                    <a:pt x="2709888" y="35288"/>
                  </a:lnTo>
                  <a:lnTo>
                    <a:pt x="2752005" y="54255"/>
                  </a:lnTo>
                  <a:lnTo>
                    <a:pt x="2791970" y="76857"/>
                  </a:lnTo>
                  <a:lnTo>
                    <a:pt x="2829570" y="102882"/>
                  </a:lnTo>
                  <a:lnTo>
                    <a:pt x="2864594" y="132119"/>
                  </a:lnTo>
                  <a:lnTo>
                    <a:pt x="2896830" y="164355"/>
                  </a:lnTo>
                  <a:lnTo>
                    <a:pt x="2926067" y="199379"/>
                  </a:lnTo>
                  <a:lnTo>
                    <a:pt x="2952092" y="236979"/>
                  </a:lnTo>
                  <a:lnTo>
                    <a:pt x="2974694" y="276944"/>
                  </a:lnTo>
                  <a:lnTo>
                    <a:pt x="2993661" y="319061"/>
                  </a:lnTo>
                  <a:lnTo>
                    <a:pt x="3008782" y="363120"/>
                  </a:lnTo>
                  <a:lnTo>
                    <a:pt x="3019845" y="408908"/>
                  </a:lnTo>
                  <a:lnTo>
                    <a:pt x="3026638" y="456213"/>
                  </a:lnTo>
                  <a:lnTo>
                    <a:pt x="3028950" y="504825"/>
                  </a:lnTo>
                  <a:lnTo>
                    <a:pt x="3028950" y="3781425"/>
                  </a:lnTo>
                  <a:lnTo>
                    <a:pt x="3026638" y="3830036"/>
                  </a:lnTo>
                  <a:lnTo>
                    <a:pt x="3019845" y="3877341"/>
                  </a:lnTo>
                  <a:lnTo>
                    <a:pt x="3008782" y="3923129"/>
                  </a:lnTo>
                  <a:lnTo>
                    <a:pt x="2993661" y="3967188"/>
                  </a:lnTo>
                  <a:lnTo>
                    <a:pt x="2974694" y="4009305"/>
                  </a:lnTo>
                  <a:lnTo>
                    <a:pt x="2952092" y="4049270"/>
                  </a:lnTo>
                  <a:lnTo>
                    <a:pt x="2926067" y="4086870"/>
                  </a:lnTo>
                  <a:lnTo>
                    <a:pt x="2896830" y="4121894"/>
                  </a:lnTo>
                  <a:lnTo>
                    <a:pt x="2864594" y="4154130"/>
                  </a:lnTo>
                  <a:lnTo>
                    <a:pt x="2829570" y="4183367"/>
                  </a:lnTo>
                  <a:lnTo>
                    <a:pt x="2791970" y="4209392"/>
                  </a:lnTo>
                  <a:lnTo>
                    <a:pt x="2752005" y="4231994"/>
                  </a:lnTo>
                  <a:lnTo>
                    <a:pt x="2709888" y="4250961"/>
                  </a:lnTo>
                  <a:lnTo>
                    <a:pt x="2665829" y="4266082"/>
                  </a:lnTo>
                  <a:lnTo>
                    <a:pt x="2620041" y="4277145"/>
                  </a:lnTo>
                  <a:lnTo>
                    <a:pt x="2572736" y="4283938"/>
                  </a:lnTo>
                  <a:lnTo>
                    <a:pt x="2524125" y="4286250"/>
                  </a:lnTo>
                  <a:lnTo>
                    <a:pt x="504825" y="4286250"/>
                  </a:lnTo>
                  <a:lnTo>
                    <a:pt x="456213" y="4283938"/>
                  </a:lnTo>
                  <a:lnTo>
                    <a:pt x="408908" y="4277145"/>
                  </a:lnTo>
                  <a:lnTo>
                    <a:pt x="363120" y="4266082"/>
                  </a:lnTo>
                  <a:lnTo>
                    <a:pt x="319061" y="4250961"/>
                  </a:lnTo>
                  <a:lnTo>
                    <a:pt x="276944" y="4231994"/>
                  </a:lnTo>
                  <a:lnTo>
                    <a:pt x="236979" y="4209392"/>
                  </a:lnTo>
                  <a:lnTo>
                    <a:pt x="199379" y="4183367"/>
                  </a:lnTo>
                  <a:lnTo>
                    <a:pt x="164355" y="4154130"/>
                  </a:lnTo>
                  <a:lnTo>
                    <a:pt x="132119" y="4121894"/>
                  </a:lnTo>
                  <a:lnTo>
                    <a:pt x="102882" y="4086870"/>
                  </a:lnTo>
                  <a:lnTo>
                    <a:pt x="76857" y="4049270"/>
                  </a:lnTo>
                  <a:lnTo>
                    <a:pt x="54255" y="4009305"/>
                  </a:lnTo>
                  <a:lnTo>
                    <a:pt x="35288" y="3967188"/>
                  </a:lnTo>
                  <a:lnTo>
                    <a:pt x="20167" y="3923129"/>
                  </a:lnTo>
                  <a:lnTo>
                    <a:pt x="9104" y="3877341"/>
                  </a:lnTo>
                  <a:lnTo>
                    <a:pt x="2311" y="3830036"/>
                  </a:lnTo>
                  <a:lnTo>
                    <a:pt x="0" y="3781425"/>
                  </a:lnTo>
                  <a:lnTo>
                    <a:pt x="0" y="504825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0397" y="1529776"/>
            <a:ext cx="532130" cy="4415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5890">
              <a:lnSpc>
                <a:spcPts val="2370"/>
              </a:lnSpc>
            </a:pPr>
            <a:r>
              <a:rPr dirty="0" sz="15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15"/>
              </a:spcBef>
            </a:pPr>
            <a:r>
              <a:rPr dirty="0" sz="3600" b="1">
                <a:solidFill>
                  <a:srgbClr val="FFC000"/>
                </a:solidFill>
                <a:latin typeface="Century Gothic"/>
                <a:cs typeface="Century Gothic"/>
              </a:rPr>
              <a:t>N</a:t>
            </a:r>
            <a:endParaRPr sz="36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0"/>
              <a:ext cx="12192000" cy="4572000"/>
            </a:xfrm>
            <a:custGeom>
              <a:avLst/>
              <a:gdLst/>
              <a:ahLst/>
              <a:cxnLst/>
              <a:rect l="l" t="t" r="r" b="b"/>
              <a:pathLst>
                <a:path w="12192000" h="4572000">
                  <a:moveTo>
                    <a:pt x="0" y="0"/>
                  </a:moveTo>
                  <a:lnTo>
                    <a:pt x="12192000" y="0"/>
                  </a:lnTo>
                  <a:lnTo>
                    <a:pt x="1219200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6862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23825" y="85723"/>
            <a:ext cx="10115550" cy="6657975"/>
            <a:chOff x="123825" y="85723"/>
            <a:chExt cx="10115550" cy="66579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825" y="85723"/>
              <a:ext cx="8239125" cy="66579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5350" y="114299"/>
              <a:ext cx="1724025" cy="3152775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8805291" y="271081"/>
            <a:ext cx="1156335" cy="369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Figure</a:t>
            </a:r>
            <a:r>
              <a:rPr dirty="0" sz="1100" spc="3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from</a:t>
            </a:r>
            <a:r>
              <a:rPr dirty="0" sz="1100" spc="-10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entury Gothic"/>
                <a:cs typeface="Century Gothic"/>
              </a:rPr>
              <a:t>NBC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dirty="0" sz="1100" spc="-15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llustrated</a:t>
            </a:r>
            <a:r>
              <a:rPr dirty="0" sz="1100" spc="-3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entury Gothic"/>
                <a:cs typeface="Century Gothic"/>
              </a:rPr>
              <a:t>Guide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505825" y="114300"/>
            <a:ext cx="3600450" cy="5095875"/>
            <a:chOff x="8505825" y="114300"/>
            <a:chExt cx="3600450" cy="509587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06050" y="114300"/>
              <a:ext cx="1800225" cy="3200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05825" y="3429000"/>
              <a:ext cx="1733550" cy="15049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15575" y="3429000"/>
              <a:ext cx="1762125" cy="1781175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8607043" y="5692457"/>
            <a:ext cx="3357879" cy="56769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7</a:t>
            </a:r>
            <a:r>
              <a:rPr dirty="0" u="sng" sz="1800" spc="-2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Common</a:t>
            </a:r>
            <a:r>
              <a:rPr dirty="0" u="sng" sz="1800" spc="-8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1800" spc="-1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Fireblocking</a:t>
            </a:r>
            <a:r>
              <a:rPr dirty="0" sz="1800" spc="-10" b="1">
                <a:solidFill>
                  <a:srgbClr val="9353C3"/>
                </a:solid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Locations</a:t>
            </a:r>
            <a:r>
              <a:rPr dirty="0" u="sng" sz="1800" spc="3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-</a:t>
            </a:r>
            <a:r>
              <a:rPr dirty="0" u="sng" sz="1800" spc="-9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Fine</a:t>
            </a:r>
            <a:r>
              <a:rPr dirty="0" u="sng" sz="1800" spc="-3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 </a:t>
            </a:r>
            <a:r>
              <a:rPr dirty="0" u="sng" sz="1800" spc="-1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8"/>
              </a:rPr>
              <a:t>Homebuilding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16559">
              <a:lnSpc>
                <a:spcPts val="2370"/>
              </a:lnSpc>
            </a:pPr>
            <a:r>
              <a:rPr dirty="0">
                <a:latin typeface="Wingdings 3"/>
                <a:cs typeface="Wingdings 3"/>
              </a:rPr>
              <a:t></a:t>
            </a:r>
            <a:r>
              <a:rPr dirty="0" spc="465"/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0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FIRE</a:t>
            </a:r>
            <a:r>
              <a:rPr dirty="0" sz="3200" spc="-9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BLOCKING</a:t>
            </a:r>
            <a:r>
              <a:rPr dirty="0" sz="3200" spc="-12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C000"/>
                </a:solidFill>
                <a:latin typeface="Century Gothic"/>
                <a:cs typeface="Century Gothic"/>
              </a:rPr>
              <a:t>MATERIALS</a:t>
            </a:r>
            <a:endParaRPr sz="32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0"/>
              <a:ext cx="12192000" cy="4572000"/>
            </a:xfrm>
            <a:custGeom>
              <a:avLst/>
              <a:gdLst/>
              <a:ahLst/>
              <a:cxnLst/>
              <a:rect l="l" t="t" r="r" b="b"/>
              <a:pathLst>
                <a:path w="12192000" h="4572000">
                  <a:moveTo>
                    <a:pt x="0" y="0"/>
                  </a:moveTo>
                  <a:lnTo>
                    <a:pt x="12192000" y="0"/>
                  </a:lnTo>
                  <a:lnTo>
                    <a:pt x="1219200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6862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75" y="400050"/>
            <a:ext cx="8620125" cy="606742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84988" y="5580379"/>
            <a:ext cx="3829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NC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00050" y="400050"/>
            <a:ext cx="11630025" cy="6076950"/>
            <a:chOff x="400050" y="400050"/>
            <a:chExt cx="11630025" cy="6076950"/>
          </a:xfrm>
        </p:grpSpPr>
        <p:sp>
          <p:nvSpPr>
            <p:cNvPr id="11" name="object 11" descr=""/>
            <p:cNvSpPr/>
            <p:nvPr/>
          </p:nvSpPr>
          <p:spPr>
            <a:xfrm>
              <a:off x="428625" y="4829175"/>
              <a:ext cx="7772400" cy="1552575"/>
            </a:xfrm>
            <a:custGeom>
              <a:avLst/>
              <a:gdLst/>
              <a:ahLst/>
              <a:cxnLst/>
              <a:rect l="l" t="t" r="r" b="b"/>
              <a:pathLst>
                <a:path w="7772400" h="1552575">
                  <a:moveTo>
                    <a:pt x="0" y="258825"/>
                  </a:moveTo>
                  <a:lnTo>
                    <a:pt x="4168" y="212286"/>
                  </a:lnTo>
                  <a:lnTo>
                    <a:pt x="16188" y="168490"/>
                  </a:lnTo>
                  <a:lnTo>
                    <a:pt x="35328" y="128166"/>
                  </a:lnTo>
                  <a:lnTo>
                    <a:pt x="60856" y="92044"/>
                  </a:lnTo>
                  <a:lnTo>
                    <a:pt x="92044" y="60854"/>
                  </a:lnTo>
                  <a:lnTo>
                    <a:pt x="128158" y="35324"/>
                  </a:lnTo>
                  <a:lnTo>
                    <a:pt x="168470" y="16186"/>
                  </a:lnTo>
                  <a:lnTo>
                    <a:pt x="212248" y="4168"/>
                  </a:lnTo>
                  <a:lnTo>
                    <a:pt x="258762" y="0"/>
                  </a:lnTo>
                  <a:lnTo>
                    <a:pt x="7513574" y="0"/>
                  </a:lnTo>
                  <a:lnTo>
                    <a:pt x="7560113" y="4168"/>
                  </a:lnTo>
                  <a:lnTo>
                    <a:pt x="7603909" y="16186"/>
                  </a:lnTo>
                  <a:lnTo>
                    <a:pt x="7644233" y="35324"/>
                  </a:lnTo>
                  <a:lnTo>
                    <a:pt x="7680355" y="60854"/>
                  </a:lnTo>
                  <a:lnTo>
                    <a:pt x="7711545" y="92044"/>
                  </a:lnTo>
                  <a:lnTo>
                    <a:pt x="7737075" y="128166"/>
                  </a:lnTo>
                  <a:lnTo>
                    <a:pt x="7756213" y="168490"/>
                  </a:lnTo>
                  <a:lnTo>
                    <a:pt x="7768231" y="212286"/>
                  </a:lnTo>
                  <a:lnTo>
                    <a:pt x="7772400" y="258825"/>
                  </a:lnTo>
                  <a:lnTo>
                    <a:pt x="7772400" y="1293812"/>
                  </a:lnTo>
                  <a:lnTo>
                    <a:pt x="7768231" y="1340326"/>
                  </a:lnTo>
                  <a:lnTo>
                    <a:pt x="7756213" y="1384104"/>
                  </a:lnTo>
                  <a:lnTo>
                    <a:pt x="7737075" y="1424416"/>
                  </a:lnTo>
                  <a:lnTo>
                    <a:pt x="7711545" y="1460530"/>
                  </a:lnTo>
                  <a:lnTo>
                    <a:pt x="7680355" y="1491718"/>
                  </a:lnTo>
                  <a:lnTo>
                    <a:pt x="7644233" y="1517246"/>
                  </a:lnTo>
                  <a:lnTo>
                    <a:pt x="7603909" y="1536386"/>
                  </a:lnTo>
                  <a:lnTo>
                    <a:pt x="7560113" y="1548406"/>
                  </a:lnTo>
                  <a:lnTo>
                    <a:pt x="7513574" y="1552575"/>
                  </a:lnTo>
                  <a:lnTo>
                    <a:pt x="258762" y="1552575"/>
                  </a:lnTo>
                  <a:lnTo>
                    <a:pt x="212248" y="1548406"/>
                  </a:lnTo>
                  <a:lnTo>
                    <a:pt x="168470" y="1536386"/>
                  </a:lnTo>
                  <a:lnTo>
                    <a:pt x="128158" y="1517246"/>
                  </a:lnTo>
                  <a:lnTo>
                    <a:pt x="92044" y="1491718"/>
                  </a:lnTo>
                  <a:lnTo>
                    <a:pt x="60856" y="1460530"/>
                  </a:lnTo>
                  <a:lnTo>
                    <a:pt x="35328" y="1424416"/>
                  </a:lnTo>
                  <a:lnTo>
                    <a:pt x="16188" y="1384104"/>
                  </a:lnTo>
                  <a:lnTo>
                    <a:pt x="4168" y="1340326"/>
                  </a:lnTo>
                  <a:lnTo>
                    <a:pt x="0" y="1293812"/>
                  </a:lnTo>
                  <a:lnTo>
                    <a:pt x="0" y="25882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8750" y="400050"/>
              <a:ext cx="2981325" cy="607695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140055" y="3371532"/>
            <a:ext cx="16833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165" algn="l"/>
                <a:tab pos="869315" algn="l"/>
                <a:tab pos="1326515" algn="l"/>
              </a:tabLst>
            </a:pP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li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dirty="0" sz="1800" spc="-5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	e</a:t>
            </a:r>
            <a:r>
              <a:rPr dirty="0" sz="1800" spc="4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200133" y="393699"/>
            <a:ext cx="139700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0" b="0">
                <a:solidFill>
                  <a:srgbClr val="FF0000"/>
                </a:solidFill>
                <a:latin typeface="Arial Black"/>
                <a:cs typeface="Arial Black"/>
              </a:rPr>
              <a:t>????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044" y="5279707"/>
            <a:ext cx="634492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FFC000"/>
                </a:solidFill>
              </a:rPr>
              <a:t>FIRE</a:t>
            </a:r>
            <a:r>
              <a:rPr dirty="0" sz="3600" spc="-20">
                <a:solidFill>
                  <a:srgbClr val="FFC000"/>
                </a:solidFill>
              </a:rPr>
              <a:t> </a:t>
            </a:r>
            <a:r>
              <a:rPr dirty="0" sz="3600">
                <a:solidFill>
                  <a:srgbClr val="FFC000"/>
                </a:solidFill>
              </a:rPr>
              <a:t>BLOCKING</a:t>
            </a:r>
            <a:r>
              <a:rPr dirty="0" sz="3600" spc="-20">
                <a:solidFill>
                  <a:srgbClr val="FFC000"/>
                </a:solidFill>
              </a:rPr>
              <a:t> </a:t>
            </a:r>
            <a:r>
              <a:rPr dirty="0" sz="3600" spc="-15">
                <a:solidFill>
                  <a:srgbClr val="FFC000"/>
                </a:solidFill>
              </a:rPr>
              <a:t>-</a:t>
            </a:r>
            <a:r>
              <a:rPr dirty="0" sz="3600" spc="-10">
                <a:solidFill>
                  <a:srgbClr val="FFC000"/>
                </a:solidFill>
              </a:rPr>
              <a:t>EXCEPTIONS</a:t>
            </a:r>
            <a:endParaRPr sz="3600"/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0" y="0"/>
                </a:moveTo>
                <a:lnTo>
                  <a:pt x="12192000" y="0"/>
                </a:lnTo>
                <a:lnTo>
                  <a:pt x="12192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3587" y="1509649"/>
            <a:ext cx="42164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" y="95250"/>
            <a:ext cx="11839575" cy="62960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40397" y="5190837"/>
            <a:ext cx="5173980" cy="9842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>
              <a:lnSpc>
                <a:spcPts val="3829"/>
              </a:lnSpc>
              <a:spcBef>
                <a:spcPts val="85"/>
              </a:spcBef>
            </a:pP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FIRE</a:t>
            </a:r>
            <a:r>
              <a:rPr dirty="0" sz="3200" spc="-10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BLOCKING</a:t>
            </a:r>
            <a:r>
              <a:rPr dirty="0" sz="3200" spc="-13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C000"/>
                </a:solidFill>
                <a:latin typeface="Century Gothic"/>
                <a:cs typeface="Century Gothic"/>
              </a:rPr>
              <a:t>MATERIALS EXCEPTIONS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0" y="0"/>
                </a:moveTo>
                <a:lnTo>
                  <a:pt x="12192000" y="0"/>
                </a:lnTo>
                <a:lnTo>
                  <a:pt x="12192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76287" y="1529776"/>
            <a:ext cx="396240" cy="307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70"/>
              </a:lnSpc>
            </a:pPr>
            <a:r>
              <a:rPr dirty="0" sz="15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57175" y="171450"/>
            <a:ext cx="11790680" cy="6304280"/>
            <a:chOff x="257175" y="171450"/>
            <a:chExt cx="11790680" cy="63042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75" y="171450"/>
              <a:ext cx="8410575" cy="43910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8775" y="171450"/>
              <a:ext cx="2238375" cy="29718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848725" y="5934075"/>
              <a:ext cx="3190875" cy="533400"/>
            </a:xfrm>
            <a:custGeom>
              <a:avLst/>
              <a:gdLst/>
              <a:ahLst/>
              <a:cxnLst/>
              <a:rect l="l" t="t" r="r" b="b"/>
              <a:pathLst>
                <a:path w="3190875" h="533400">
                  <a:moveTo>
                    <a:pt x="3101975" y="0"/>
                  </a:moveTo>
                  <a:lnTo>
                    <a:pt x="88900" y="0"/>
                  </a:lnTo>
                  <a:lnTo>
                    <a:pt x="54274" y="6986"/>
                  </a:lnTo>
                  <a:lnTo>
                    <a:pt x="26019" y="26038"/>
                  </a:lnTo>
                  <a:lnTo>
                    <a:pt x="6979" y="54296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03"/>
                  </a:lnTo>
                  <a:lnTo>
                    <a:pt x="26019" y="507361"/>
                  </a:lnTo>
                  <a:lnTo>
                    <a:pt x="54274" y="526413"/>
                  </a:lnTo>
                  <a:lnTo>
                    <a:pt x="88900" y="533400"/>
                  </a:lnTo>
                  <a:lnTo>
                    <a:pt x="3101975" y="533400"/>
                  </a:lnTo>
                  <a:lnTo>
                    <a:pt x="3136600" y="526413"/>
                  </a:lnTo>
                  <a:lnTo>
                    <a:pt x="3164855" y="507361"/>
                  </a:lnTo>
                  <a:lnTo>
                    <a:pt x="3183895" y="479103"/>
                  </a:lnTo>
                  <a:lnTo>
                    <a:pt x="3190875" y="444500"/>
                  </a:lnTo>
                  <a:lnTo>
                    <a:pt x="3190875" y="88900"/>
                  </a:lnTo>
                  <a:lnTo>
                    <a:pt x="3183895" y="54296"/>
                  </a:lnTo>
                  <a:lnTo>
                    <a:pt x="3164855" y="26038"/>
                  </a:lnTo>
                  <a:lnTo>
                    <a:pt x="3136600" y="6986"/>
                  </a:lnTo>
                  <a:lnTo>
                    <a:pt x="3101975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848725" y="5934075"/>
              <a:ext cx="3190875" cy="533400"/>
            </a:xfrm>
            <a:custGeom>
              <a:avLst/>
              <a:gdLst/>
              <a:ahLst/>
              <a:cxnLst/>
              <a:rect l="l" t="t" r="r" b="b"/>
              <a:pathLst>
                <a:path w="3190875" h="533400">
                  <a:moveTo>
                    <a:pt x="0" y="88900"/>
                  </a:moveTo>
                  <a:lnTo>
                    <a:pt x="6979" y="54296"/>
                  </a:lnTo>
                  <a:lnTo>
                    <a:pt x="26019" y="26038"/>
                  </a:lnTo>
                  <a:lnTo>
                    <a:pt x="54274" y="6986"/>
                  </a:lnTo>
                  <a:lnTo>
                    <a:pt x="88900" y="0"/>
                  </a:lnTo>
                  <a:lnTo>
                    <a:pt x="3101975" y="0"/>
                  </a:lnTo>
                  <a:lnTo>
                    <a:pt x="3136600" y="6986"/>
                  </a:lnTo>
                  <a:lnTo>
                    <a:pt x="3164855" y="26038"/>
                  </a:lnTo>
                  <a:lnTo>
                    <a:pt x="3183895" y="54296"/>
                  </a:lnTo>
                  <a:lnTo>
                    <a:pt x="3190875" y="88900"/>
                  </a:lnTo>
                  <a:lnTo>
                    <a:pt x="3190875" y="444500"/>
                  </a:lnTo>
                  <a:lnTo>
                    <a:pt x="3183895" y="479103"/>
                  </a:lnTo>
                  <a:lnTo>
                    <a:pt x="3164855" y="507361"/>
                  </a:lnTo>
                  <a:lnTo>
                    <a:pt x="3136600" y="526413"/>
                  </a:lnTo>
                  <a:lnTo>
                    <a:pt x="3101975" y="533400"/>
                  </a:lnTo>
                  <a:lnTo>
                    <a:pt x="88900" y="533400"/>
                  </a:lnTo>
                  <a:lnTo>
                    <a:pt x="54274" y="526413"/>
                  </a:lnTo>
                  <a:lnTo>
                    <a:pt x="26019" y="507361"/>
                  </a:lnTo>
                  <a:lnTo>
                    <a:pt x="6979" y="479103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202801" y="5923597"/>
            <a:ext cx="2495550" cy="567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How</a:t>
            </a:r>
            <a:r>
              <a:rPr dirty="0" sz="1800" spc="-4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often</a:t>
            </a:r>
            <a:r>
              <a:rPr dirty="0" sz="1800" spc="2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is</a:t>
            </a:r>
            <a:r>
              <a:rPr dirty="0" sz="1800" spc="-6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this</a:t>
            </a:r>
            <a:r>
              <a:rPr dirty="0" sz="1800" spc="-6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Century Gothic"/>
                <a:cs typeface="Century Gothic"/>
              </a:rPr>
              <a:t>used?</a:t>
            </a:r>
            <a:endParaRPr sz="1800">
              <a:latin typeface="Century Gothic"/>
              <a:cs typeface="Century Gothic"/>
            </a:endParaRPr>
          </a:p>
          <a:p>
            <a:pPr algn="ctr" marL="14604">
              <a:lnSpc>
                <a:spcPts val="2130"/>
              </a:lnSpc>
            </a:pP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Installed</a:t>
            </a:r>
            <a:r>
              <a:rPr dirty="0" sz="1800" spc="-3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entury Gothic"/>
                <a:cs typeface="Century Gothic"/>
              </a:rPr>
              <a:t>correctly?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57175" y="3324225"/>
            <a:ext cx="11525250" cy="3400425"/>
            <a:chOff x="257175" y="3324225"/>
            <a:chExt cx="11525250" cy="3400425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39225" y="3324225"/>
              <a:ext cx="2743200" cy="23717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175" y="4724400"/>
              <a:ext cx="8420100" cy="197167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962400" y="5153025"/>
              <a:ext cx="914400" cy="1543050"/>
            </a:xfrm>
            <a:custGeom>
              <a:avLst/>
              <a:gdLst/>
              <a:ahLst/>
              <a:cxnLst/>
              <a:rect l="l" t="t" r="r" b="b"/>
              <a:pathLst>
                <a:path w="914400" h="154305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762000" y="0"/>
                  </a:lnTo>
                  <a:lnTo>
                    <a:pt x="810182" y="7766"/>
                  </a:lnTo>
                  <a:lnTo>
                    <a:pt x="852019" y="29394"/>
                  </a:lnTo>
                  <a:lnTo>
                    <a:pt x="885005" y="62380"/>
                  </a:lnTo>
                  <a:lnTo>
                    <a:pt x="906633" y="104217"/>
                  </a:lnTo>
                  <a:lnTo>
                    <a:pt x="914400" y="152400"/>
                  </a:lnTo>
                  <a:lnTo>
                    <a:pt x="914400" y="1390650"/>
                  </a:lnTo>
                  <a:lnTo>
                    <a:pt x="906633" y="1438818"/>
                  </a:lnTo>
                  <a:lnTo>
                    <a:pt x="885005" y="1480653"/>
                  </a:lnTo>
                  <a:lnTo>
                    <a:pt x="852019" y="1513644"/>
                  </a:lnTo>
                  <a:lnTo>
                    <a:pt x="810182" y="1535280"/>
                  </a:lnTo>
                  <a:lnTo>
                    <a:pt x="762000" y="1543050"/>
                  </a:lnTo>
                  <a:lnTo>
                    <a:pt x="152400" y="1543050"/>
                  </a:lnTo>
                  <a:lnTo>
                    <a:pt x="104217" y="1535280"/>
                  </a:lnTo>
                  <a:lnTo>
                    <a:pt x="62380" y="1513644"/>
                  </a:lnTo>
                  <a:lnTo>
                    <a:pt x="29394" y="1480653"/>
                  </a:lnTo>
                  <a:lnTo>
                    <a:pt x="7766" y="1438818"/>
                  </a:lnTo>
                  <a:lnTo>
                    <a:pt x="0" y="1390650"/>
                  </a:lnTo>
                  <a:lnTo>
                    <a:pt x="0" y="1524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9796526" y="2585656"/>
            <a:ext cx="1156335" cy="369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Figure</a:t>
            </a:r>
            <a:r>
              <a:rPr dirty="0" sz="1100" spc="3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from</a:t>
            </a:r>
            <a:r>
              <a:rPr dirty="0" sz="1100" spc="-10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entury Gothic"/>
                <a:cs typeface="Century Gothic"/>
              </a:rPr>
              <a:t>NBC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dirty="0" sz="1100" spc="-15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llustrated</a:t>
            </a:r>
            <a:r>
              <a:rPr dirty="0" sz="1100" spc="-3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entury Gothic"/>
                <a:cs typeface="Century Gothic"/>
              </a:rPr>
              <a:t>Guide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0397" y="1529776"/>
            <a:ext cx="5173980" cy="4645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5890">
              <a:lnSpc>
                <a:spcPts val="2370"/>
              </a:lnSpc>
            </a:pPr>
            <a:r>
              <a:rPr dirty="0" sz="15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ts val="3829"/>
              </a:lnSpc>
            </a:pP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FIRE</a:t>
            </a:r>
            <a:r>
              <a:rPr dirty="0" sz="3200" spc="-10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BLOCKING</a:t>
            </a:r>
            <a:r>
              <a:rPr dirty="0" sz="3200" spc="-13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C000"/>
                </a:solidFill>
                <a:latin typeface="Century Gothic"/>
                <a:cs typeface="Century Gothic"/>
              </a:rPr>
              <a:t>MATERIALS EXCEPTIONS</a:t>
            </a:r>
            <a:endParaRPr sz="32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0"/>
              <a:ext cx="12192000" cy="4572000"/>
            </a:xfrm>
            <a:custGeom>
              <a:avLst/>
              <a:gdLst/>
              <a:ahLst/>
              <a:cxnLst/>
              <a:rect l="l" t="t" r="r" b="b"/>
              <a:pathLst>
                <a:path w="12192000" h="4572000">
                  <a:moveTo>
                    <a:pt x="0" y="0"/>
                  </a:moveTo>
                  <a:lnTo>
                    <a:pt x="12192000" y="0"/>
                  </a:lnTo>
                  <a:lnTo>
                    <a:pt x="1219200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6862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314325" y="114300"/>
            <a:ext cx="11733530" cy="6410325"/>
            <a:chOff x="314325" y="114300"/>
            <a:chExt cx="11733530" cy="64103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325" y="114300"/>
              <a:ext cx="8010525" cy="64103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2975" y="114300"/>
              <a:ext cx="3429000" cy="30861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848725" y="5934075"/>
              <a:ext cx="3190875" cy="533400"/>
            </a:xfrm>
            <a:custGeom>
              <a:avLst/>
              <a:gdLst/>
              <a:ahLst/>
              <a:cxnLst/>
              <a:rect l="l" t="t" r="r" b="b"/>
              <a:pathLst>
                <a:path w="3190875" h="533400">
                  <a:moveTo>
                    <a:pt x="3101975" y="0"/>
                  </a:moveTo>
                  <a:lnTo>
                    <a:pt x="88900" y="0"/>
                  </a:lnTo>
                  <a:lnTo>
                    <a:pt x="54274" y="6986"/>
                  </a:lnTo>
                  <a:lnTo>
                    <a:pt x="26019" y="26038"/>
                  </a:lnTo>
                  <a:lnTo>
                    <a:pt x="6979" y="54296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03"/>
                  </a:lnTo>
                  <a:lnTo>
                    <a:pt x="26019" y="507361"/>
                  </a:lnTo>
                  <a:lnTo>
                    <a:pt x="54274" y="526413"/>
                  </a:lnTo>
                  <a:lnTo>
                    <a:pt x="88900" y="533400"/>
                  </a:lnTo>
                  <a:lnTo>
                    <a:pt x="3101975" y="533400"/>
                  </a:lnTo>
                  <a:lnTo>
                    <a:pt x="3136600" y="526413"/>
                  </a:lnTo>
                  <a:lnTo>
                    <a:pt x="3164855" y="507361"/>
                  </a:lnTo>
                  <a:lnTo>
                    <a:pt x="3183895" y="479103"/>
                  </a:lnTo>
                  <a:lnTo>
                    <a:pt x="3190875" y="444500"/>
                  </a:lnTo>
                  <a:lnTo>
                    <a:pt x="3190875" y="88900"/>
                  </a:lnTo>
                  <a:lnTo>
                    <a:pt x="3183895" y="54296"/>
                  </a:lnTo>
                  <a:lnTo>
                    <a:pt x="3164855" y="26038"/>
                  </a:lnTo>
                  <a:lnTo>
                    <a:pt x="3136600" y="6986"/>
                  </a:lnTo>
                  <a:lnTo>
                    <a:pt x="3101975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848725" y="5934075"/>
              <a:ext cx="3190875" cy="533400"/>
            </a:xfrm>
            <a:custGeom>
              <a:avLst/>
              <a:gdLst/>
              <a:ahLst/>
              <a:cxnLst/>
              <a:rect l="l" t="t" r="r" b="b"/>
              <a:pathLst>
                <a:path w="3190875" h="533400">
                  <a:moveTo>
                    <a:pt x="0" y="88900"/>
                  </a:moveTo>
                  <a:lnTo>
                    <a:pt x="6979" y="54296"/>
                  </a:lnTo>
                  <a:lnTo>
                    <a:pt x="26019" y="26038"/>
                  </a:lnTo>
                  <a:lnTo>
                    <a:pt x="54274" y="6986"/>
                  </a:lnTo>
                  <a:lnTo>
                    <a:pt x="88900" y="0"/>
                  </a:lnTo>
                  <a:lnTo>
                    <a:pt x="3101975" y="0"/>
                  </a:lnTo>
                  <a:lnTo>
                    <a:pt x="3136600" y="6986"/>
                  </a:lnTo>
                  <a:lnTo>
                    <a:pt x="3164855" y="26038"/>
                  </a:lnTo>
                  <a:lnTo>
                    <a:pt x="3183895" y="54296"/>
                  </a:lnTo>
                  <a:lnTo>
                    <a:pt x="3190875" y="88900"/>
                  </a:lnTo>
                  <a:lnTo>
                    <a:pt x="3190875" y="444500"/>
                  </a:lnTo>
                  <a:lnTo>
                    <a:pt x="3183895" y="479103"/>
                  </a:lnTo>
                  <a:lnTo>
                    <a:pt x="3164855" y="507361"/>
                  </a:lnTo>
                  <a:lnTo>
                    <a:pt x="3136600" y="526413"/>
                  </a:lnTo>
                  <a:lnTo>
                    <a:pt x="3101975" y="533400"/>
                  </a:lnTo>
                  <a:lnTo>
                    <a:pt x="88900" y="533400"/>
                  </a:lnTo>
                  <a:lnTo>
                    <a:pt x="54274" y="526413"/>
                  </a:lnTo>
                  <a:lnTo>
                    <a:pt x="26019" y="507361"/>
                  </a:lnTo>
                  <a:lnTo>
                    <a:pt x="6979" y="479103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250426" y="5923597"/>
            <a:ext cx="2405380" cy="56769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212725" marR="5080" indent="-200660">
              <a:lnSpc>
                <a:spcPts val="2100"/>
              </a:lnSpc>
              <a:spcBef>
                <a:spcPts val="220"/>
              </a:spcBef>
            </a:pP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How</a:t>
            </a:r>
            <a:r>
              <a:rPr dirty="0" sz="1800" spc="-3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is</a:t>
            </a:r>
            <a:r>
              <a:rPr dirty="0" sz="1800" spc="-5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this</a:t>
            </a:r>
            <a:r>
              <a:rPr dirty="0" sz="1800" spc="1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entury Gothic"/>
                <a:cs typeface="Century Gothic"/>
              </a:rPr>
              <a:t>commonly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done</a:t>
            </a:r>
            <a:r>
              <a:rPr dirty="0" sz="1800" spc="-4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in</a:t>
            </a:r>
            <a:r>
              <a:rPr dirty="0" sz="1800" spc="-4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the</a:t>
            </a:r>
            <a:r>
              <a:rPr dirty="0" sz="1800" spc="3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entury Gothic"/>
                <a:cs typeface="Century Gothic"/>
              </a:rPr>
              <a:t>field?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26744" y="5295984"/>
            <a:ext cx="3319145" cy="555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295"/>
              </a:lnSpc>
            </a:pPr>
            <a:r>
              <a:rPr dirty="0" sz="3600" b="1">
                <a:solidFill>
                  <a:srgbClr val="FFC000"/>
                </a:solidFill>
                <a:latin typeface="Century Gothic"/>
                <a:cs typeface="Century Gothic"/>
              </a:rPr>
              <a:t>FIRE</a:t>
            </a:r>
            <a:r>
              <a:rPr dirty="0" sz="3600" spc="1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600" spc="-10" b="1">
                <a:solidFill>
                  <a:srgbClr val="FFC000"/>
                </a:solidFill>
                <a:latin typeface="Century Gothic"/>
                <a:cs typeface="Century Gothic"/>
              </a:rPr>
              <a:t>BLOCKING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0" y="0"/>
                </a:moveTo>
                <a:lnTo>
                  <a:pt x="12192000" y="0"/>
                </a:lnTo>
                <a:lnTo>
                  <a:pt x="121920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76287" y="1529776"/>
            <a:ext cx="396240" cy="307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70"/>
              </a:lnSpc>
            </a:pPr>
            <a:r>
              <a:rPr dirty="0" sz="15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09600" y="352425"/>
            <a:ext cx="11449050" cy="6362700"/>
            <a:chOff x="609600" y="352425"/>
            <a:chExt cx="11449050" cy="63627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6925" y="352425"/>
              <a:ext cx="6181725" cy="629602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352425"/>
              <a:ext cx="4495800" cy="4924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125" y="5391150"/>
              <a:ext cx="4495800" cy="132397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161404" y="500062"/>
            <a:ext cx="1156335" cy="3689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Figure</a:t>
            </a:r>
            <a:r>
              <a:rPr dirty="0" sz="1100" spc="3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from</a:t>
            </a:r>
            <a:r>
              <a:rPr dirty="0" sz="1100" spc="-10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Century Gothic"/>
                <a:cs typeface="Century Gothic"/>
              </a:rPr>
              <a:t>NBC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dirty="0" sz="1100" spc="-15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>
                <a:solidFill>
                  <a:srgbClr val="FF0000"/>
                </a:solidFill>
                <a:latin typeface="Century Gothic"/>
                <a:cs typeface="Century Gothic"/>
              </a:rPr>
              <a:t>llustrated</a:t>
            </a:r>
            <a:r>
              <a:rPr dirty="0" sz="1100" spc="-3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Century Gothic"/>
                <a:cs typeface="Century Gothic"/>
              </a:rPr>
              <a:t>Guide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5007" y="3310953"/>
            <a:ext cx="4141470" cy="85344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Fire</a:t>
            </a:r>
            <a:r>
              <a:rPr dirty="0" u="sng" sz="1800" spc="1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Blocking</a:t>
            </a:r>
            <a:r>
              <a:rPr dirty="0" u="sng" sz="1800" spc="-12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Basics:</a:t>
            </a:r>
            <a:r>
              <a:rPr dirty="0" u="sng" sz="1800" spc="-8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What</a:t>
            </a:r>
            <a:r>
              <a:rPr dirty="0" u="sng" sz="1800" spc="7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 spc="-1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Every</a:t>
            </a:r>
            <a:r>
              <a:rPr dirty="0" sz="1800" spc="-10">
                <a:solidFill>
                  <a:srgbClr val="9353C3"/>
                </a:solid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Homeowner</a:t>
            </a:r>
            <a:r>
              <a:rPr dirty="0" u="sng" sz="1800" spc="-2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Needs</a:t>
            </a:r>
            <a:r>
              <a:rPr dirty="0" u="sng" sz="1800" spc="5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to</a:t>
            </a:r>
            <a:r>
              <a:rPr dirty="0" u="sng" sz="1800" spc="2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Know |</a:t>
            </a:r>
            <a:r>
              <a:rPr dirty="0" u="sng" sz="1800" spc="7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 spc="-1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Family</a:t>
            </a:r>
            <a:r>
              <a:rPr dirty="0" sz="1800" spc="-10">
                <a:solidFill>
                  <a:srgbClr val="9353C3"/>
                </a:solid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 spc="-1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Handyman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0397" y="1529776"/>
            <a:ext cx="4892040" cy="4403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5890">
              <a:lnSpc>
                <a:spcPts val="2370"/>
              </a:lnSpc>
            </a:pPr>
            <a:r>
              <a:rPr dirty="0" sz="15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1B1E3D"/>
                </a:solidFill>
                <a:latin typeface="Century Gothic"/>
                <a:cs typeface="Century Gothic"/>
              </a:rPr>
              <a:t>T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FIRE</a:t>
            </a:r>
            <a:r>
              <a:rPr dirty="0" sz="3200" spc="-10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C000"/>
                </a:solidFill>
                <a:latin typeface="Century Gothic"/>
                <a:cs typeface="Century Gothic"/>
              </a:rPr>
              <a:t>BLOCKING</a:t>
            </a:r>
            <a:r>
              <a:rPr dirty="0" sz="3200" spc="-135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C000"/>
                </a:solidFill>
                <a:latin typeface="Century Gothic"/>
                <a:cs typeface="Century Gothic"/>
              </a:rPr>
              <a:t>GRAPHIC</a:t>
            </a:r>
            <a:endParaRPr sz="32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0"/>
              <a:ext cx="12192000" cy="4572000"/>
            </a:xfrm>
            <a:custGeom>
              <a:avLst/>
              <a:gdLst/>
              <a:ahLst/>
              <a:cxnLst/>
              <a:rect l="l" t="t" r="r" b="b"/>
              <a:pathLst>
                <a:path w="12192000" h="4572000">
                  <a:moveTo>
                    <a:pt x="0" y="0"/>
                  </a:moveTo>
                  <a:lnTo>
                    <a:pt x="12192000" y="0"/>
                  </a:lnTo>
                  <a:lnTo>
                    <a:pt x="1219200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6862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1675" y="4714873"/>
              <a:ext cx="2276475" cy="204787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791575" y="85725"/>
              <a:ext cx="3190875" cy="523875"/>
            </a:xfrm>
            <a:custGeom>
              <a:avLst/>
              <a:gdLst/>
              <a:ahLst/>
              <a:cxnLst/>
              <a:rect l="l" t="t" r="r" b="b"/>
              <a:pathLst>
                <a:path w="3190875" h="523875">
                  <a:moveTo>
                    <a:pt x="3103499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499"/>
                  </a:lnTo>
                  <a:lnTo>
                    <a:pt x="6865" y="470511"/>
                  </a:lnTo>
                  <a:lnTo>
                    <a:pt x="25590" y="498284"/>
                  </a:lnTo>
                  <a:lnTo>
                    <a:pt x="53363" y="517009"/>
                  </a:lnTo>
                  <a:lnTo>
                    <a:pt x="87375" y="523875"/>
                  </a:lnTo>
                  <a:lnTo>
                    <a:pt x="3103499" y="523875"/>
                  </a:lnTo>
                  <a:lnTo>
                    <a:pt x="3137511" y="517009"/>
                  </a:lnTo>
                  <a:lnTo>
                    <a:pt x="3165284" y="498284"/>
                  </a:lnTo>
                  <a:lnTo>
                    <a:pt x="3184009" y="470511"/>
                  </a:lnTo>
                  <a:lnTo>
                    <a:pt x="3190875" y="436499"/>
                  </a:lnTo>
                  <a:lnTo>
                    <a:pt x="3190875" y="87375"/>
                  </a:lnTo>
                  <a:lnTo>
                    <a:pt x="3184009" y="53363"/>
                  </a:lnTo>
                  <a:lnTo>
                    <a:pt x="3165284" y="25590"/>
                  </a:lnTo>
                  <a:lnTo>
                    <a:pt x="3137511" y="6865"/>
                  </a:lnTo>
                  <a:lnTo>
                    <a:pt x="3103499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791575" y="85725"/>
              <a:ext cx="3190875" cy="523875"/>
            </a:xfrm>
            <a:custGeom>
              <a:avLst/>
              <a:gdLst/>
              <a:ahLst/>
              <a:cxnLst/>
              <a:rect l="l" t="t" r="r" b="b"/>
              <a:pathLst>
                <a:path w="3190875" h="523875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3103499" y="0"/>
                  </a:lnTo>
                  <a:lnTo>
                    <a:pt x="3137511" y="6865"/>
                  </a:lnTo>
                  <a:lnTo>
                    <a:pt x="3165284" y="25590"/>
                  </a:lnTo>
                  <a:lnTo>
                    <a:pt x="3184009" y="53363"/>
                  </a:lnTo>
                  <a:lnTo>
                    <a:pt x="3190875" y="87375"/>
                  </a:lnTo>
                  <a:lnTo>
                    <a:pt x="3190875" y="436499"/>
                  </a:lnTo>
                  <a:lnTo>
                    <a:pt x="3184009" y="470511"/>
                  </a:lnTo>
                  <a:lnTo>
                    <a:pt x="3165284" y="498284"/>
                  </a:lnTo>
                  <a:lnTo>
                    <a:pt x="3137511" y="517009"/>
                  </a:lnTo>
                  <a:lnTo>
                    <a:pt x="3103499" y="523875"/>
                  </a:lnTo>
                  <a:lnTo>
                    <a:pt x="87375" y="523875"/>
                  </a:lnTo>
                  <a:lnTo>
                    <a:pt x="53363" y="517009"/>
                  </a:lnTo>
                  <a:lnTo>
                    <a:pt x="25590" y="498284"/>
                  </a:lnTo>
                  <a:lnTo>
                    <a:pt x="6865" y="470511"/>
                  </a:lnTo>
                  <a:lnTo>
                    <a:pt x="0" y="436499"/>
                  </a:lnTo>
                  <a:lnTo>
                    <a:pt x="0" y="87375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8938894" y="188531"/>
            <a:ext cx="29070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City</a:t>
            </a:r>
            <a:r>
              <a:rPr dirty="0" sz="1800" spc="-10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of</a:t>
            </a:r>
            <a:r>
              <a:rPr dirty="0" sz="1800" spc="-1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Penticton</a:t>
            </a:r>
            <a:r>
              <a:rPr dirty="0" sz="1800" spc="8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Century Gothic"/>
                <a:cs typeface="Century Gothic"/>
              </a:rPr>
              <a:t>hand-</a:t>
            </a:r>
            <a:r>
              <a:rPr dirty="0" sz="1800" spc="-25" b="1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90500" y="2487612"/>
            <a:ext cx="3322954" cy="1416050"/>
            <a:chOff x="190500" y="2487612"/>
            <a:chExt cx="3322954" cy="1416050"/>
          </a:xfrm>
        </p:grpSpPr>
        <p:sp>
          <p:nvSpPr>
            <p:cNvPr id="15" name="object 15" descr=""/>
            <p:cNvSpPr/>
            <p:nvPr/>
          </p:nvSpPr>
          <p:spPr>
            <a:xfrm>
              <a:off x="219075" y="2933700"/>
              <a:ext cx="809625" cy="809625"/>
            </a:xfrm>
            <a:custGeom>
              <a:avLst/>
              <a:gdLst/>
              <a:ahLst/>
              <a:cxnLst/>
              <a:rect l="l" t="t" r="r" b="b"/>
              <a:pathLst>
                <a:path w="809625" h="809625">
                  <a:moveTo>
                    <a:pt x="0" y="135000"/>
                  </a:moveTo>
                  <a:lnTo>
                    <a:pt x="6879" y="92334"/>
                  </a:lnTo>
                  <a:lnTo>
                    <a:pt x="26035" y="55275"/>
                  </a:lnTo>
                  <a:lnTo>
                    <a:pt x="55245" y="26050"/>
                  </a:lnTo>
                  <a:lnTo>
                    <a:pt x="92286" y="6883"/>
                  </a:lnTo>
                  <a:lnTo>
                    <a:pt x="134937" y="0"/>
                  </a:lnTo>
                  <a:lnTo>
                    <a:pt x="674687" y="0"/>
                  </a:lnTo>
                  <a:lnTo>
                    <a:pt x="717338" y="6883"/>
                  </a:lnTo>
                  <a:lnTo>
                    <a:pt x="754379" y="26050"/>
                  </a:lnTo>
                  <a:lnTo>
                    <a:pt x="783589" y="55275"/>
                  </a:lnTo>
                  <a:lnTo>
                    <a:pt x="802745" y="92334"/>
                  </a:lnTo>
                  <a:lnTo>
                    <a:pt x="809625" y="135000"/>
                  </a:lnTo>
                  <a:lnTo>
                    <a:pt x="809625" y="674624"/>
                  </a:lnTo>
                  <a:lnTo>
                    <a:pt x="802745" y="717290"/>
                  </a:lnTo>
                  <a:lnTo>
                    <a:pt x="783589" y="754349"/>
                  </a:lnTo>
                  <a:lnTo>
                    <a:pt x="754379" y="783574"/>
                  </a:lnTo>
                  <a:lnTo>
                    <a:pt x="717338" y="802741"/>
                  </a:lnTo>
                  <a:lnTo>
                    <a:pt x="674687" y="809625"/>
                  </a:lnTo>
                  <a:lnTo>
                    <a:pt x="134937" y="809625"/>
                  </a:lnTo>
                  <a:lnTo>
                    <a:pt x="92286" y="802741"/>
                  </a:lnTo>
                  <a:lnTo>
                    <a:pt x="55245" y="783574"/>
                  </a:lnTo>
                  <a:lnTo>
                    <a:pt x="26035" y="754349"/>
                  </a:lnTo>
                  <a:lnTo>
                    <a:pt x="6879" y="717290"/>
                  </a:lnTo>
                  <a:lnTo>
                    <a:pt x="0" y="674624"/>
                  </a:lnTo>
                  <a:lnTo>
                    <a:pt x="0" y="1350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14475" y="2495550"/>
              <a:ext cx="1990725" cy="1400175"/>
            </a:xfrm>
            <a:custGeom>
              <a:avLst/>
              <a:gdLst/>
              <a:ahLst/>
              <a:cxnLst/>
              <a:rect l="l" t="t" r="r" b="b"/>
              <a:pathLst>
                <a:path w="1990725" h="1400175">
                  <a:moveTo>
                    <a:pt x="1757299" y="0"/>
                  </a:moveTo>
                  <a:lnTo>
                    <a:pt x="233425" y="0"/>
                  </a:lnTo>
                  <a:lnTo>
                    <a:pt x="186386" y="4742"/>
                  </a:lnTo>
                  <a:lnTo>
                    <a:pt x="142571" y="18345"/>
                  </a:lnTo>
                  <a:lnTo>
                    <a:pt x="102920" y="39868"/>
                  </a:lnTo>
                  <a:lnTo>
                    <a:pt x="68373" y="68373"/>
                  </a:lnTo>
                  <a:lnTo>
                    <a:pt x="39868" y="102920"/>
                  </a:lnTo>
                  <a:lnTo>
                    <a:pt x="18345" y="142571"/>
                  </a:lnTo>
                  <a:lnTo>
                    <a:pt x="4742" y="186386"/>
                  </a:lnTo>
                  <a:lnTo>
                    <a:pt x="0" y="233425"/>
                  </a:lnTo>
                  <a:lnTo>
                    <a:pt x="0" y="1166749"/>
                  </a:lnTo>
                  <a:lnTo>
                    <a:pt x="4742" y="1213788"/>
                  </a:lnTo>
                  <a:lnTo>
                    <a:pt x="18345" y="1257603"/>
                  </a:lnTo>
                  <a:lnTo>
                    <a:pt x="39868" y="1297254"/>
                  </a:lnTo>
                  <a:lnTo>
                    <a:pt x="68373" y="1331801"/>
                  </a:lnTo>
                  <a:lnTo>
                    <a:pt x="102920" y="1360306"/>
                  </a:lnTo>
                  <a:lnTo>
                    <a:pt x="142571" y="1381829"/>
                  </a:lnTo>
                  <a:lnTo>
                    <a:pt x="186386" y="1395432"/>
                  </a:lnTo>
                  <a:lnTo>
                    <a:pt x="233425" y="1400175"/>
                  </a:lnTo>
                  <a:lnTo>
                    <a:pt x="1757299" y="1400175"/>
                  </a:lnTo>
                  <a:lnTo>
                    <a:pt x="1804338" y="1395432"/>
                  </a:lnTo>
                  <a:lnTo>
                    <a:pt x="1848153" y="1381829"/>
                  </a:lnTo>
                  <a:lnTo>
                    <a:pt x="1887804" y="1360306"/>
                  </a:lnTo>
                  <a:lnTo>
                    <a:pt x="1922351" y="1331801"/>
                  </a:lnTo>
                  <a:lnTo>
                    <a:pt x="1950856" y="1297254"/>
                  </a:lnTo>
                  <a:lnTo>
                    <a:pt x="1972379" y="1257603"/>
                  </a:lnTo>
                  <a:lnTo>
                    <a:pt x="1985982" y="1213788"/>
                  </a:lnTo>
                  <a:lnTo>
                    <a:pt x="1990725" y="1166749"/>
                  </a:lnTo>
                  <a:lnTo>
                    <a:pt x="1990725" y="233425"/>
                  </a:lnTo>
                  <a:lnTo>
                    <a:pt x="1985982" y="186386"/>
                  </a:lnTo>
                  <a:lnTo>
                    <a:pt x="1972379" y="142571"/>
                  </a:lnTo>
                  <a:lnTo>
                    <a:pt x="1950856" y="102920"/>
                  </a:lnTo>
                  <a:lnTo>
                    <a:pt x="1922351" y="68373"/>
                  </a:lnTo>
                  <a:lnTo>
                    <a:pt x="1887804" y="39868"/>
                  </a:lnTo>
                  <a:lnTo>
                    <a:pt x="1848153" y="18345"/>
                  </a:lnTo>
                  <a:lnTo>
                    <a:pt x="1804338" y="4742"/>
                  </a:lnTo>
                  <a:lnTo>
                    <a:pt x="1757299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14475" y="2495550"/>
              <a:ext cx="1990725" cy="1400175"/>
            </a:xfrm>
            <a:custGeom>
              <a:avLst/>
              <a:gdLst/>
              <a:ahLst/>
              <a:cxnLst/>
              <a:rect l="l" t="t" r="r" b="b"/>
              <a:pathLst>
                <a:path w="1990725" h="1400175">
                  <a:moveTo>
                    <a:pt x="0" y="233425"/>
                  </a:moveTo>
                  <a:lnTo>
                    <a:pt x="4742" y="186386"/>
                  </a:lnTo>
                  <a:lnTo>
                    <a:pt x="18345" y="142571"/>
                  </a:lnTo>
                  <a:lnTo>
                    <a:pt x="39868" y="102920"/>
                  </a:lnTo>
                  <a:lnTo>
                    <a:pt x="68373" y="68373"/>
                  </a:lnTo>
                  <a:lnTo>
                    <a:pt x="102920" y="39868"/>
                  </a:lnTo>
                  <a:lnTo>
                    <a:pt x="142571" y="18345"/>
                  </a:lnTo>
                  <a:lnTo>
                    <a:pt x="186386" y="4742"/>
                  </a:lnTo>
                  <a:lnTo>
                    <a:pt x="233425" y="0"/>
                  </a:lnTo>
                  <a:lnTo>
                    <a:pt x="1757299" y="0"/>
                  </a:lnTo>
                  <a:lnTo>
                    <a:pt x="1804338" y="4742"/>
                  </a:lnTo>
                  <a:lnTo>
                    <a:pt x="1848153" y="18345"/>
                  </a:lnTo>
                  <a:lnTo>
                    <a:pt x="1887804" y="39868"/>
                  </a:lnTo>
                  <a:lnTo>
                    <a:pt x="1922351" y="68373"/>
                  </a:lnTo>
                  <a:lnTo>
                    <a:pt x="1950856" y="102920"/>
                  </a:lnTo>
                  <a:lnTo>
                    <a:pt x="1972379" y="142571"/>
                  </a:lnTo>
                  <a:lnTo>
                    <a:pt x="1985982" y="186386"/>
                  </a:lnTo>
                  <a:lnTo>
                    <a:pt x="1990725" y="233425"/>
                  </a:lnTo>
                  <a:lnTo>
                    <a:pt x="1990725" y="1166749"/>
                  </a:lnTo>
                  <a:lnTo>
                    <a:pt x="1985982" y="1213788"/>
                  </a:lnTo>
                  <a:lnTo>
                    <a:pt x="1972379" y="1257603"/>
                  </a:lnTo>
                  <a:lnTo>
                    <a:pt x="1950856" y="1297254"/>
                  </a:lnTo>
                  <a:lnTo>
                    <a:pt x="1922351" y="1331801"/>
                  </a:lnTo>
                  <a:lnTo>
                    <a:pt x="1887804" y="1360306"/>
                  </a:lnTo>
                  <a:lnTo>
                    <a:pt x="1848153" y="1381829"/>
                  </a:lnTo>
                  <a:lnTo>
                    <a:pt x="1804338" y="1395432"/>
                  </a:lnTo>
                  <a:lnTo>
                    <a:pt x="1757299" y="1400175"/>
                  </a:lnTo>
                  <a:lnTo>
                    <a:pt x="233425" y="1400175"/>
                  </a:lnTo>
                  <a:lnTo>
                    <a:pt x="186386" y="1395432"/>
                  </a:lnTo>
                  <a:lnTo>
                    <a:pt x="142571" y="1381829"/>
                  </a:lnTo>
                  <a:lnTo>
                    <a:pt x="102920" y="1360306"/>
                  </a:lnTo>
                  <a:lnTo>
                    <a:pt x="68373" y="1331801"/>
                  </a:lnTo>
                  <a:lnTo>
                    <a:pt x="39868" y="1297254"/>
                  </a:lnTo>
                  <a:lnTo>
                    <a:pt x="18345" y="1257603"/>
                  </a:lnTo>
                  <a:lnTo>
                    <a:pt x="4742" y="1213788"/>
                  </a:lnTo>
                  <a:lnTo>
                    <a:pt x="0" y="1166749"/>
                  </a:lnTo>
                  <a:lnTo>
                    <a:pt x="0" y="233425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821560" y="2637853"/>
            <a:ext cx="1377950" cy="1120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59690" marR="47625" indent="-17145">
              <a:lnSpc>
                <a:spcPct val="99100"/>
              </a:lnSpc>
              <a:spcBef>
                <a:spcPts val="120"/>
              </a:spcBef>
            </a:pP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Who</a:t>
            </a:r>
            <a:r>
              <a:rPr dirty="0" sz="1800" spc="-1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Century Gothic"/>
                <a:cs typeface="Century Gothic"/>
              </a:rPr>
              <a:t>is </a:t>
            </a:r>
            <a:r>
              <a:rPr dirty="0" sz="1800" spc="-10" b="1">
                <a:solidFill>
                  <a:srgbClr val="FF0000"/>
                </a:solidFill>
                <a:latin typeface="Century Gothic"/>
                <a:cs typeface="Century Gothic"/>
              </a:rPr>
              <a:t>allowing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insul.</a:t>
            </a:r>
            <a:r>
              <a:rPr dirty="0" sz="1800" spc="-4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entury Gothic"/>
                <a:cs typeface="Century Gothic"/>
              </a:rPr>
              <a:t>Batts?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9.10.16.2 </a:t>
            </a:r>
            <a:r>
              <a:rPr dirty="0" sz="1800" spc="-25" b="1">
                <a:solidFill>
                  <a:srgbClr val="FF0000"/>
                </a:solidFill>
                <a:latin typeface="Century Gothic"/>
                <a:cs typeface="Century Gothic"/>
              </a:rPr>
              <a:t>(d)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63587" y="5434329"/>
            <a:ext cx="718629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MEMBER</a:t>
            </a:r>
            <a:r>
              <a:rPr dirty="0" sz="3600" spc="-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QUESTION</a:t>
            </a:r>
            <a:r>
              <a:rPr dirty="0" sz="360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3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Century Gothic"/>
                <a:cs typeface="Century Gothic"/>
              </a:rPr>
              <a:t>9.16.10.1(5)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21105" y="1732597"/>
            <a:ext cx="20008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B1E3D"/>
                </a:solidFill>
                <a:latin typeface="Century Gothic"/>
                <a:cs typeface="Century Gothic"/>
              </a:rPr>
              <a:t>Member</a:t>
            </a:r>
            <a:r>
              <a:rPr dirty="0" sz="1800" spc="-35" b="1">
                <a:solidFill>
                  <a:srgbClr val="1B1E3D"/>
                </a:solidFill>
                <a:latin typeface="Century Gothic"/>
                <a:cs typeface="Century Gothic"/>
              </a:rPr>
              <a:t> </a:t>
            </a:r>
            <a:r>
              <a:rPr dirty="0" sz="1800" spc="-10" b="1">
                <a:solidFill>
                  <a:srgbClr val="1B1E3D"/>
                </a:solidFill>
                <a:latin typeface="Century Gothic"/>
                <a:cs typeface="Century Gothic"/>
              </a:rPr>
              <a:t>Question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210738" y="2965513"/>
            <a:ext cx="2994025" cy="3216910"/>
            <a:chOff x="9210738" y="2965513"/>
            <a:chExt cx="2994025" cy="3216910"/>
          </a:xfrm>
        </p:grpSpPr>
        <p:sp>
          <p:nvSpPr>
            <p:cNvPr id="6" name="object 6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301351" y="3296793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825" y="685800"/>
            <a:ext cx="11991975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63587" y="5434329"/>
            <a:ext cx="718629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MEMBER</a:t>
            </a:r>
            <a:r>
              <a:rPr dirty="0" sz="3600" spc="-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QUESTION</a:t>
            </a:r>
            <a:r>
              <a:rPr dirty="0" sz="360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3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Century Gothic"/>
                <a:cs typeface="Century Gothic"/>
              </a:rPr>
              <a:t>9.16.10.1(5)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33805" y="1747085"/>
            <a:ext cx="1975485" cy="27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0"/>
              </a:lnSpc>
            </a:pPr>
            <a:r>
              <a:rPr dirty="0" sz="1800" b="1">
                <a:solidFill>
                  <a:srgbClr val="1B1E3D"/>
                </a:solidFill>
                <a:latin typeface="Century Gothic"/>
                <a:cs typeface="Century Gothic"/>
              </a:rPr>
              <a:t>Member</a:t>
            </a:r>
            <a:r>
              <a:rPr dirty="0" sz="1800" spc="-35" b="1">
                <a:solidFill>
                  <a:srgbClr val="1B1E3D"/>
                </a:solidFill>
                <a:latin typeface="Century Gothic"/>
                <a:cs typeface="Century Gothic"/>
              </a:rPr>
              <a:t> </a:t>
            </a:r>
            <a:r>
              <a:rPr dirty="0" sz="1800" spc="-20" b="1">
                <a:solidFill>
                  <a:srgbClr val="1B1E3D"/>
                </a:solidFill>
                <a:latin typeface="Century Gothic"/>
                <a:cs typeface="Century Gothic"/>
              </a:rPr>
              <a:t>Question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09575" y="381000"/>
            <a:ext cx="11795760" cy="6410325"/>
            <a:chOff x="409575" y="381000"/>
            <a:chExt cx="11795760" cy="6410325"/>
          </a:xfrm>
        </p:grpSpPr>
        <p:sp>
          <p:nvSpPr>
            <p:cNvPr id="6" name="object 6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575" y="381000"/>
              <a:ext cx="11572875" cy="4371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72775" y="4305298"/>
              <a:ext cx="1209675" cy="248602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762317" y="6097270"/>
            <a:ext cx="24669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Rockwool</a:t>
            </a:r>
            <a:r>
              <a:rPr dirty="0" u="sng" sz="2400" spc="-6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2400" spc="-1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Guide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76746" y="274955"/>
            <a:ext cx="266382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F1F1F1"/>
                </a:solidFill>
              </a:rPr>
              <a:t>In</a:t>
            </a:r>
            <a:r>
              <a:rPr dirty="0" sz="3600" spc="15">
                <a:solidFill>
                  <a:srgbClr val="F1F1F1"/>
                </a:solidFill>
              </a:rPr>
              <a:t> </a:t>
            </a:r>
            <a:r>
              <a:rPr dirty="0" sz="3600">
                <a:solidFill>
                  <a:srgbClr val="F1F1F1"/>
                </a:solidFill>
              </a:rPr>
              <a:t>The</a:t>
            </a:r>
            <a:r>
              <a:rPr dirty="0" sz="3600" spc="-40">
                <a:solidFill>
                  <a:srgbClr val="F1F1F1"/>
                </a:solidFill>
              </a:rPr>
              <a:t> </a:t>
            </a:r>
            <a:r>
              <a:rPr dirty="0" sz="3600" spc="-20">
                <a:solidFill>
                  <a:srgbClr val="F1F1F1"/>
                </a:solidFill>
              </a:rPr>
              <a:t>Know</a:t>
            </a:r>
            <a:endParaRPr sz="3600"/>
          </a:p>
        </p:txBody>
      </p:sp>
      <p:grpSp>
        <p:nvGrpSpPr>
          <p:cNvPr id="6" name="object 6" descr=""/>
          <p:cNvGrpSpPr/>
          <p:nvPr/>
        </p:nvGrpSpPr>
        <p:grpSpPr>
          <a:xfrm>
            <a:off x="200025" y="466725"/>
            <a:ext cx="12005310" cy="6067425"/>
            <a:chOff x="200025" y="466725"/>
            <a:chExt cx="12005310" cy="6067425"/>
          </a:xfrm>
        </p:grpSpPr>
        <p:sp>
          <p:nvSpPr>
            <p:cNvPr id="7" name="object 7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5" y="3829050"/>
              <a:ext cx="5800725" cy="26955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5550" y="2667000"/>
              <a:ext cx="5591175" cy="38385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025" y="466725"/>
              <a:ext cx="5819775" cy="310515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609725" y="4095750"/>
              <a:ext cx="1485900" cy="2409825"/>
            </a:xfrm>
            <a:custGeom>
              <a:avLst/>
              <a:gdLst/>
              <a:ahLst/>
              <a:cxnLst/>
              <a:rect l="l" t="t" r="r" b="b"/>
              <a:pathLst>
                <a:path w="1485900" h="2409825">
                  <a:moveTo>
                    <a:pt x="0" y="247650"/>
                  </a:moveTo>
                  <a:lnTo>
                    <a:pt x="5031" y="197738"/>
                  </a:lnTo>
                  <a:lnTo>
                    <a:pt x="19460" y="151251"/>
                  </a:lnTo>
                  <a:lnTo>
                    <a:pt x="42293" y="109184"/>
                  </a:lnTo>
                  <a:lnTo>
                    <a:pt x="72532" y="72532"/>
                  </a:lnTo>
                  <a:lnTo>
                    <a:pt x="109184" y="42293"/>
                  </a:lnTo>
                  <a:lnTo>
                    <a:pt x="151251" y="19460"/>
                  </a:lnTo>
                  <a:lnTo>
                    <a:pt x="197738" y="5031"/>
                  </a:lnTo>
                  <a:lnTo>
                    <a:pt x="247650" y="0"/>
                  </a:lnTo>
                  <a:lnTo>
                    <a:pt x="1238250" y="0"/>
                  </a:lnTo>
                  <a:lnTo>
                    <a:pt x="1288161" y="5031"/>
                  </a:lnTo>
                  <a:lnTo>
                    <a:pt x="1334648" y="19460"/>
                  </a:lnTo>
                  <a:lnTo>
                    <a:pt x="1376715" y="42293"/>
                  </a:lnTo>
                  <a:lnTo>
                    <a:pt x="1413367" y="72532"/>
                  </a:lnTo>
                  <a:lnTo>
                    <a:pt x="1443606" y="109184"/>
                  </a:lnTo>
                  <a:lnTo>
                    <a:pt x="1466439" y="151251"/>
                  </a:lnTo>
                  <a:lnTo>
                    <a:pt x="1480868" y="197738"/>
                  </a:lnTo>
                  <a:lnTo>
                    <a:pt x="1485900" y="247650"/>
                  </a:lnTo>
                  <a:lnTo>
                    <a:pt x="1485900" y="2162175"/>
                  </a:lnTo>
                  <a:lnTo>
                    <a:pt x="1480868" y="2212083"/>
                  </a:lnTo>
                  <a:lnTo>
                    <a:pt x="1466439" y="2258568"/>
                  </a:lnTo>
                  <a:lnTo>
                    <a:pt x="1443606" y="2300635"/>
                  </a:lnTo>
                  <a:lnTo>
                    <a:pt x="1413367" y="2337287"/>
                  </a:lnTo>
                  <a:lnTo>
                    <a:pt x="1376715" y="2367528"/>
                  </a:lnTo>
                  <a:lnTo>
                    <a:pt x="1334648" y="2390362"/>
                  </a:lnTo>
                  <a:lnTo>
                    <a:pt x="1288161" y="2404793"/>
                  </a:lnTo>
                  <a:lnTo>
                    <a:pt x="1238250" y="2409825"/>
                  </a:lnTo>
                  <a:lnTo>
                    <a:pt x="247650" y="2409825"/>
                  </a:lnTo>
                  <a:lnTo>
                    <a:pt x="197738" y="2404793"/>
                  </a:lnTo>
                  <a:lnTo>
                    <a:pt x="151251" y="2390362"/>
                  </a:lnTo>
                  <a:lnTo>
                    <a:pt x="109184" y="2367528"/>
                  </a:lnTo>
                  <a:lnTo>
                    <a:pt x="72532" y="2337287"/>
                  </a:lnTo>
                  <a:lnTo>
                    <a:pt x="42293" y="2300635"/>
                  </a:lnTo>
                  <a:lnTo>
                    <a:pt x="19460" y="2258568"/>
                  </a:lnTo>
                  <a:lnTo>
                    <a:pt x="5031" y="2212083"/>
                  </a:lnTo>
                  <a:lnTo>
                    <a:pt x="0" y="2162175"/>
                  </a:lnTo>
                  <a:lnTo>
                    <a:pt x="0" y="24765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476746" y="1009268"/>
            <a:ext cx="5469890" cy="1309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4235"/>
              </a:lnSpc>
              <a:spcBef>
                <a:spcPts val="105"/>
              </a:spcBef>
              <a:tabLst>
                <a:tab pos="584200" algn="l"/>
              </a:tabLst>
            </a:pPr>
            <a:r>
              <a:rPr dirty="0" sz="2850" spc="-50">
                <a:latin typeface="Wingdings 3"/>
                <a:cs typeface="Wingdings 3"/>
              </a:rPr>
              <a:t></a:t>
            </a:r>
            <a:r>
              <a:rPr dirty="0" sz="2850">
                <a:latin typeface="Times New Roman"/>
                <a:cs typeface="Times New Roman"/>
              </a:rPr>
              <a:t>	</a:t>
            </a:r>
            <a:r>
              <a:rPr dirty="0" sz="3600">
                <a:solidFill>
                  <a:srgbClr val="F1F1F1"/>
                </a:solidFill>
                <a:latin typeface="Century Gothic"/>
                <a:cs typeface="Century Gothic"/>
              </a:rPr>
              <a:t>Member</a:t>
            </a:r>
            <a:r>
              <a:rPr dirty="0" sz="3600" spc="-3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600" spc="-10">
                <a:solidFill>
                  <a:srgbClr val="F1F1F1"/>
                </a:solidFill>
                <a:latin typeface="Century Gothic"/>
                <a:cs typeface="Century Gothic"/>
              </a:rPr>
              <a:t>Forum</a:t>
            </a:r>
            <a:endParaRPr sz="3600">
              <a:latin typeface="Century Gothic"/>
              <a:cs typeface="Century Gothic"/>
            </a:endParaRPr>
          </a:p>
          <a:p>
            <a:pPr marL="3392170">
              <a:lnSpc>
                <a:spcPts val="1810"/>
              </a:lnSpc>
            </a:pP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*Part</a:t>
            </a:r>
            <a:r>
              <a:rPr dirty="0" sz="1800" spc="-6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9</a:t>
            </a:r>
            <a:r>
              <a:rPr dirty="0" sz="1800" spc="-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entury Gothic"/>
                <a:cs typeface="Century Gothic"/>
              </a:rPr>
              <a:t>Engineering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4060"/>
              </a:lnSpc>
              <a:tabLst>
                <a:tab pos="584200" algn="l"/>
              </a:tabLst>
            </a:pPr>
            <a:r>
              <a:rPr dirty="0" sz="2850" spc="-50">
                <a:latin typeface="Wingdings 3"/>
                <a:cs typeface="Wingdings 3"/>
              </a:rPr>
              <a:t></a:t>
            </a:r>
            <a:r>
              <a:rPr dirty="0" sz="2850">
                <a:latin typeface="Times New Roman"/>
                <a:cs typeface="Times New Roman"/>
              </a:rPr>
              <a:t>	</a:t>
            </a:r>
            <a:r>
              <a:rPr dirty="0" sz="3600">
                <a:solidFill>
                  <a:srgbClr val="F1F1F1"/>
                </a:solidFill>
                <a:latin typeface="Century Gothic"/>
                <a:cs typeface="Century Gothic"/>
              </a:rPr>
              <a:t>What's</a:t>
            </a:r>
            <a:r>
              <a:rPr dirty="0" sz="3600" spc="-3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600" spc="-25">
                <a:solidFill>
                  <a:srgbClr val="F1F1F1"/>
                </a:solidFill>
                <a:latin typeface="Century Gothic"/>
                <a:cs typeface="Century Gothic"/>
              </a:rPr>
              <a:t>New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3730" rIns="0" bIns="0" rtlCol="0" vert="horz">
            <a:spAutoFit/>
          </a:bodyPr>
          <a:lstStyle/>
          <a:p>
            <a:pPr marL="5984875" marR="5080">
              <a:lnSpc>
                <a:spcPct val="100000"/>
              </a:lnSpc>
              <a:spcBef>
                <a:spcPts val="125"/>
              </a:spcBef>
            </a:pPr>
            <a:r>
              <a:rPr dirty="0" sz="2750" spc="-10"/>
              <a:t>INDUSTRY CHALLENGES</a:t>
            </a:r>
            <a:endParaRPr sz="2750"/>
          </a:p>
        </p:txBody>
      </p:sp>
      <p:grpSp>
        <p:nvGrpSpPr>
          <p:cNvPr id="6" name="object 6" descr=""/>
          <p:cNvGrpSpPr/>
          <p:nvPr/>
        </p:nvGrpSpPr>
        <p:grpSpPr>
          <a:xfrm>
            <a:off x="600075" y="609536"/>
            <a:ext cx="6596380" cy="5300980"/>
            <a:chOff x="600075" y="609536"/>
            <a:chExt cx="6596380" cy="530098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075" y="609536"/>
              <a:ext cx="6596126" cy="53007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050" y="790574"/>
              <a:ext cx="6238748" cy="49530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668894" y="1508442"/>
            <a:ext cx="3541395" cy="4960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95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Lack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2400" spc="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2400" spc="-7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Protection</a:t>
            </a:r>
            <a:endParaRPr sz="240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knowledge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250">
              <a:latin typeface="Century Gothic"/>
              <a:cs typeface="Century Gothic"/>
            </a:endParaRPr>
          </a:p>
          <a:p>
            <a:pPr algn="ctr" marR="297180">
              <a:lnSpc>
                <a:spcPts val="2865"/>
              </a:lnSpc>
            </a:pPr>
            <a:r>
              <a:rPr dirty="0" sz="19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9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Lack of</a:t>
            </a:r>
            <a:r>
              <a:rPr dirty="0" sz="2400" spc="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training</a:t>
            </a:r>
            <a:r>
              <a:rPr dirty="0" sz="2400" spc="-10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endParaRPr sz="2400">
              <a:latin typeface="Century Gothic"/>
              <a:cs typeface="Century Gothic"/>
            </a:endParaRPr>
          </a:p>
          <a:p>
            <a:pPr algn="ctr" marR="314325">
              <a:lnSpc>
                <a:spcPts val="2865"/>
              </a:lnSpc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trade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certification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00">
              <a:latin typeface="Century Gothic"/>
              <a:cs typeface="Century Gothic"/>
            </a:endParaRPr>
          </a:p>
          <a:p>
            <a:pPr marL="12700">
              <a:lnSpc>
                <a:spcPts val="2865"/>
              </a:lnSpc>
            </a:pPr>
            <a:r>
              <a:rPr dirty="0" sz="19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95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more</a:t>
            </a:r>
            <a:r>
              <a:rPr dirty="0" sz="24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complex</a:t>
            </a:r>
            <a:endParaRPr sz="2400">
              <a:latin typeface="Century Gothic"/>
              <a:cs typeface="Century Gothic"/>
            </a:endParaRPr>
          </a:p>
          <a:p>
            <a:pPr marL="298450">
              <a:lnSpc>
                <a:spcPts val="2865"/>
              </a:lnSpc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buildings/mixed</a:t>
            </a:r>
            <a:r>
              <a:rPr dirty="0" sz="2400" spc="-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entury Gothic"/>
                <a:cs typeface="Century Gothic"/>
              </a:rPr>
              <a:t>uses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200">
              <a:latin typeface="Century Gothic"/>
              <a:cs typeface="Century Gothic"/>
            </a:endParaRPr>
          </a:p>
          <a:p>
            <a:pPr marL="298450" marR="5080" indent="-286385">
              <a:lnSpc>
                <a:spcPct val="101699"/>
              </a:lnSpc>
            </a:pPr>
            <a:r>
              <a:rPr dirty="0" sz="19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95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Unclear</a:t>
            </a:r>
            <a:r>
              <a:rPr dirty="0" sz="2400" spc="6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drawings</a:t>
            </a:r>
            <a:r>
              <a:rPr dirty="0" sz="2400" spc="-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specifications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9210738" y="2965513"/>
            <a:ext cx="2994025" cy="3216910"/>
            <a:chOff x="9210738" y="2965513"/>
            <a:chExt cx="2994025" cy="3216910"/>
          </a:xfrm>
        </p:grpSpPr>
        <p:sp>
          <p:nvSpPr>
            <p:cNvPr id="11" name="object 11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301351" y="3296793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596" rIns="0" bIns="0" rtlCol="0" vert="horz">
            <a:spAutoFit/>
          </a:bodyPr>
          <a:lstStyle/>
          <a:p>
            <a:pPr marL="5933440" marR="5080">
              <a:lnSpc>
                <a:spcPct val="100000"/>
              </a:lnSpc>
              <a:spcBef>
                <a:spcPts val="130"/>
              </a:spcBef>
            </a:pPr>
            <a:r>
              <a:rPr dirty="0" sz="2750" spc="-10"/>
              <a:t>INDUSTRY CHALLENGES</a:t>
            </a:r>
            <a:endParaRPr sz="2750"/>
          </a:p>
        </p:txBody>
      </p:sp>
      <p:grpSp>
        <p:nvGrpSpPr>
          <p:cNvPr id="6" name="object 6" descr=""/>
          <p:cNvGrpSpPr/>
          <p:nvPr/>
        </p:nvGrpSpPr>
        <p:grpSpPr>
          <a:xfrm>
            <a:off x="600075" y="609536"/>
            <a:ext cx="6596380" cy="5281930"/>
            <a:chOff x="600075" y="609536"/>
            <a:chExt cx="6596380" cy="528193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075" y="609536"/>
              <a:ext cx="6596126" cy="52816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050" y="790574"/>
              <a:ext cx="3305175" cy="4953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8150" y="790574"/>
              <a:ext cx="2800350" cy="1666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8150" y="2619375"/>
              <a:ext cx="2800350" cy="31242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617459" y="1737423"/>
            <a:ext cx="3173095" cy="495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dirty="0" sz="19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95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dirty="0" sz="2400" spc="-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products</a:t>
            </a:r>
            <a:r>
              <a:rPr dirty="0" sz="2400" spc="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endParaRPr sz="2400">
              <a:latin typeface="Century Gothic"/>
              <a:cs typeface="Century Gothic"/>
            </a:endParaRPr>
          </a:p>
          <a:p>
            <a:pPr marL="298450">
              <a:lnSpc>
                <a:spcPts val="2865"/>
              </a:lnSpc>
            </a:pP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wrong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application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Century Gothic"/>
              <a:cs typeface="Century Gothic"/>
            </a:endParaRPr>
          </a:p>
          <a:p>
            <a:pPr marL="298450" marR="273685" indent="-285750">
              <a:lnSpc>
                <a:spcPts val="2850"/>
              </a:lnSpc>
              <a:spcBef>
                <a:spcPts val="1795"/>
              </a:spcBef>
            </a:pPr>
            <a:r>
              <a:rPr dirty="0" sz="19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9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Mix</a:t>
            </a:r>
            <a:r>
              <a:rPr dirty="0" sz="2400" spc="-7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400" spc="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match</a:t>
            </a:r>
            <a:r>
              <a:rPr dirty="0" sz="2400" spc="-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listed</a:t>
            </a:r>
            <a:r>
              <a:rPr dirty="0" sz="2400" spc="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products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Century Gothic"/>
              <a:cs typeface="Century Gothic"/>
            </a:endParaRPr>
          </a:p>
          <a:p>
            <a:pPr marL="298450" marR="5080" indent="-285750">
              <a:lnSpc>
                <a:spcPts val="2860"/>
              </a:lnSpc>
              <a:spcBef>
                <a:spcPts val="1775"/>
              </a:spcBef>
            </a:pPr>
            <a:r>
              <a:rPr dirty="0" sz="19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95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General</a:t>
            </a:r>
            <a:r>
              <a:rPr dirty="0" sz="2400" spc="2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Contractor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4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Trades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100">
              <a:latin typeface="Century Gothic"/>
              <a:cs typeface="Century Gothic"/>
            </a:endParaRPr>
          </a:p>
          <a:p>
            <a:pPr marL="298450" marR="419734" indent="-285750">
              <a:lnSpc>
                <a:spcPct val="101699"/>
              </a:lnSpc>
            </a:pPr>
            <a:r>
              <a:rPr dirty="0" sz="195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95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entury Gothic"/>
                <a:cs typeface="Century Gothic"/>
              </a:rPr>
              <a:t>Post </a:t>
            </a:r>
            <a:r>
              <a:rPr dirty="0" sz="2400" spc="-25" b="1">
                <a:solidFill>
                  <a:srgbClr val="FFFFFF"/>
                </a:solidFill>
                <a:latin typeface="Century Gothic"/>
                <a:cs typeface="Century Gothic"/>
              </a:rPr>
              <a:t>Occupancy </a:t>
            </a:r>
            <a:r>
              <a:rPr dirty="0" sz="2400" spc="-10" b="1">
                <a:solidFill>
                  <a:srgbClr val="FFFFFF"/>
                </a:solidFill>
                <a:latin typeface="Century Gothic"/>
                <a:cs typeface="Century Gothic"/>
              </a:rPr>
              <a:t>alterations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9210738" y="2965513"/>
            <a:ext cx="2994025" cy="3216910"/>
            <a:chOff x="9210738" y="2965513"/>
            <a:chExt cx="2994025" cy="3216910"/>
          </a:xfrm>
        </p:grpSpPr>
        <p:sp>
          <p:nvSpPr>
            <p:cNvPr id="13" name="object 13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301351" y="3296793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272539" y="1486535"/>
            <a:ext cx="4112895" cy="160655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1134110">
              <a:lnSpc>
                <a:spcPct val="100800"/>
              </a:lnSpc>
              <a:spcBef>
                <a:spcPts val="80"/>
              </a:spcBef>
            </a:pPr>
            <a:r>
              <a:rPr dirty="0" sz="5150" spc="-10" b="1">
                <a:solidFill>
                  <a:srgbClr val="FFFFFF"/>
                </a:solidFill>
                <a:latin typeface="Century Gothic"/>
                <a:cs typeface="Century Gothic"/>
              </a:rPr>
              <a:t>INDUSTRY CHALLENGES</a:t>
            </a:r>
            <a:endParaRPr sz="515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609600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00" y="6858000"/>
                </a:lnTo>
                <a:lnTo>
                  <a:pt x="6096000" y="0"/>
                </a:lnTo>
                <a:close/>
              </a:path>
            </a:pathLst>
          </a:custGeom>
          <a:solidFill>
            <a:srgbClr val="232852">
              <a:alpha val="9686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19291" y="118173"/>
            <a:ext cx="4355465" cy="11264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98450" marR="5080" indent="-286385">
              <a:lnSpc>
                <a:spcPct val="100400"/>
              </a:lnSpc>
              <a:spcBef>
                <a:spcPts val="90"/>
              </a:spcBef>
            </a:pPr>
            <a:r>
              <a:rPr dirty="0" sz="1950" b="0">
                <a:latin typeface="Wingdings 3"/>
                <a:cs typeface="Wingdings 3"/>
              </a:rPr>
              <a:t></a:t>
            </a:r>
            <a:r>
              <a:rPr dirty="0" sz="1950" b="0">
                <a:latin typeface="Times New Roman"/>
                <a:cs typeface="Times New Roman"/>
              </a:rPr>
              <a:t> </a:t>
            </a:r>
            <a:r>
              <a:rPr dirty="0" sz="2400"/>
              <a:t>Is</a:t>
            </a:r>
            <a:r>
              <a:rPr dirty="0" sz="2400" spc="-10"/>
              <a:t> </a:t>
            </a:r>
            <a:r>
              <a:rPr dirty="0" sz="2400"/>
              <a:t>your</a:t>
            </a:r>
            <a:r>
              <a:rPr dirty="0" sz="2400" spc="-30"/>
              <a:t> </a:t>
            </a:r>
            <a:r>
              <a:rPr dirty="0" sz="2400"/>
              <a:t>building</a:t>
            </a:r>
            <a:r>
              <a:rPr dirty="0" sz="2400" spc="-15"/>
              <a:t> </a:t>
            </a:r>
            <a:r>
              <a:rPr dirty="0" sz="2400" spc="-10"/>
              <a:t>department </a:t>
            </a:r>
            <a:r>
              <a:rPr dirty="0" sz="2400"/>
              <a:t>using</a:t>
            </a:r>
            <a:r>
              <a:rPr dirty="0" sz="2400" spc="-50"/>
              <a:t> </a:t>
            </a:r>
            <a:r>
              <a:rPr dirty="0" sz="2400"/>
              <a:t>a</a:t>
            </a:r>
            <a:r>
              <a:rPr dirty="0" sz="2400" spc="-40"/>
              <a:t> </a:t>
            </a:r>
            <a:r>
              <a:rPr dirty="0" sz="2400"/>
              <a:t>specific</a:t>
            </a:r>
            <a:r>
              <a:rPr dirty="0" sz="2400" spc="10"/>
              <a:t> </a:t>
            </a:r>
            <a:r>
              <a:rPr dirty="0" sz="2400" spc="-10"/>
              <a:t>evaluation </a:t>
            </a:r>
            <a:r>
              <a:rPr dirty="0" sz="2400"/>
              <a:t>method</a:t>
            </a:r>
            <a:r>
              <a:rPr dirty="0" sz="2400" spc="15"/>
              <a:t> </a:t>
            </a:r>
            <a:r>
              <a:rPr dirty="0" sz="2400"/>
              <a:t>&amp;</a:t>
            </a:r>
            <a:r>
              <a:rPr dirty="0" sz="2400" spc="-30"/>
              <a:t> </a:t>
            </a:r>
            <a:r>
              <a:rPr dirty="0" sz="2400" spc="-10"/>
              <a:t>inspections?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98450" marR="394970" indent="-286385">
              <a:lnSpc>
                <a:spcPct val="100400"/>
              </a:lnSpc>
              <a:spcBef>
                <a:spcPts val="90"/>
              </a:spcBef>
            </a:pPr>
            <a:r>
              <a:rPr dirty="0" sz="1950" b="0">
                <a:latin typeface="Wingdings 3"/>
                <a:cs typeface="Wingdings 3"/>
              </a:rPr>
              <a:t></a:t>
            </a:r>
            <a:r>
              <a:rPr dirty="0" sz="1950" spc="5" b="0">
                <a:latin typeface="Times New Roman"/>
                <a:cs typeface="Times New Roman"/>
              </a:rPr>
              <a:t> </a:t>
            </a:r>
            <a:r>
              <a:rPr dirty="0"/>
              <a:t>How</a:t>
            </a:r>
            <a:r>
              <a:rPr dirty="0" spc="20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that</a:t>
            </a:r>
            <a:r>
              <a:rPr dirty="0" spc="-50"/>
              <a:t> </a:t>
            </a:r>
            <a:r>
              <a:rPr dirty="0" spc="-10"/>
              <a:t>information </a:t>
            </a:r>
            <a:r>
              <a:rPr dirty="0"/>
              <a:t>provided</a:t>
            </a:r>
            <a:r>
              <a:rPr dirty="0" spc="-15"/>
              <a:t> </a:t>
            </a:r>
            <a:r>
              <a:rPr dirty="0"/>
              <a:t>on</a:t>
            </a:r>
            <a:r>
              <a:rPr dirty="0" spc="-15"/>
              <a:t> </a:t>
            </a:r>
            <a:r>
              <a:rPr dirty="0"/>
              <a:t>drawings</a:t>
            </a:r>
            <a:r>
              <a:rPr dirty="0" spc="-70"/>
              <a:t> </a:t>
            </a:r>
            <a:r>
              <a:rPr dirty="0" spc="-25"/>
              <a:t>and </a:t>
            </a:r>
            <a:r>
              <a:rPr dirty="0"/>
              <a:t>verified</a:t>
            </a:r>
            <a:r>
              <a:rPr dirty="0" spc="10"/>
              <a:t> </a:t>
            </a:r>
            <a:r>
              <a:rPr dirty="0"/>
              <a:t>on</a:t>
            </a:r>
            <a:r>
              <a:rPr dirty="0" spc="-65"/>
              <a:t> </a:t>
            </a:r>
            <a:r>
              <a:rPr dirty="0" spc="-20"/>
              <a:t>site?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50"/>
          </a:p>
          <a:p>
            <a:pPr marL="298450" marR="5080" indent="-286385">
              <a:lnSpc>
                <a:spcPct val="100400"/>
              </a:lnSpc>
            </a:pPr>
            <a:r>
              <a:rPr dirty="0" sz="1950" b="0">
                <a:latin typeface="Wingdings 3"/>
                <a:cs typeface="Wingdings 3"/>
              </a:rPr>
              <a:t></a:t>
            </a:r>
            <a:r>
              <a:rPr dirty="0" sz="1950" spc="-10" b="0">
                <a:latin typeface="Times New Roman"/>
                <a:cs typeface="Times New Roman"/>
              </a:rPr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this</a:t>
            </a:r>
            <a:r>
              <a:rPr dirty="0" spc="-95"/>
              <a:t> </a:t>
            </a:r>
            <a:r>
              <a:rPr dirty="0"/>
              <a:t>information</a:t>
            </a:r>
            <a:r>
              <a:rPr dirty="0" spc="35"/>
              <a:t> </a:t>
            </a:r>
            <a:r>
              <a:rPr dirty="0" spc="-10"/>
              <a:t>understood </a:t>
            </a:r>
            <a:r>
              <a:rPr dirty="0"/>
              <a:t>by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design</a:t>
            </a:r>
            <a:r>
              <a:rPr dirty="0" spc="60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/>
              <a:t>builder</a:t>
            </a:r>
            <a:r>
              <a:rPr dirty="0" spc="45"/>
              <a:t> </a:t>
            </a:r>
            <a:r>
              <a:rPr dirty="0" spc="-50"/>
              <a:t>- </a:t>
            </a:r>
            <a:r>
              <a:rPr dirty="0" spc="-10"/>
              <a:t>trades?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200"/>
          </a:p>
          <a:p>
            <a:pPr marL="12700" marR="286385">
              <a:lnSpc>
                <a:spcPct val="101699"/>
              </a:lnSpc>
            </a:pPr>
            <a:r>
              <a:rPr dirty="0"/>
              <a:t>Please</a:t>
            </a:r>
            <a:r>
              <a:rPr dirty="0" spc="-60"/>
              <a:t> </a:t>
            </a:r>
            <a:r>
              <a:rPr dirty="0"/>
              <a:t>forward</a:t>
            </a:r>
            <a:r>
              <a:rPr dirty="0" spc="-30"/>
              <a:t> </a:t>
            </a:r>
            <a:r>
              <a:rPr dirty="0"/>
              <a:t>responses</a:t>
            </a:r>
            <a:r>
              <a:rPr dirty="0" spc="40"/>
              <a:t> </a:t>
            </a:r>
            <a:r>
              <a:rPr dirty="0" spc="-25"/>
              <a:t>to </a:t>
            </a:r>
            <a:r>
              <a:rPr dirty="0"/>
              <a:t>BOABC</a:t>
            </a:r>
            <a:r>
              <a:rPr dirty="0" spc="-110"/>
              <a:t> </a:t>
            </a:r>
            <a:r>
              <a:rPr dirty="0"/>
              <a:t>–</a:t>
            </a:r>
            <a:r>
              <a:rPr dirty="0" spc="45"/>
              <a:t> </a:t>
            </a:r>
            <a:r>
              <a:rPr dirty="0" spc="-10">
                <a:hlinkClick r:id="rId3"/>
              </a:rPr>
              <a:t>kkunka@boabc.org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3975" y="3219513"/>
            <a:ext cx="4029075" cy="320027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942965" y="5167947"/>
            <a:ext cx="4755515" cy="95631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65"/>
              </a:spcBef>
            </a:pP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CONTINUED</a:t>
            </a:r>
            <a:r>
              <a:rPr dirty="0" sz="3200" spc="-2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entury Gothic"/>
                <a:cs typeface="Century Gothic"/>
              </a:rPr>
              <a:t>EDUCATION 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3200" spc="-7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entury Gothic"/>
                <a:cs typeface="Century Gothic"/>
              </a:rPr>
              <a:t>RESEARCH</a:t>
            </a:r>
            <a:endParaRPr sz="3200">
              <a:latin typeface="Century Gothic"/>
              <a:cs typeface="Century Gothic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95375" y="638111"/>
            <a:ext cx="11109960" cy="5544185"/>
            <a:chOff x="1095375" y="638111"/>
            <a:chExt cx="11109960" cy="554418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375" y="638111"/>
              <a:ext cx="4119626" cy="535787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9215501" y="2970275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301351" y="3296793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444226" y="3138550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920476" y="369100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6425" y="638174"/>
              <a:ext cx="6257925" cy="324802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713729" y="4031932"/>
            <a:ext cx="5245735" cy="843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Best</a:t>
            </a:r>
            <a:r>
              <a:rPr dirty="0" u="sng" sz="1800" spc="-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practice</a:t>
            </a:r>
            <a:r>
              <a:rPr dirty="0" u="sng" sz="1800" spc="-1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guide</a:t>
            </a:r>
            <a:r>
              <a:rPr dirty="0" u="sng" sz="1800" spc="-8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on</a:t>
            </a:r>
            <a:r>
              <a:rPr dirty="0" u="sng" sz="1800" spc="5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fire</a:t>
            </a:r>
            <a:r>
              <a:rPr dirty="0" u="sng" sz="1800" spc="-8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stops</a:t>
            </a:r>
            <a:r>
              <a:rPr dirty="0" u="sng" sz="1800" spc="-2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and</a:t>
            </a:r>
            <a:r>
              <a:rPr dirty="0" u="sng" sz="1800" spc="2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fire</a:t>
            </a:r>
            <a:r>
              <a:rPr dirty="0" u="sng" sz="1800" spc="-8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spc="-1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blocks</a:t>
            </a:r>
            <a:r>
              <a:rPr dirty="0" sz="1800" spc="-10" b="1">
                <a:solidFill>
                  <a:srgbClr val="9353C3"/>
                </a:solid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and their</a:t>
            </a:r>
            <a:r>
              <a:rPr dirty="0" u="sng" sz="1800" spc="2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impact</a:t>
            </a:r>
            <a:r>
              <a:rPr dirty="0" u="sng" sz="1800" spc="-8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on</a:t>
            </a:r>
            <a:r>
              <a:rPr dirty="0" u="sng" sz="1800" spc="-3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sound</a:t>
            </a:r>
            <a:r>
              <a:rPr dirty="0" u="sng" sz="1800" spc="1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transmission</a:t>
            </a:r>
            <a:r>
              <a:rPr dirty="0" u="sng" sz="1800" spc="-12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-</a:t>
            </a:r>
            <a:r>
              <a:rPr dirty="0" u="sng" sz="1800" spc="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spc="-2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NRC</a:t>
            </a:r>
            <a:r>
              <a:rPr dirty="0" sz="1800" spc="-25" b="1">
                <a:solidFill>
                  <a:srgbClr val="9353C3"/>
                </a:solid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Publications</a:t>
            </a:r>
            <a:r>
              <a:rPr dirty="0" u="sng" sz="1800" spc="-2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Archive</a:t>
            </a:r>
            <a:r>
              <a:rPr dirty="0" u="sng" sz="1800" spc="25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-</a:t>
            </a:r>
            <a:r>
              <a:rPr dirty="0" u="sng" sz="1800" spc="-114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 </a:t>
            </a:r>
            <a:r>
              <a:rPr dirty="0" u="sng" sz="1800" spc="-10" b="1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5"/>
              </a:rPr>
              <a:t>Canada.ca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953125" y="4435475"/>
            <a:ext cx="4759960" cy="956944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70"/>
              </a:spcBef>
            </a:pP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CONTINUED</a:t>
            </a:r>
            <a:r>
              <a:rPr dirty="0" sz="3200" spc="-22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entury Gothic"/>
                <a:cs typeface="Century Gothic"/>
              </a:rPr>
              <a:t>EDUCATION 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3200" spc="-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entury Gothic"/>
                <a:cs typeface="Century Gothic"/>
              </a:rPr>
              <a:t>RESEARCH</a:t>
            </a:r>
            <a:endParaRPr sz="3200">
              <a:latin typeface="Century Gothic"/>
              <a:cs typeface="Century Gothic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85775" y="76200"/>
            <a:ext cx="11719560" cy="6810375"/>
            <a:chOff x="485775" y="76200"/>
            <a:chExt cx="11719560" cy="6810375"/>
          </a:xfrm>
        </p:grpSpPr>
        <p:sp>
          <p:nvSpPr>
            <p:cNvPr id="7" name="object 7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775" y="3314698"/>
              <a:ext cx="4476750" cy="34671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1700" y="76200"/>
              <a:ext cx="5486400" cy="404812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781175" y="4476750"/>
              <a:ext cx="1762125" cy="2381250"/>
            </a:xfrm>
            <a:custGeom>
              <a:avLst/>
              <a:gdLst/>
              <a:ahLst/>
              <a:cxnLst/>
              <a:rect l="l" t="t" r="r" b="b"/>
              <a:pathLst>
                <a:path w="1762125" h="2381250">
                  <a:moveTo>
                    <a:pt x="0" y="2381250"/>
                  </a:moveTo>
                  <a:lnTo>
                    <a:pt x="1762125" y="2381250"/>
                  </a:lnTo>
                  <a:lnTo>
                    <a:pt x="1762125" y="0"/>
                  </a:lnTo>
                  <a:lnTo>
                    <a:pt x="0" y="0"/>
                  </a:lnTo>
                  <a:lnTo>
                    <a:pt x="0" y="238125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775" y="76200"/>
              <a:ext cx="4476750" cy="320040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5998590" y="5632132"/>
            <a:ext cx="5071745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Building</a:t>
            </a:r>
            <a:r>
              <a:rPr dirty="0" sz="1800" spc="-1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Smart:</a:t>
            </a:r>
            <a:r>
              <a:rPr dirty="0" sz="18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1800" spc="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Regulatory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 Considerations </a:t>
            </a: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Learning</a:t>
            </a:r>
            <a:r>
              <a:rPr dirty="0" u="sng" sz="1800" spc="-8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on</a:t>
            </a:r>
            <a:r>
              <a:rPr dirty="0" u="sng" sz="1800" spc="5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Demand</a:t>
            </a:r>
            <a:r>
              <a:rPr dirty="0" u="sng" sz="1800" spc="-105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Centre</a:t>
            </a:r>
            <a:r>
              <a:rPr dirty="0" u="sng" sz="1800" spc="5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1800" spc="-2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Century Gothic"/>
                <a:cs typeface="Century Gothic"/>
                <a:hlinkClick r:id="rId6"/>
              </a:rPr>
              <a:t>Link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954587" y="2001837"/>
            <a:ext cx="996950" cy="1930400"/>
            <a:chOff x="4954587" y="2001837"/>
            <a:chExt cx="996950" cy="1930400"/>
          </a:xfrm>
        </p:grpSpPr>
        <p:sp>
          <p:nvSpPr>
            <p:cNvPr id="17" name="object 17" descr=""/>
            <p:cNvSpPr/>
            <p:nvPr/>
          </p:nvSpPr>
          <p:spPr>
            <a:xfrm>
              <a:off x="4962525" y="2009775"/>
              <a:ext cx="981075" cy="485775"/>
            </a:xfrm>
            <a:custGeom>
              <a:avLst/>
              <a:gdLst/>
              <a:ahLst/>
              <a:cxnLst/>
              <a:rect l="l" t="t" r="r" b="b"/>
              <a:pathLst>
                <a:path w="981075" h="485775">
                  <a:moveTo>
                    <a:pt x="242950" y="0"/>
                  </a:moveTo>
                  <a:lnTo>
                    <a:pt x="0" y="242824"/>
                  </a:lnTo>
                  <a:lnTo>
                    <a:pt x="242950" y="485775"/>
                  </a:lnTo>
                  <a:lnTo>
                    <a:pt x="242950" y="364363"/>
                  </a:lnTo>
                  <a:lnTo>
                    <a:pt x="981075" y="364363"/>
                  </a:lnTo>
                  <a:lnTo>
                    <a:pt x="981075" y="121412"/>
                  </a:lnTo>
                  <a:lnTo>
                    <a:pt x="242950" y="121412"/>
                  </a:lnTo>
                  <a:lnTo>
                    <a:pt x="242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962525" y="2009775"/>
              <a:ext cx="981075" cy="485775"/>
            </a:xfrm>
            <a:custGeom>
              <a:avLst/>
              <a:gdLst/>
              <a:ahLst/>
              <a:cxnLst/>
              <a:rect l="l" t="t" r="r" b="b"/>
              <a:pathLst>
                <a:path w="981075" h="485775">
                  <a:moveTo>
                    <a:pt x="242950" y="485775"/>
                  </a:moveTo>
                  <a:lnTo>
                    <a:pt x="0" y="242824"/>
                  </a:lnTo>
                  <a:lnTo>
                    <a:pt x="242950" y="0"/>
                  </a:lnTo>
                  <a:lnTo>
                    <a:pt x="242950" y="121412"/>
                  </a:lnTo>
                  <a:lnTo>
                    <a:pt x="981075" y="121412"/>
                  </a:lnTo>
                  <a:lnTo>
                    <a:pt x="981075" y="364363"/>
                  </a:lnTo>
                  <a:lnTo>
                    <a:pt x="242950" y="364363"/>
                  </a:lnTo>
                  <a:lnTo>
                    <a:pt x="242950" y="485775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114925" y="2943225"/>
              <a:ext cx="485775" cy="981075"/>
            </a:xfrm>
            <a:custGeom>
              <a:avLst/>
              <a:gdLst/>
              <a:ahLst/>
              <a:cxnLst/>
              <a:rect l="l" t="t" r="r" b="b"/>
              <a:pathLst>
                <a:path w="485775" h="981075">
                  <a:moveTo>
                    <a:pt x="364363" y="0"/>
                  </a:moveTo>
                  <a:lnTo>
                    <a:pt x="121412" y="0"/>
                  </a:lnTo>
                  <a:lnTo>
                    <a:pt x="121412" y="738124"/>
                  </a:lnTo>
                  <a:lnTo>
                    <a:pt x="0" y="738124"/>
                  </a:lnTo>
                  <a:lnTo>
                    <a:pt x="242824" y="981075"/>
                  </a:lnTo>
                  <a:lnTo>
                    <a:pt x="485775" y="738124"/>
                  </a:lnTo>
                  <a:lnTo>
                    <a:pt x="364363" y="738124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14925" y="2943225"/>
              <a:ext cx="485775" cy="981075"/>
            </a:xfrm>
            <a:custGeom>
              <a:avLst/>
              <a:gdLst/>
              <a:ahLst/>
              <a:cxnLst/>
              <a:rect l="l" t="t" r="r" b="b"/>
              <a:pathLst>
                <a:path w="485775" h="981075">
                  <a:moveTo>
                    <a:pt x="485775" y="738124"/>
                  </a:moveTo>
                  <a:lnTo>
                    <a:pt x="242824" y="981075"/>
                  </a:lnTo>
                  <a:lnTo>
                    <a:pt x="0" y="738124"/>
                  </a:lnTo>
                  <a:lnTo>
                    <a:pt x="121412" y="738124"/>
                  </a:lnTo>
                  <a:lnTo>
                    <a:pt x="121412" y="0"/>
                  </a:lnTo>
                  <a:lnTo>
                    <a:pt x="364363" y="0"/>
                  </a:lnTo>
                  <a:lnTo>
                    <a:pt x="364363" y="738124"/>
                  </a:lnTo>
                  <a:lnTo>
                    <a:pt x="485775" y="738124"/>
                  </a:lnTo>
                  <a:close/>
                </a:path>
              </a:pathLst>
            </a:custGeom>
            <a:ln w="15875">
              <a:solidFill>
                <a:srgbClr val="345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161154" y="4483735"/>
            <a:ext cx="5661025" cy="1435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45"/>
              </a:lnSpc>
              <a:spcBef>
                <a:spcPts val="105"/>
              </a:spcBef>
            </a:pPr>
            <a:r>
              <a:rPr dirty="0" sz="3300" b="1">
                <a:solidFill>
                  <a:srgbClr val="FFFFFF"/>
                </a:solidFill>
                <a:latin typeface="Century Gothic"/>
                <a:cs typeface="Century Gothic"/>
              </a:rPr>
              <a:t>OCTOBER</a:t>
            </a:r>
            <a:r>
              <a:rPr dirty="0" sz="3300" spc="-25" b="1">
                <a:solidFill>
                  <a:srgbClr val="FFFFFF"/>
                </a:solidFill>
                <a:latin typeface="Century Gothic"/>
                <a:cs typeface="Century Gothic"/>
              </a:rPr>
              <a:t> 28</a:t>
            </a:r>
            <a:endParaRPr sz="3300">
              <a:latin typeface="Century Gothic"/>
              <a:cs typeface="Century Gothic"/>
            </a:endParaRPr>
          </a:p>
          <a:p>
            <a:pPr marL="12700" marR="5080">
              <a:lnSpc>
                <a:spcPts val="3600"/>
              </a:lnSpc>
              <a:spcBef>
                <a:spcPts val="204"/>
              </a:spcBef>
            </a:pPr>
            <a:r>
              <a:rPr dirty="0" sz="3300" b="1">
                <a:solidFill>
                  <a:srgbClr val="FFFFFF"/>
                </a:solidFill>
                <a:latin typeface="Century Gothic"/>
                <a:cs typeface="Century Gothic"/>
              </a:rPr>
              <a:t>COLLECTING</a:t>
            </a:r>
            <a:r>
              <a:rPr dirty="0" sz="3300" spc="-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300" spc="-10" b="1">
                <a:solidFill>
                  <a:srgbClr val="FFFFFF"/>
                </a:solidFill>
                <a:latin typeface="Century Gothic"/>
                <a:cs typeface="Century Gothic"/>
              </a:rPr>
              <a:t>ENFORCEMENT EVIDENCE</a:t>
            </a:r>
            <a:endParaRPr sz="3300">
              <a:latin typeface="Century Gothic"/>
              <a:cs typeface="Century Gothic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10026" cy="685799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2437765" marR="415290">
              <a:lnSpc>
                <a:spcPct val="132300"/>
              </a:lnSpc>
              <a:spcBef>
                <a:spcPts val="85"/>
              </a:spcBef>
            </a:pPr>
            <a:r>
              <a:rPr dirty="0"/>
              <a:t>Next</a:t>
            </a:r>
            <a:r>
              <a:rPr dirty="0" spc="-85"/>
              <a:t> </a:t>
            </a:r>
            <a:r>
              <a:rPr dirty="0"/>
              <a:t>Session</a:t>
            </a:r>
            <a:r>
              <a:rPr dirty="0" spc="-165"/>
              <a:t> </a:t>
            </a:r>
            <a:r>
              <a:rPr dirty="0"/>
              <a:t>–</a:t>
            </a:r>
            <a:r>
              <a:rPr dirty="0" spc="20"/>
              <a:t> </a:t>
            </a:r>
            <a:r>
              <a:rPr dirty="0"/>
              <a:t>Sept</a:t>
            </a:r>
            <a:r>
              <a:rPr dirty="0" spc="-65"/>
              <a:t> </a:t>
            </a:r>
            <a:r>
              <a:rPr dirty="0" spc="-25"/>
              <a:t>23 </a:t>
            </a:r>
            <a:r>
              <a:rPr dirty="0"/>
              <a:t>FIRE</a:t>
            </a:r>
            <a:r>
              <a:rPr dirty="0" spc="-90"/>
              <a:t> </a:t>
            </a:r>
            <a:r>
              <a:rPr dirty="0"/>
              <a:t>BLOCKING,</a:t>
            </a:r>
            <a:r>
              <a:rPr dirty="0" spc="-195"/>
              <a:t> </a:t>
            </a:r>
            <a:r>
              <a:rPr dirty="0" spc="-20">
                <a:solidFill>
                  <a:srgbClr val="FF0000"/>
                </a:solidFill>
              </a:rPr>
              <a:t>FIRE</a:t>
            </a:r>
          </a:p>
          <a:p>
            <a:pPr marL="2723515" marR="5080">
              <a:lnSpc>
                <a:spcPts val="5330"/>
              </a:lnSpc>
              <a:spcBef>
                <a:spcPts val="40"/>
              </a:spcBef>
            </a:pPr>
            <a:r>
              <a:rPr dirty="0">
                <a:solidFill>
                  <a:srgbClr val="FF0000"/>
                </a:solidFill>
              </a:rPr>
              <a:t>STOPPING,</a:t>
            </a:r>
            <a:r>
              <a:rPr dirty="0" spc="-16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SMOKE</a:t>
            </a:r>
            <a:r>
              <a:rPr dirty="0" spc="-125">
                <a:solidFill>
                  <a:srgbClr val="FF0000"/>
                </a:solidFill>
              </a:rPr>
              <a:t> </a:t>
            </a:r>
            <a:r>
              <a:rPr dirty="0" spc="-50">
                <a:solidFill>
                  <a:srgbClr val="FF0000"/>
                </a:solidFill>
              </a:rPr>
              <a:t>&amp; </a:t>
            </a:r>
            <a:r>
              <a:rPr dirty="0">
                <a:solidFill>
                  <a:srgbClr val="FF0000"/>
                </a:solidFill>
              </a:rPr>
              <a:t>FIRE</a:t>
            </a:r>
            <a:r>
              <a:rPr dirty="0" spc="-11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DAMPERS</a:t>
            </a:r>
            <a:r>
              <a:rPr dirty="0" spc="-90">
                <a:solidFill>
                  <a:srgbClr val="FF0000"/>
                </a:solidFill>
              </a:rPr>
              <a:t> </a:t>
            </a:r>
            <a:r>
              <a:rPr dirty="0"/>
              <a:t>–</a:t>
            </a:r>
            <a:r>
              <a:rPr dirty="0" spc="-90"/>
              <a:t> </a:t>
            </a:r>
            <a:r>
              <a:rPr dirty="0"/>
              <a:t>PART</a:t>
            </a:r>
            <a:r>
              <a:rPr dirty="0" spc="-110"/>
              <a:t> </a:t>
            </a:r>
            <a:r>
              <a:rPr dirty="0" spc="-50"/>
              <a:t>2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9210738" y="2965513"/>
            <a:ext cx="2994025" cy="3216910"/>
            <a:chOff x="9210738" y="2965513"/>
            <a:chExt cx="2994025" cy="3216910"/>
          </a:xfrm>
        </p:grpSpPr>
        <p:sp>
          <p:nvSpPr>
            <p:cNvPr id="9" name="object 9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301351" y="3296793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2192000" cy="4572000"/>
            </a:xfrm>
            <a:custGeom>
              <a:avLst/>
              <a:gdLst/>
              <a:ahLst/>
              <a:cxnLst/>
              <a:rect l="l" t="t" r="r" b="b"/>
              <a:pathLst>
                <a:path w="12192000" h="4572000">
                  <a:moveTo>
                    <a:pt x="0" y="0"/>
                  </a:moveTo>
                  <a:lnTo>
                    <a:pt x="12192000" y="0"/>
                  </a:lnTo>
                  <a:lnTo>
                    <a:pt x="1219200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953125" y="1352550"/>
              <a:ext cx="5972175" cy="1733550"/>
            </a:xfrm>
            <a:custGeom>
              <a:avLst/>
              <a:gdLst/>
              <a:ahLst/>
              <a:cxnLst/>
              <a:rect l="l" t="t" r="r" b="b"/>
              <a:pathLst>
                <a:path w="5972175" h="1733550">
                  <a:moveTo>
                    <a:pt x="5798820" y="0"/>
                  </a:moveTo>
                  <a:lnTo>
                    <a:pt x="173354" y="0"/>
                  </a:lnTo>
                  <a:lnTo>
                    <a:pt x="127264" y="6191"/>
                  </a:lnTo>
                  <a:lnTo>
                    <a:pt x="85851" y="23664"/>
                  </a:lnTo>
                  <a:lnTo>
                    <a:pt x="50768" y="50768"/>
                  </a:lnTo>
                  <a:lnTo>
                    <a:pt x="23664" y="85851"/>
                  </a:lnTo>
                  <a:lnTo>
                    <a:pt x="6191" y="127264"/>
                  </a:lnTo>
                  <a:lnTo>
                    <a:pt x="0" y="173354"/>
                  </a:lnTo>
                  <a:lnTo>
                    <a:pt x="0" y="1560195"/>
                  </a:lnTo>
                  <a:lnTo>
                    <a:pt x="6191" y="1606285"/>
                  </a:lnTo>
                  <a:lnTo>
                    <a:pt x="23664" y="1647698"/>
                  </a:lnTo>
                  <a:lnTo>
                    <a:pt x="50768" y="1682781"/>
                  </a:lnTo>
                  <a:lnTo>
                    <a:pt x="85851" y="1709885"/>
                  </a:lnTo>
                  <a:lnTo>
                    <a:pt x="127264" y="1727358"/>
                  </a:lnTo>
                  <a:lnTo>
                    <a:pt x="173354" y="1733550"/>
                  </a:lnTo>
                  <a:lnTo>
                    <a:pt x="5798820" y="1733550"/>
                  </a:lnTo>
                  <a:lnTo>
                    <a:pt x="5844910" y="1727358"/>
                  </a:lnTo>
                  <a:lnTo>
                    <a:pt x="5886322" y="1709885"/>
                  </a:lnTo>
                  <a:lnTo>
                    <a:pt x="5921406" y="1682781"/>
                  </a:lnTo>
                  <a:lnTo>
                    <a:pt x="5948510" y="1647698"/>
                  </a:lnTo>
                  <a:lnTo>
                    <a:pt x="5965983" y="1606285"/>
                  </a:lnTo>
                  <a:lnTo>
                    <a:pt x="5972175" y="1560195"/>
                  </a:lnTo>
                  <a:lnTo>
                    <a:pt x="5972175" y="173354"/>
                  </a:lnTo>
                  <a:lnTo>
                    <a:pt x="5965983" y="127264"/>
                  </a:lnTo>
                  <a:lnTo>
                    <a:pt x="5948510" y="85851"/>
                  </a:lnTo>
                  <a:lnTo>
                    <a:pt x="5921406" y="50768"/>
                  </a:lnTo>
                  <a:lnTo>
                    <a:pt x="5886323" y="23664"/>
                  </a:lnTo>
                  <a:lnTo>
                    <a:pt x="5844910" y="6191"/>
                  </a:lnTo>
                  <a:lnTo>
                    <a:pt x="57988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560731" y="1787524"/>
              <a:ext cx="785495" cy="864235"/>
            </a:xfrm>
            <a:custGeom>
              <a:avLst/>
              <a:gdLst/>
              <a:ahLst/>
              <a:cxnLst/>
              <a:rect l="l" t="t" r="r" b="b"/>
              <a:pathLst>
                <a:path w="785495" h="864235">
                  <a:moveTo>
                    <a:pt x="521373" y="341668"/>
                  </a:moveTo>
                  <a:lnTo>
                    <a:pt x="511365" y="291896"/>
                  </a:lnTo>
                  <a:lnTo>
                    <a:pt x="484060" y="251333"/>
                  </a:lnTo>
                  <a:lnTo>
                    <a:pt x="443496" y="224028"/>
                  </a:lnTo>
                  <a:lnTo>
                    <a:pt x="393725" y="214033"/>
                  </a:lnTo>
                  <a:lnTo>
                    <a:pt x="343966" y="224028"/>
                  </a:lnTo>
                  <a:lnTo>
                    <a:pt x="303403" y="251333"/>
                  </a:lnTo>
                  <a:lnTo>
                    <a:pt x="276085" y="291896"/>
                  </a:lnTo>
                  <a:lnTo>
                    <a:pt x="266090" y="341668"/>
                  </a:lnTo>
                  <a:lnTo>
                    <a:pt x="275526" y="392010"/>
                  </a:lnTo>
                  <a:lnTo>
                    <a:pt x="302539" y="432968"/>
                  </a:lnTo>
                  <a:lnTo>
                    <a:pt x="343001" y="460679"/>
                  </a:lnTo>
                  <a:lnTo>
                    <a:pt x="392747" y="471258"/>
                  </a:lnTo>
                  <a:lnTo>
                    <a:pt x="409486" y="470192"/>
                  </a:lnTo>
                  <a:lnTo>
                    <a:pt x="456565" y="455549"/>
                  </a:lnTo>
                  <a:lnTo>
                    <a:pt x="464781" y="437883"/>
                  </a:lnTo>
                  <a:lnTo>
                    <a:pt x="463435" y="432968"/>
                  </a:lnTo>
                  <a:lnTo>
                    <a:pt x="458939" y="428028"/>
                  </a:lnTo>
                  <a:lnTo>
                    <a:pt x="453250" y="425119"/>
                  </a:lnTo>
                  <a:lnTo>
                    <a:pt x="447014" y="424408"/>
                  </a:lnTo>
                  <a:lnTo>
                    <a:pt x="440855" y="426097"/>
                  </a:lnTo>
                  <a:lnTo>
                    <a:pt x="429475" y="431253"/>
                  </a:lnTo>
                  <a:lnTo>
                    <a:pt x="417537" y="434936"/>
                  </a:lnTo>
                  <a:lnTo>
                    <a:pt x="405231" y="437146"/>
                  </a:lnTo>
                  <a:lnTo>
                    <a:pt x="392747" y="437883"/>
                  </a:lnTo>
                  <a:lnTo>
                    <a:pt x="355930" y="430314"/>
                  </a:lnTo>
                  <a:lnTo>
                    <a:pt x="325742" y="409778"/>
                  </a:lnTo>
                  <a:lnTo>
                    <a:pt x="305485" y="379476"/>
                  </a:lnTo>
                  <a:lnTo>
                    <a:pt x="298488" y="342646"/>
                  </a:lnTo>
                  <a:lnTo>
                    <a:pt x="306057" y="305816"/>
                  </a:lnTo>
                  <a:lnTo>
                    <a:pt x="326593" y="275513"/>
                  </a:lnTo>
                  <a:lnTo>
                    <a:pt x="356895" y="254977"/>
                  </a:lnTo>
                  <a:lnTo>
                    <a:pt x="393725" y="247408"/>
                  </a:lnTo>
                  <a:lnTo>
                    <a:pt x="430568" y="254838"/>
                  </a:lnTo>
                  <a:lnTo>
                    <a:pt x="460857" y="275145"/>
                  </a:lnTo>
                  <a:lnTo>
                    <a:pt x="481406" y="305396"/>
                  </a:lnTo>
                  <a:lnTo>
                    <a:pt x="488962" y="342646"/>
                  </a:lnTo>
                  <a:lnTo>
                    <a:pt x="488962" y="374065"/>
                  </a:lnTo>
                  <a:lnTo>
                    <a:pt x="457555" y="342646"/>
                  </a:lnTo>
                  <a:lnTo>
                    <a:pt x="453694" y="320243"/>
                  </a:lnTo>
                  <a:lnTo>
                    <a:pt x="449719" y="313194"/>
                  </a:lnTo>
                  <a:lnTo>
                    <a:pt x="442950" y="301167"/>
                  </a:lnTo>
                  <a:lnTo>
                    <a:pt x="426478" y="286867"/>
                  </a:lnTo>
                  <a:lnTo>
                    <a:pt x="424167" y="285991"/>
                  </a:lnTo>
                  <a:lnTo>
                    <a:pt x="424167" y="344601"/>
                  </a:lnTo>
                  <a:lnTo>
                    <a:pt x="421741" y="356971"/>
                  </a:lnTo>
                  <a:lnTo>
                    <a:pt x="415086" y="366941"/>
                  </a:lnTo>
                  <a:lnTo>
                    <a:pt x="405117" y="373595"/>
                  </a:lnTo>
                  <a:lnTo>
                    <a:pt x="392747" y="376021"/>
                  </a:lnTo>
                  <a:lnTo>
                    <a:pt x="380377" y="373468"/>
                  </a:lnTo>
                  <a:lnTo>
                    <a:pt x="370408" y="366572"/>
                  </a:lnTo>
                  <a:lnTo>
                    <a:pt x="363753" y="356552"/>
                  </a:lnTo>
                  <a:lnTo>
                    <a:pt x="361327" y="344601"/>
                  </a:lnTo>
                  <a:lnTo>
                    <a:pt x="363893" y="332244"/>
                  </a:lnTo>
                  <a:lnTo>
                    <a:pt x="370776" y="322275"/>
                  </a:lnTo>
                  <a:lnTo>
                    <a:pt x="380796" y="315607"/>
                  </a:lnTo>
                  <a:lnTo>
                    <a:pt x="392747" y="313194"/>
                  </a:lnTo>
                  <a:lnTo>
                    <a:pt x="405117" y="315607"/>
                  </a:lnTo>
                  <a:lnTo>
                    <a:pt x="415086" y="322275"/>
                  </a:lnTo>
                  <a:lnTo>
                    <a:pt x="421741" y="332244"/>
                  </a:lnTo>
                  <a:lnTo>
                    <a:pt x="424167" y="344601"/>
                  </a:lnTo>
                  <a:lnTo>
                    <a:pt x="424167" y="285991"/>
                  </a:lnTo>
                  <a:lnTo>
                    <a:pt x="405511" y="278828"/>
                  </a:lnTo>
                  <a:lnTo>
                    <a:pt x="382993" y="278472"/>
                  </a:lnTo>
                  <a:lnTo>
                    <a:pt x="362305" y="285572"/>
                  </a:lnTo>
                  <a:lnTo>
                    <a:pt x="345313" y="299123"/>
                  </a:lnTo>
                  <a:lnTo>
                    <a:pt x="333832" y="318096"/>
                  </a:lnTo>
                  <a:lnTo>
                    <a:pt x="329692" y="340017"/>
                  </a:lnTo>
                  <a:lnTo>
                    <a:pt x="333095" y="361670"/>
                  </a:lnTo>
                  <a:lnTo>
                    <a:pt x="343496" y="380923"/>
                  </a:lnTo>
                  <a:lnTo>
                    <a:pt x="360349" y="395655"/>
                  </a:lnTo>
                  <a:lnTo>
                    <a:pt x="381368" y="403606"/>
                  </a:lnTo>
                  <a:lnTo>
                    <a:pt x="403301" y="404012"/>
                  </a:lnTo>
                  <a:lnTo>
                    <a:pt x="424141" y="397040"/>
                  </a:lnTo>
                  <a:lnTo>
                    <a:pt x="441845" y="382892"/>
                  </a:lnTo>
                  <a:lnTo>
                    <a:pt x="451700" y="392074"/>
                  </a:lnTo>
                  <a:lnTo>
                    <a:pt x="463321" y="398856"/>
                  </a:lnTo>
                  <a:lnTo>
                    <a:pt x="476224" y="403059"/>
                  </a:lnTo>
                  <a:lnTo>
                    <a:pt x="489953" y="404495"/>
                  </a:lnTo>
                  <a:lnTo>
                    <a:pt x="502310" y="402069"/>
                  </a:lnTo>
                  <a:lnTo>
                    <a:pt x="512292" y="395414"/>
                  </a:lnTo>
                  <a:lnTo>
                    <a:pt x="518947" y="385445"/>
                  </a:lnTo>
                  <a:lnTo>
                    <a:pt x="519442" y="382892"/>
                  </a:lnTo>
                  <a:lnTo>
                    <a:pt x="520788" y="376021"/>
                  </a:lnTo>
                  <a:lnTo>
                    <a:pt x="521182" y="374065"/>
                  </a:lnTo>
                  <a:lnTo>
                    <a:pt x="521296" y="373468"/>
                  </a:lnTo>
                  <a:lnTo>
                    <a:pt x="521373" y="341668"/>
                  </a:lnTo>
                  <a:close/>
                </a:path>
                <a:path w="785495" h="864235">
                  <a:moveTo>
                    <a:pt x="785482" y="315150"/>
                  </a:moveTo>
                  <a:lnTo>
                    <a:pt x="726579" y="258775"/>
                  </a:lnTo>
                  <a:lnTo>
                    <a:pt x="726579" y="408419"/>
                  </a:lnTo>
                  <a:lnTo>
                    <a:pt x="726579" y="781507"/>
                  </a:lnTo>
                  <a:lnTo>
                    <a:pt x="695159" y="751662"/>
                  </a:lnTo>
                  <a:lnTo>
                    <a:pt x="695159" y="805078"/>
                  </a:lnTo>
                  <a:lnTo>
                    <a:pt x="90335" y="805078"/>
                  </a:lnTo>
                  <a:lnTo>
                    <a:pt x="116332" y="780529"/>
                  </a:lnTo>
                  <a:lnTo>
                    <a:pt x="284746" y="621474"/>
                  </a:lnTo>
                  <a:lnTo>
                    <a:pt x="298488" y="608711"/>
                  </a:lnTo>
                  <a:lnTo>
                    <a:pt x="333463" y="584682"/>
                  </a:lnTo>
                  <a:lnTo>
                    <a:pt x="372833" y="572655"/>
                  </a:lnTo>
                  <a:lnTo>
                    <a:pt x="413651" y="572655"/>
                  </a:lnTo>
                  <a:lnTo>
                    <a:pt x="453009" y="584682"/>
                  </a:lnTo>
                  <a:lnTo>
                    <a:pt x="487984" y="608711"/>
                  </a:lnTo>
                  <a:lnTo>
                    <a:pt x="501738" y="621474"/>
                  </a:lnTo>
                  <a:lnTo>
                    <a:pt x="695159" y="805078"/>
                  </a:lnTo>
                  <a:lnTo>
                    <a:pt x="695159" y="751662"/>
                  </a:lnTo>
                  <a:lnTo>
                    <a:pt x="530212" y="594969"/>
                  </a:lnTo>
                  <a:lnTo>
                    <a:pt x="553694" y="572655"/>
                  </a:lnTo>
                  <a:lnTo>
                    <a:pt x="558114" y="568452"/>
                  </a:lnTo>
                  <a:lnTo>
                    <a:pt x="726579" y="408419"/>
                  </a:lnTo>
                  <a:lnTo>
                    <a:pt x="726579" y="258775"/>
                  </a:lnTo>
                  <a:lnTo>
                    <a:pt x="648030" y="183591"/>
                  </a:lnTo>
                  <a:lnTo>
                    <a:pt x="648030" y="157086"/>
                  </a:lnTo>
                  <a:lnTo>
                    <a:pt x="648030" y="98171"/>
                  </a:lnTo>
                  <a:lnTo>
                    <a:pt x="589114" y="98171"/>
                  </a:lnTo>
                  <a:lnTo>
                    <a:pt x="589114" y="157086"/>
                  </a:lnTo>
                  <a:lnTo>
                    <a:pt x="589114" y="484022"/>
                  </a:lnTo>
                  <a:lnTo>
                    <a:pt x="500748" y="568452"/>
                  </a:lnTo>
                  <a:lnTo>
                    <a:pt x="459905" y="544893"/>
                  </a:lnTo>
                  <a:lnTo>
                    <a:pt x="415531" y="533107"/>
                  </a:lnTo>
                  <a:lnTo>
                    <a:pt x="369963" y="533107"/>
                  </a:lnTo>
                  <a:lnTo>
                    <a:pt x="325589" y="544893"/>
                  </a:lnTo>
                  <a:lnTo>
                    <a:pt x="284746" y="568452"/>
                  </a:lnTo>
                  <a:lnTo>
                    <a:pt x="255282" y="540308"/>
                  </a:lnTo>
                  <a:lnTo>
                    <a:pt x="255282" y="593979"/>
                  </a:lnTo>
                  <a:lnTo>
                    <a:pt x="58915" y="780529"/>
                  </a:lnTo>
                  <a:lnTo>
                    <a:pt x="58915" y="407441"/>
                  </a:lnTo>
                  <a:lnTo>
                    <a:pt x="255282" y="593979"/>
                  </a:lnTo>
                  <a:lnTo>
                    <a:pt x="255282" y="540308"/>
                  </a:lnTo>
                  <a:lnTo>
                    <a:pt x="196380" y="484022"/>
                  </a:lnTo>
                  <a:lnTo>
                    <a:pt x="196380" y="407441"/>
                  </a:lnTo>
                  <a:lnTo>
                    <a:pt x="196380" y="157086"/>
                  </a:lnTo>
                  <a:lnTo>
                    <a:pt x="589114" y="157086"/>
                  </a:lnTo>
                  <a:lnTo>
                    <a:pt x="589114" y="98171"/>
                  </a:lnTo>
                  <a:lnTo>
                    <a:pt x="510565" y="98171"/>
                  </a:lnTo>
                  <a:lnTo>
                    <a:pt x="392747" y="0"/>
                  </a:lnTo>
                  <a:lnTo>
                    <a:pt x="274929" y="98171"/>
                  </a:lnTo>
                  <a:lnTo>
                    <a:pt x="137464" y="98171"/>
                  </a:lnTo>
                  <a:lnTo>
                    <a:pt x="137464" y="184569"/>
                  </a:lnTo>
                  <a:lnTo>
                    <a:pt x="0" y="315150"/>
                  </a:lnTo>
                  <a:lnTo>
                    <a:pt x="0" y="863981"/>
                  </a:lnTo>
                  <a:lnTo>
                    <a:pt x="785482" y="863981"/>
                  </a:lnTo>
                  <a:lnTo>
                    <a:pt x="785482" y="805078"/>
                  </a:lnTo>
                  <a:lnTo>
                    <a:pt x="785482" y="781507"/>
                  </a:lnTo>
                  <a:lnTo>
                    <a:pt x="785482" y="408419"/>
                  </a:lnTo>
                  <a:lnTo>
                    <a:pt x="785482" y="31515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26730" y="1693799"/>
            <a:ext cx="2827655" cy="1019810"/>
          </a:xfrm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ct val="91200"/>
              </a:lnSpc>
              <a:spcBef>
                <a:spcPts val="370"/>
              </a:spcBef>
            </a:pPr>
            <a:r>
              <a:rPr dirty="0" sz="2300">
                <a:solidFill>
                  <a:srgbClr val="000000"/>
                </a:solidFill>
              </a:rPr>
              <a:t>Session</a:t>
            </a:r>
            <a:r>
              <a:rPr dirty="0" sz="2300" spc="-45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feedback</a:t>
            </a:r>
            <a:r>
              <a:rPr dirty="0" sz="2300" spc="-65">
                <a:solidFill>
                  <a:srgbClr val="000000"/>
                </a:solidFill>
              </a:rPr>
              <a:t> </a:t>
            </a:r>
            <a:r>
              <a:rPr dirty="0" sz="2300" spc="-50">
                <a:solidFill>
                  <a:srgbClr val="000000"/>
                </a:solidFill>
              </a:rPr>
              <a:t>&amp; </a:t>
            </a:r>
            <a:r>
              <a:rPr dirty="0" sz="2300">
                <a:solidFill>
                  <a:srgbClr val="000000"/>
                </a:solidFill>
              </a:rPr>
              <a:t>future </a:t>
            </a:r>
            <a:r>
              <a:rPr dirty="0" sz="2300" spc="-10">
                <a:solidFill>
                  <a:srgbClr val="000000"/>
                </a:solidFill>
              </a:rPr>
              <a:t>topics </a:t>
            </a:r>
            <a:r>
              <a:rPr dirty="0" sz="2300" spc="-10">
                <a:solidFill>
                  <a:srgbClr val="000000"/>
                </a:solidFill>
                <a:hlinkClick r:id="rId3"/>
              </a:rPr>
              <a:t>kkunka@boabc.org</a:t>
            </a:r>
            <a:endParaRPr sz="2300"/>
          </a:p>
        </p:txBody>
      </p:sp>
      <p:grpSp>
        <p:nvGrpSpPr>
          <p:cNvPr id="9" name="object 9" descr=""/>
          <p:cNvGrpSpPr/>
          <p:nvPr/>
        </p:nvGrpSpPr>
        <p:grpSpPr>
          <a:xfrm>
            <a:off x="5953125" y="3514725"/>
            <a:ext cx="5972175" cy="1733550"/>
            <a:chOff x="5953125" y="3514725"/>
            <a:chExt cx="5972175" cy="1733550"/>
          </a:xfrm>
        </p:grpSpPr>
        <p:sp>
          <p:nvSpPr>
            <p:cNvPr id="10" name="object 10" descr=""/>
            <p:cNvSpPr/>
            <p:nvPr/>
          </p:nvSpPr>
          <p:spPr>
            <a:xfrm>
              <a:off x="5953125" y="3514725"/>
              <a:ext cx="5972175" cy="1733550"/>
            </a:xfrm>
            <a:custGeom>
              <a:avLst/>
              <a:gdLst/>
              <a:ahLst/>
              <a:cxnLst/>
              <a:rect l="l" t="t" r="r" b="b"/>
              <a:pathLst>
                <a:path w="5972175" h="1733550">
                  <a:moveTo>
                    <a:pt x="5798820" y="0"/>
                  </a:moveTo>
                  <a:lnTo>
                    <a:pt x="173354" y="0"/>
                  </a:lnTo>
                  <a:lnTo>
                    <a:pt x="127264" y="6191"/>
                  </a:lnTo>
                  <a:lnTo>
                    <a:pt x="85851" y="23664"/>
                  </a:lnTo>
                  <a:lnTo>
                    <a:pt x="50768" y="50768"/>
                  </a:lnTo>
                  <a:lnTo>
                    <a:pt x="23664" y="85851"/>
                  </a:lnTo>
                  <a:lnTo>
                    <a:pt x="6191" y="127264"/>
                  </a:lnTo>
                  <a:lnTo>
                    <a:pt x="0" y="173355"/>
                  </a:lnTo>
                  <a:lnTo>
                    <a:pt x="0" y="1560195"/>
                  </a:lnTo>
                  <a:lnTo>
                    <a:pt x="6191" y="1606285"/>
                  </a:lnTo>
                  <a:lnTo>
                    <a:pt x="23664" y="1647698"/>
                  </a:lnTo>
                  <a:lnTo>
                    <a:pt x="50768" y="1682781"/>
                  </a:lnTo>
                  <a:lnTo>
                    <a:pt x="85851" y="1709885"/>
                  </a:lnTo>
                  <a:lnTo>
                    <a:pt x="127264" y="1727358"/>
                  </a:lnTo>
                  <a:lnTo>
                    <a:pt x="173354" y="1733550"/>
                  </a:lnTo>
                  <a:lnTo>
                    <a:pt x="5798820" y="1733550"/>
                  </a:lnTo>
                  <a:lnTo>
                    <a:pt x="5844910" y="1727358"/>
                  </a:lnTo>
                  <a:lnTo>
                    <a:pt x="5886322" y="1709885"/>
                  </a:lnTo>
                  <a:lnTo>
                    <a:pt x="5921406" y="1682781"/>
                  </a:lnTo>
                  <a:lnTo>
                    <a:pt x="5948510" y="1647697"/>
                  </a:lnTo>
                  <a:lnTo>
                    <a:pt x="5965983" y="1606285"/>
                  </a:lnTo>
                  <a:lnTo>
                    <a:pt x="5972175" y="1560195"/>
                  </a:lnTo>
                  <a:lnTo>
                    <a:pt x="5972175" y="173355"/>
                  </a:lnTo>
                  <a:lnTo>
                    <a:pt x="5965983" y="127264"/>
                  </a:lnTo>
                  <a:lnTo>
                    <a:pt x="5948510" y="85851"/>
                  </a:lnTo>
                  <a:lnTo>
                    <a:pt x="5921406" y="50768"/>
                  </a:lnTo>
                  <a:lnTo>
                    <a:pt x="5886323" y="23664"/>
                  </a:lnTo>
                  <a:lnTo>
                    <a:pt x="5844910" y="6191"/>
                  </a:lnTo>
                  <a:lnTo>
                    <a:pt x="57988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4755" y="4105795"/>
              <a:ext cx="137459" cy="13745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9673" y="4145067"/>
              <a:ext cx="137459" cy="13745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9837" y="4145067"/>
              <a:ext cx="137459" cy="13745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566633" y="4398372"/>
              <a:ext cx="774065" cy="259715"/>
            </a:xfrm>
            <a:custGeom>
              <a:avLst/>
              <a:gdLst/>
              <a:ahLst/>
              <a:cxnLst/>
              <a:rect l="l" t="t" r="r" b="b"/>
              <a:pathLst>
                <a:path w="774065" h="259714">
                  <a:moveTo>
                    <a:pt x="386851" y="0"/>
                  </a:moveTo>
                  <a:lnTo>
                    <a:pt x="329597" y="2805"/>
                  </a:lnTo>
                  <a:lnTo>
                    <a:pt x="274980" y="10958"/>
                  </a:lnTo>
                  <a:lnTo>
                    <a:pt x="223595" y="24058"/>
                  </a:lnTo>
                  <a:lnTo>
                    <a:pt x="176033" y="41709"/>
                  </a:lnTo>
                  <a:lnTo>
                    <a:pt x="132889" y="63510"/>
                  </a:lnTo>
                  <a:lnTo>
                    <a:pt x="94755" y="89065"/>
                  </a:lnTo>
                  <a:lnTo>
                    <a:pt x="62225" y="117975"/>
                  </a:lnTo>
                  <a:lnTo>
                    <a:pt x="35891" y="149841"/>
                  </a:lnTo>
                  <a:lnTo>
                    <a:pt x="16347" y="184265"/>
                  </a:lnTo>
                  <a:lnTo>
                    <a:pt x="4185" y="220849"/>
                  </a:lnTo>
                  <a:lnTo>
                    <a:pt x="0" y="259195"/>
                  </a:lnTo>
                  <a:lnTo>
                    <a:pt x="773700" y="259195"/>
                  </a:lnTo>
                  <a:lnTo>
                    <a:pt x="769493" y="220849"/>
                  </a:lnTo>
                  <a:lnTo>
                    <a:pt x="757274" y="184265"/>
                  </a:lnTo>
                  <a:lnTo>
                    <a:pt x="737650" y="149841"/>
                  </a:lnTo>
                  <a:lnTo>
                    <a:pt x="711228" y="117975"/>
                  </a:lnTo>
                  <a:lnTo>
                    <a:pt x="678613" y="89065"/>
                  </a:lnTo>
                  <a:lnTo>
                    <a:pt x="640413" y="63510"/>
                  </a:lnTo>
                  <a:lnTo>
                    <a:pt x="597234" y="41709"/>
                  </a:lnTo>
                  <a:lnTo>
                    <a:pt x="549682" y="24058"/>
                  </a:lnTo>
                  <a:lnTo>
                    <a:pt x="498363" y="10958"/>
                  </a:lnTo>
                  <a:lnTo>
                    <a:pt x="443884" y="2805"/>
                  </a:lnTo>
                  <a:lnTo>
                    <a:pt x="386851" y="0"/>
                  </a:lnTo>
                  <a:close/>
                </a:path>
              </a:pathLst>
            </a:custGeom>
            <a:solidFill>
              <a:srgbClr val="9D909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0742" y="4302523"/>
              <a:ext cx="235646" cy="22544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4681" y="4263251"/>
              <a:ext cx="236625" cy="9879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09599" y="4302523"/>
              <a:ext cx="236626" cy="225446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8126730" y="3861498"/>
            <a:ext cx="2324735" cy="101917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370"/>
              </a:spcBef>
            </a:pPr>
            <a:r>
              <a:rPr dirty="0" sz="2300" b="1">
                <a:latin typeface="Century Gothic"/>
                <a:cs typeface="Century Gothic"/>
              </a:rPr>
              <a:t>Engagement</a:t>
            </a:r>
            <a:r>
              <a:rPr dirty="0" sz="2300" spc="-90" b="1">
                <a:latin typeface="Century Gothic"/>
                <a:cs typeface="Century Gothic"/>
              </a:rPr>
              <a:t> </a:t>
            </a:r>
            <a:r>
              <a:rPr dirty="0" sz="2300" spc="-50" b="1">
                <a:latin typeface="Century Gothic"/>
                <a:cs typeface="Century Gothic"/>
              </a:rPr>
              <a:t>&amp; </a:t>
            </a:r>
            <a:r>
              <a:rPr dirty="0" sz="2300" spc="-10" b="1">
                <a:latin typeface="Century Gothic"/>
                <a:cs typeface="Century Gothic"/>
              </a:rPr>
              <a:t>Communication Reminder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818876" y="3521392"/>
            <a:ext cx="721360" cy="12084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225"/>
              </a:lnSpc>
              <a:spcBef>
                <a:spcPts val="125"/>
              </a:spcBef>
            </a:pPr>
            <a:r>
              <a:rPr dirty="0" sz="1100" spc="-10">
                <a:latin typeface="Century Gothic"/>
                <a:cs typeface="Century Gothic"/>
              </a:rPr>
              <a:t>BOABC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225"/>
              </a:lnSpc>
            </a:pPr>
            <a:r>
              <a:rPr dirty="0" sz="1100" spc="-10">
                <a:latin typeface="Century Gothic"/>
                <a:cs typeface="Century Gothic"/>
              </a:rPr>
              <a:t>contacts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260"/>
              </a:lnSpc>
              <a:spcBef>
                <a:spcPts val="335"/>
              </a:spcBef>
            </a:pPr>
            <a:r>
              <a:rPr dirty="0" sz="1100" spc="-20">
                <a:latin typeface="Century Gothic"/>
                <a:cs typeface="Century Gothic"/>
              </a:rPr>
              <a:t>Zone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260"/>
              </a:lnSpc>
            </a:pPr>
            <a:r>
              <a:rPr dirty="0" sz="1100" spc="-10">
                <a:latin typeface="Century Gothic"/>
                <a:cs typeface="Century Gothic"/>
              </a:rPr>
              <a:t>Meetings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88200"/>
              </a:lnSpc>
              <a:spcBef>
                <a:spcPts val="484"/>
              </a:spcBef>
            </a:pPr>
            <a:r>
              <a:rPr dirty="0" sz="1100" spc="-20">
                <a:latin typeface="Century Gothic"/>
                <a:cs typeface="Century Gothic"/>
              </a:rPr>
              <a:t>Zone </a:t>
            </a:r>
            <a:r>
              <a:rPr dirty="0" sz="1100">
                <a:latin typeface="Century Gothic"/>
                <a:cs typeface="Century Gothic"/>
              </a:rPr>
              <a:t>Directors</a:t>
            </a:r>
            <a:r>
              <a:rPr dirty="0" sz="1100" spc="110">
                <a:latin typeface="Century Gothic"/>
                <a:cs typeface="Century Gothic"/>
              </a:rPr>
              <a:t> </a:t>
            </a:r>
            <a:r>
              <a:rPr dirty="0" sz="1100" spc="-50">
                <a:latin typeface="Century Gothic"/>
                <a:cs typeface="Century Gothic"/>
              </a:rPr>
              <a:t>- </a:t>
            </a:r>
            <a:r>
              <a:rPr dirty="0" sz="1100" spc="-10">
                <a:latin typeface="Century Gothic"/>
                <a:cs typeface="Century Gothic"/>
              </a:rPr>
              <a:t>Mentors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818876" y="4742243"/>
            <a:ext cx="775970" cy="49339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ct val="88200"/>
              </a:lnSpc>
              <a:spcBef>
                <a:spcPts val="280"/>
              </a:spcBef>
            </a:pPr>
            <a:r>
              <a:rPr dirty="0" sz="1100" spc="-10">
                <a:latin typeface="Century Gothic"/>
                <a:cs typeface="Century Gothic"/>
              </a:rPr>
              <a:t>Member Forum Discussions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7625" y="190500"/>
            <a:ext cx="5200650" cy="6486525"/>
            <a:chOff x="47625" y="190500"/>
            <a:chExt cx="5200650" cy="648652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625" y="190500"/>
              <a:ext cx="4610100" cy="36957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7675" y="2647950"/>
              <a:ext cx="4800600" cy="40290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501129" y="345694"/>
            <a:ext cx="5327650" cy="215265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3300" b="1">
                <a:solidFill>
                  <a:srgbClr val="F1F1F1"/>
                </a:solidFill>
                <a:latin typeface="Century Gothic"/>
                <a:cs typeface="Century Gothic"/>
              </a:rPr>
              <a:t>In</a:t>
            </a:r>
            <a:r>
              <a:rPr dirty="0" sz="3300" spc="-3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300" b="1">
                <a:solidFill>
                  <a:srgbClr val="F1F1F1"/>
                </a:solidFill>
                <a:latin typeface="Century Gothic"/>
                <a:cs typeface="Century Gothic"/>
              </a:rPr>
              <a:t>The</a:t>
            </a:r>
            <a:r>
              <a:rPr dirty="0" sz="3300" spc="-1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300" spc="-20" b="1">
                <a:solidFill>
                  <a:srgbClr val="F1F1F1"/>
                </a:solidFill>
                <a:latin typeface="Century Gothic"/>
                <a:cs typeface="Century Gothic"/>
              </a:rPr>
              <a:t>Know</a:t>
            </a:r>
            <a:endParaRPr sz="3300">
              <a:latin typeface="Century Gothic"/>
              <a:cs typeface="Century Gothic"/>
            </a:endParaRPr>
          </a:p>
          <a:p>
            <a:pPr marL="584835" marR="5080" indent="-572135">
              <a:lnSpc>
                <a:spcPts val="3229"/>
              </a:lnSpc>
              <a:spcBef>
                <a:spcPts val="1260"/>
              </a:spcBef>
              <a:tabLst>
                <a:tab pos="584200" algn="l"/>
              </a:tabLst>
            </a:pPr>
            <a:r>
              <a:rPr dirty="0" sz="2600" spc="-50">
                <a:latin typeface="Wingdings 3"/>
                <a:cs typeface="Wingdings 3"/>
              </a:rPr>
              <a:t>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3300" spc="-10">
                <a:solidFill>
                  <a:srgbClr val="F1F1F1"/>
                </a:solidFill>
                <a:latin typeface="Century Gothic"/>
                <a:cs typeface="Century Gothic"/>
              </a:rPr>
              <a:t>Professional </a:t>
            </a:r>
            <a:r>
              <a:rPr dirty="0" sz="3300">
                <a:solidFill>
                  <a:srgbClr val="F1F1F1"/>
                </a:solidFill>
                <a:latin typeface="Century Gothic"/>
                <a:cs typeface="Century Gothic"/>
              </a:rPr>
              <a:t>Development</a:t>
            </a:r>
            <a:r>
              <a:rPr dirty="0" sz="3300" spc="-7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300" spc="-10">
                <a:solidFill>
                  <a:srgbClr val="F1F1F1"/>
                </a:solidFill>
                <a:latin typeface="Century Gothic"/>
                <a:cs typeface="Century Gothic"/>
              </a:rPr>
              <a:t>Offerings</a:t>
            </a:r>
            <a:endParaRPr sz="3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584200" algn="l"/>
              </a:tabLst>
            </a:pPr>
            <a:r>
              <a:rPr dirty="0" sz="2600" spc="-50">
                <a:latin typeface="Wingdings 3"/>
                <a:cs typeface="Wingdings 3"/>
              </a:rPr>
              <a:t>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3300">
                <a:solidFill>
                  <a:srgbClr val="F1F1F1"/>
                </a:solidFill>
                <a:latin typeface="Century Gothic"/>
                <a:cs typeface="Century Gothic"/>
              </a:rPr>
              <a:t>What's</a:t>
            </a:r>
            <a:r>
              <a:rPr dirty="0" sz="3300" spc="-3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300" spc="-25">
                <a:solidFill>
                  <a:srgbClr val="F1F1F1"/>
                </a:solidFill>
                <a:latin typeface="Century Gothic"/>
                <a:cs typeface="Century Gothic"/>
              </a:rPr>
              <a:t>New</a:t>
            </a:r>
            <a:endParaRPr sz="3300">
              <a:latin typeface="Century Gothic"/>
              <a:cs typeface="Century Gothic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90500" y="371475"/>
            <a:ext cx="12014835" cy="6343650"/>
            <a:chOff x="190500" y="371475"/>
            <a:chExt cx="12014835" cy="6343650"/>
          </a:xfrm>
        </p:grpSpPr>
        <p:sp>
          <p:nvSpPr>
            <p:cNvPr id="7" name="object 7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" y="3876675"/>
              <a:ext cx="5819775" cy="263842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85775" y="4057650"/>
              <a:ext cx="1495425" cy="2400300"/>
            </a:xfrm>
            <a:custGeom>
              <a:avLst/>
              <a:gdLst/>
              <a:ahLst/>
              <a:cxnLst/>
              <a:rect l="l" t="t" r="r" b="b"/>
              <a:pathLst>
                <a:path w="1495425" h="2400300">
                  <a:moveTo>
                    <a:pt x="0" y="249300"/>
                  </a:moveTo>
                  <a:lnTo>
                    <a:pt x="4015" y="204493"/>
                  </a:lnTo>
                  <a:lnTo>
                    <a:pt x="15593" y="162318"/>
                  </a:lnTo>
                  <a:lnTo>
                    <a:pt x="34029" y="123481"/>
                  </a:lnTo>
                  <a:lnTo>
                    <a:pt x="58619" y="88686"/>
                  </a:lnTo>
                  <a:lnTo>
                    <a:pt x="88660" y="58638"/>
                  </a:lnTo>
                  <a:lnTo>
                    <a:pt x="123445" y="34040"/>
                  </a:lnTo>
                  <a:lnTo>
                    <a:pt x="162273" y="15598"/>
                  </a:lnTo>
                  <a:lnTo>
                    <a:pt x="204438" y="4017"/>
                  </a:lnTo>
                  <a:lnTo>
                    <a:pt x="249237" y="0"/>
                  </a:lnTo>
                  <a:lnTo>
                    <a:pt x="1246124" y="0"/>
                  </a:lnTo>
                  <a:lnTo>
                    <a:pt x="1290931" y="4017"/>
                  </a:lnTo>
                  <a:lnTo>
                    <a:pt x="1333106" y="15598"/>
                  </a:lnTo>
                  <a:lnTo>
                    <a:pt x="1371943" y="34040"/>
                  </a:lnTo>
                  <a:lnTo>
                    <a:pt x="1406738" y="58638"/>
                  </a:lnTo>
                  <a:lnTo>
                    <a:pt x="1436786" y="88686"/>
                  </a:lnTo>
                  <a:lnTo>
                    <a:pt x="1461384" y="123481"/>
                  </a:lnTo>
                  <a:lnTo>
                    <a:pt x="1479826" y="162318"/>
                  </a:lnTo>
                  <a:lnTo>
                    <a:pt x="1491407" y="204493"/>
                  </a:lnTo>
                  <a:lnTo>
                    <a:pt x="1495425" y="249300"/>
                  </a:lnTo>
                  <a:lnTo>
                    <a:pt x="1495425" y="2151062"/>
                  </a:lnTo>
                  <a:lnTo>
                    <a:pt x="1491407" y="2195861"/>
                  </a:lnTo>
                  <a:lnTo>
                    <a:pt x="1479826" y="2238026"/>
                  </a:lnTo>
                  <a:lnTo>
                    <a:pt x="1461384" y="2276854"/>
                  </a:lnTo>
                  <a:lnTo>
                    <a:pt x="1436786" y="2311639"/>
                  </a:lnTo>
                  <a:lnTo>
                    <a:pt x="1406738" y="2341680"/>
                  </a:lnTo>
                  <a:lnTo>
                    <a:pt x="1371943" y="2366270"/>
                  </a:lnTo>
                  <a:lnTo>
                    <a:pt x="1333106" y="2384706"/>
                  </a:lnTo>
                  <a:lnTo>
                    <a:pt x="1290931" y="2396284"/>
                  </a:lnTo>
                  <a:lnTo>
                    <a:pt x="1246124" y="2400300"/>
                  </a:lnTo>
                  <a:lnTo>
                    <a:pt x="249237" y="2400300"/>
                  </a:lnTo>
                  <a:lnTo>
                    <a:pt x="204438" y="2396284"/>
                  </a:lnTo>
                  <a:lnTo>
                    <a:pt x="162273" y="2384706"/>
                  </a:lnTo>
                  <a:lnTo>
                    <a:pt x="123445" y="2366270"/>
                  </a:lnTo>
                  <a:lnTo>
                    <a:pt x="88660" y="2341680"/>
                  </a:lnTo>
                  <a:lnTo>
                    <a:pt x="58619" y="2311639"/>
                  </a:lnTo>
                  <a:lnTo>
                    <a:pt x="34029" y="2276854"/>
                  </a:lnTo>
                  <a:lnTo>
                    <a:pt x="15593" y="2238026"/>
                  </a:lnTo>
                  <a:lnTo>
                    <a:pt x="4015" y="2195861"/>
                  </a:lnTo>
                  <a:lnTo>
                    <a:pt x="0" y="2151062"/>
                  </a:lnTo>
                  <a:lnTo>
                    <a:pt x="0" y="2493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" y="371475"/>
              <a:ext cx="5800725" cy="31908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9875" y="2562225"/>
              <a:ext cx="4714875" cy="4152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33641" y="645413"/>
            <a:ext cx="233743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10" b="1">
                <a:solidFill>
                  <a:srgbClr val="F1F1F1"/>
                </a:solidFill>
                <a:latin typeface="Century Gothic"/>
                <a:cs typeface="Century Gothic"/>
              </a:rPr>
              <a:t>Upcoming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33641" y="1360424"/>
            <a:ext cx="5132705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b="1">
                <a:solidFill>
                  <a:srgbClr val="F1F1F1"/>
                </a:solidFill>
                <a:latin typeface="Century Gothic"/>
                <a:cs typeface="Century Gothic"/>
              </a:rPr>
              <a:t>Cloud</a:t>
            </a:r>
            <a:r>
              <a:rPr dirty="0" sz="2750" spc="10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750" b="1">
                <a:solidFill>
                  <a:srgbClr val="F1F1F1"/>
                </a:solidFill>
                <a:latin typeface="Century Gothic"/>
                <a:cs typeface="Century Gothic"/>
              </a:rPr>
              <a:t>Permit</a:t>
            </a:r>
            <a:r>
              <a:rPr dirty="0" sz="2750" spc="155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750" b="1">
                <a:solidFill>
                  <a:srgbClr val="F1F1F1"/>
                </a:solidFill>
                <a:latin typeface="Century Gothic"/>
                <a:cs typeface="Century Gothic"/>
              </a:rPr>
              <a:t>September</a:t>
            </a:r>
            <a:r>
              <a:rPr dirty="0" sz="2750" spc="250" b="1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750" spc="-10" b="1">
                <a:solidFill>
                  <a:srgbClr val="F1F1F1"/>
                </a:solidFill>
                <a:latin typeface="Century Gothic"/>
                <a:cs typeface="Century Gothic"/>
              </a:rPr>
              <a:t>15th.</a:t>
            </a:r>
            <a:endParaRPr sz="2750">
              <a:latin typeface="Century Gothic"/>
              <a:cs typeface="Century Gothic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23850" y="409575"/>
            <a:ext cx="11881485" cy="5857875"/>
            <a:chOff x="323850" y="409575"/>
            <a:chExt cx="11881485" cy="5857875"/>
          </a:xfrm>
        </p:grpSpPr>
        <p:sp>
          <p:nvSpPr>
            <p:cNvPr id="5" name="object 5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409575"/>
              <a:ext cx="6000750" cy="58483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8500" y="2238375"/>
              <a:ext cx="4552950" cy="40290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7875" cy="6858000"/>
            <a:chOff x="0" y="0"/>
            <a:chExt cx="1220787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339076" y="33401"/>
              <a:ext cx="4853305" cy="4924425"/>
            </a:xfrm>
            <a:custGeom>
              <a:avLst/>
              <a:gdLst/>
              <a:ahLst/>
              <a:cxnLst/>
              <a:rect l="l" t="t" r="r" b="b"/>
              <a:pathLst>
                <a:path w="4853305" h="4924425">
                  <a:moveTo>
                    <a:pt x="4852924" y="0"/>
                  </a:moveTo>
                  <a:lnTo>
                    <a:pt x="0" y="4852924"/>
                  </a:lnTo>
                </a:path>
                <a:path w="4853305" h="4924425">
                  <a:moveTo>
                    <a:pt x="4852924" y="585850"/>
                  </a:moveTo>
                  <a:lnTo>
                    <a:pt x="514350" y="492429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74864" y="503618"/>
            <a:ext cx="3078480" cy="7581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spc="-10"/>
              <a:t>Upcoming</a:t>
            </a:r>
            <a:endParaRPr sz="4800"/>
          </a:p>
        </p:txBody>
      </p:sp>
      <p:grpSp>
        <p:nvGrpSpPr>
          <p:cNvPr id="7" name="object 7" descr=""/>
          <p:cNvGrpSpPr/>
          <p:nvPr/>
        </p:nvGrpSpPr>
        <p:grpSpPr>
          <a:xfrm>
            <a:off x="628650" y="609536"/>
            <a:ext cx="11576685" cy="5572760"/>
            <a:chOff x="628650" y="609536"/>
            <a:chExt cx="11576685" cy="557276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" y="609536"/>
              <a:ext cx="6586601" cy="53007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100" y="790600"/>
              <a:ext cx="6248400" cy="495287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215501" y="2970275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301351" y="3296793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444226" y="3138550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920476" y="369100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670418" y="2228214"/>
            <a:ext cx="3757929" cy="370586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7145" marR="5080">
              <a:lnSpc>
                <a:spcPts val="5260"/>
              </a:lnSpc>
              <a:spcBef>
                <a:spcPts val="320"/>
              </a:spcBef>
            </a:pPr>
            <a:r>
              <a:rPr dirty="0" sz="4400" spc="-10" b="1">
                <a:solidFill>
                  <a:srgbClr val="FFFFFF"/>
                </a:solidFill>
                <a:latin typeface="Century Gothic"/>
                <a:cs typeface="Century Gothic"/>
              </a:rPr>
              <a:t>FIRESTOPPING </a:t>
            </a:r>
            <a:r>
              <a:rPr dirty="0" sz="4400" b="1">
                <a:solidFill>
                  <a:srgbClr val="FFFFFF"/>
                </a:solidFill>
                <a:latin typeface="Century Gothic"/>
                <a:cs typeface="Century Gothic"/>
              </a:rPr>
              <a:t>WEBINAR</a:t>
            </a:r>
            <a:r>
              <a:rPr dirty="0" sz="4400" spc="-1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400" spc="-25" b="1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dirty="0" sz="4400" spc="-10" b="1">
                <a:solidFill>
                  <a:srgbClr val="FFFFFF"/>
                </a:solidFill>
                <a:latin typeface="Century Gothic"/>
                <a:cs typeface="Century Gothic"/>
              </a:rPr>
              <a:t>HILTI</a:t>
            </a:r>
            <a:endParaRPr sz="4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2400">
                <a:solidFill>
                  <a:srgbClr val="F1F1F1"/>
                </a:solidFill>
                <a:latin typeface="Century Gothic"/>
                <a:cs typeface="Century Gothic"/>
              </a:rPr>
              <a:t>2</a:t>
            </a:r>
            <a:r>
              <a:rPr dirty="0" sz="2400" spc="-8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1F1F1"/>
                </a:solidFill>
                <a:latin typeface="Century Gothic"/>
                <a:cs typeface="Century Gothic"/>
              </a:rPr>
              <a:t>to</a:t>
            </a:r>
            <a:r>
              <a:rPr dirty="0" sz="2400" spc="6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1F1F1"/>
                </a:solidFill>
                <a:latin typeface="Century Gothic"/>
                <a:cs typeface="Century Gothic"/>
              </a:rPr>
              <a:t>3 hours</a:t>
            </a:r>
            <a:r>
              <a:rPr dirty="0" sz="2400" spc="-4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1F1F1"/>
                </a:solidFill>
                <a:latin typeface="Century Gothic"/>
                <a:cs typeface="Century Gothic"/>
              </a:rPr>
              <a:t>fall</a:t>
            </a:r>
            <a:r>
              <a:rPr dirty="0" sz="2400" spc="-4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400" spc="-10">
                <a:solidFill>
                  <a:srgbClr val="F1F1F1"/>
                </a:solidFill>
                <a:latin typeface="Century Gothic"/>
                <a:cs typeface="Century Gothic"/>
              </a:rPr>
              <a:t>Webinar</a:t>
            </a:r>
            <a:endParaRPr sz="2400">
              <a:latin typeface="Century Gothic"/>
              <a:cs typeface="Century Gothic"/>
            </a:endParaRPr>
          </a:p>
          <a:p>
            <a:pPr marL="12700" marR="302260">
              <a:lnSpc>
                <a:spcPct val="100400"/>
              </a:lnSpc>
              <a:spcBef>
                <a:spcPts val="40"/>
              </a:spcBef>
              <a:tabLst>
                <a:tab pos="1938020" algn="l"/>
              </a:tabLst>
            </a:pPr>
            <a:r>
              <a:rPr dirty="0" sz="2400">
                <a:solidFill>
                  <a:srgbClr val="F1F1F1"/>
                </a:solidFill>
                <a:latin typeface="Century Gothic"/>
                <a:cs typeface="Century Gothic"/>
              </a:rPr>
              <a:t>date</a:t>
            </a:r>
            <a:r>
              <a:rPr dirty="0" sz="2400" spc="-4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1F1F1"/>
                </a:solidFill>
                <a:latin typeface="Century Gothic"/>
                <a:cs typeface="Century Gothic"/>
              </a:rPr>
              <a:t>to</a:t>
            </a:r>
            <a:r>
              <a:rPr dirty="0" sz="2400" spc="2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400" spc="-25">
                <a:solidFill>
                  <a:srgbClr val="F1F1F1"/>
                </a:solidFill>
                <a:latin typeface="Century Gothic"/>
                <a:cs typeface="Century Gothic"/>
              </a:rPr>
              <a:t>be</a:t>
            </a:r>
            <a:r>
              <a:rPr dirty="0" sz="2400" spc="60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400" spc="-10">
                <a:solidFill>
                  <a:srgbClr val="F1F1F1"/>
                </a:solidFill>
                <a:latin typeface="Century Gothic"/>
                <a:cs typeface="Century Gothic"/>
              </a:rPr>
              <a:t>announced</a:t>
            </a:r>
            <a:r>
              <a:rPr dirty="0" sz="2400">
                <a:solidFill>
                  <a:srgbClr val="F1F1F1"/>
                </a:solidFill>
                <a:latin typeface="Century Gothic"/>
                <a:cs typeface="Century Gothic"/>
              </a:rPr>
              <a:t>	</a:t>
            </a:r>
            <a:r>
              <a:rPr dirty="0" sz="2400" spc="-20">
                <a:solidFill>
                  <a:srgbClr val="F1F1F1"/>
                </a:solidFill>
                <a:latin typeface="Century Gothic"/>
                <a:cs typeface="Century Gothic"/>
              </a:rPr>
              <a:t>stay </a:t>
            </a:r>
            <a:r>
              <a:rPr dirty="0" sz="2400">
                <a:solidFill>
                  <a:srgbClr val="F1F1F1"/>
                </a:solidFill>
                <a:latin typeface="Century Gothic"/>
                <a:cs typeface="Century Gothic"/>
              </a:rPr>
              <a:t>tuned.</a:t>
            </a:r>
            <a:r>
              <a:rPr dirty="0" sz="2400" spc="-3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F1F1F1"/>
                </a:solidFill>
                <a:latin typeface="Century Gothic"/>
                <a:cs typeface="Century Gothic"/>
                <a:hlinkClick r:id="rId5"/>
              </a:rPr>
              <a:t>www.boabc.org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205335" cy="6858000"/>
            <a:chOff x="0" y="0"/>
            <a:chExt cx="122053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76746" y="264413"/>
            <a:ext cx="2426970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300">
                <a:solidFill>
                  <a:srgbClr val="F1F1F1"/>
                </a:solidFill>
              </a:rPr>
              <a:t>In</a:t>
            </a:r>
            <a:r>
              <a:rPr dirty="0" sz="3300" spc="-40">
                <a:solidFill>
                  <a:srgbClr val="F1F1F1"/>
                </a:solidFill>
              </a:rPr>
              <a:t> </a:t>
            </a:r>
            <a:r>
              <a:rPr dirty="0" sz="3300">
                <a:solidFill>
                  <a:srgbClr val="F1F1F1"/>
                </a:solidFill>
              </a:rPr>
              <a:t>The</a:t>
            </a:r>
            <a:r>
              <a:rPr dirty="0" sz="3300" spc="-20">
                <a:solidFill>
                  <a:srgbClr val="F1F1F1"/>
                </a:solidFill>
              </a:rPr>
              <a:t> Know</a:t>
            </a:r>
            <a:endParaRPr sz="3300"/>
          </a:p>
        </p:txBody>
      </p:sp>
      <p:sp>
        <p:nvSpPr>
          <p:cNvPr id="6" name="object 6" descr=""/>
          <p:cNvSpPr txBox="1"/>
          <p:nvPr/>
        </p:nvSpPr>
        <p:spPr>
          <a:xfrm>
            <a:off x="6476746" y="894080"/>
            <a:ext cx="4908550" cy="14357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584200" marR="5080" indent="-572135">
              <a:lnSpc>
                <a:spcPct val="90100"/>
              </a:lnSpc>
              <a:spcBef>
                <a:spcPts val="495"/>
              </a:spcBef>
              <a:tabLst>
                <a:tab pos="584200" algn="l"/>
              </a:tabLst>
            </a:pPr>
            <a:r>
              <a:rPr dirty="0" sz="2600" spc="-50">
                <a:latin typeface="Wingdings 3"/>
                <a:cs typeface="Wingdings 3"/>
              </a:rPr>
              <a:t>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3300">
                <a:solidFill>
                  <a:srgbClr val="F1F1F1"/>
                </a:solidFill>
                <a:latin typeface="Century Gothic"/>
                <a:cs typeface="Century Gothic"/>
              </a:rPr>
              <a:t>July</a:t>
            </a:r>
            <a:r>
              <a:rPr dirty="0" sz="3300" spc="-180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300">
                <a:solidFill>
                  <a:srgbClr val="F1F1F1"/>
                </a:solidFill>
                <a:latin typeface="Century Gothic"/>
                <a:cs typeface="Century Gothic"/>
              </a:rPr>
              <a:t>29</a:t>
            </a:r>
            <a:r>
              <a:rPr dirty="0" sz="3300" spc="7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300">
                <a:solidFill>
                  <a:srgbClr val="F1F1F1"/>
                </a:solidFill>
                <a:latin typeface="Century Gothic"/>
                <a:cs typeface="Century Gothic"/>
              </a:rPr>
              <a:t>–</a:t>
            </a:r>
            <a:r>
              <a:rPr dirty="0" sz="3300" spc="2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300" spc="-10">
                <a:solidFill>
                  <a:srgbClr val="F1F1F1"/>
                </a:solidFill>
                <a:latin typeface="Century Gothic"/>
                <a:cs typeface="Century Gothic"/>
              </a:rPr>
              <a:t>Spatial </a:t>
            </a:r>
            <a:r>
              <a:rPr dirty="0" sz="3300">
                <a:solidFill>
                  <a:srgbClr val="F1F1F1"/>
                </a:solidFill>
                <a:latin typeface="Century Gothic"/>
                <a:cs typeface="Century Gothic"/>
              </a:rPr>
              <a:t>Requirements</a:t>
            </a:r>
            <a:r>
              <a:rPr dirty="0" sz="3300" spc="-10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300" spc="-10">
                <a:solidFill>
                  <a:srgbClr val="F1F1F1"/>
                </a:solidFill>
                <a:latin typeface="Century Gothic"/>
                <a:cs typeface="Century Gothic"/>
              </a:rPr>
              <a:t>Session </a:t>
            </a:r>
            <a:r>
              <a:rPr dirty="0" sz="3300">
                <a:solidFill>
                  <a:srgbClr val="F1F1F1"/>
                </a:solidFill>
                <a:latin typeface="Century Gothic"/>
                <a:cs typeface="Century Gothic"/>
              </a:rPr>
              <a:t>saved</a:t>
            </a:r>
            <a:r>
              <a:rPr dirty="0" sz="3300" spc="-55">
                <a:solidFill>
                  <a:srgbClr val="F1F1F1"/>
                </a:solidFill>
                <a:latin typeface="Century Gothic"/>
                <a:cs typeface="Century Gothic"/>
              </a:rPr>
              <a:t> </a:t>
            </a:r>
            <a:r>
              <a:rPr dirty="0" sz="3300" spc="-10">
                <a:solidFill>
                  <a:srgbClr val="F1F1F1"/>
                </a:solidFill>
                <a:latin typeface="Century Gothic"/>
                <a:cs typeface="Century Gothic"/>
              </a:rPr>
              <a:t>online.</a:t>
            </a:r>
            <a:endParaRPr sz="3300">
              <a:latin typeface="Century Gothic"/>
              <a:cs typeface="Century Gothic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00025" y="114300"/>
            <a:ext cx="12005310" cy="6600825"/>
            <a:chOff x="200025" y="114300"/>
            <a:chExt cx="12005310" cy="6600825"/>
          </a:xfrm>
        </p:grpSpPr>
        <p:sp>
          <p:nvSpPr>
            <p:cNvPr id="8" name="object 8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1275" y="3086100"/>
              <a:ext cx="5562600" cy="258127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448425" y="3524250"/>
              <a:ext cx="1485900" cy="2095500"/>
            </a:xfrm>
            <a:custGeom>
              <a:avLst/>
              <a:gdLst/>
              <a:ahLst/>
              <a:cxnLst/>
              <a:rect l="l" t="t" r="r" b="b"/>
              <a:pathLst>
                <a:path w="1485900" h="2095500">
                  <a:moveTo>
                    <a:pt x="0" y="247650"/>
                  </a:moveTo>
                  <a:lnTo>
                    <a:pt x="5031" y="197738"/>
                  </a:lnTo>
                  <a:lnTo>
                    <a:pt x="19460" y="151251"/>
                  </a:lnTo>
                  <a:lnTo>
                    <a:pt x="42293" y="109184"/>
                  </a:lnTo>
                  <a:lnTo>
                    <a:pt x="72532" y="72532"/>
                  </a:lnTo>
                  <a:lnTo>
                    <a:pt x="109184" y="42293"/>
                  </a:lnTo>
                  <a:lnTo>
                    <a:pt x="151251" y="19460"/>
                  </a:lnTo>
                  <a:lnTo>
                    <a:pt x="197738" y="5031"/>
                  </a:lnTo>
                  <a:lnTo>
                    <a:pt x="247650" y="0"/>
                  </a:lnTo>
                  <a:lnTo>
                    <a:pt x="1238250" y="0"/>
                  </a:lnTo>
                  <a:lnTo>
                    <a:pt x="1288161" y="5031"/>
                  </a:lnTo>
                  <a:lnTo>
                    <a:pt x="1334648" y="19460"/>
                  </a:lnTo>
                  <a:lnTo>
                    <a:pt x="1376715" y="42293"/>
                  </a:lnTo>
                  <a:lnTo>
                    <a:pt x="1413367" y="72532"/>
                  </a:lnTo>
                  <a:lnTo>
                    <a:pt x="1443606" y="109184"/>
                  </a:lnTo>
                  <a:lnTo>
                    <a:pt x="1466439" y="151251"/>
                  </a:lnTo>
                  <a:lnTo>
                    <a:pt x="1480868" y="197738"/>
                  </a:lnTo>
                  <a:lnTo>
                    <a:pt x="1485900" y="247650"/>
                  </a:lnTo>
                  <a:lnTo>
                    <a:pt x="1485900" y="1847850"/>
                  </a:lnTo>
                  <a:lnTo>
                    <a:pt x="1480868" y="1897761"/>
                  </a:lnTo>
                  <a:lnTo>
                    <a:pt x="1466439" y="1944248"/>
                  </a:lnTo>
                  <a:lnTo>
                    <a:pt x="1443606" y="1986315"/>
                  </a:lnTo>
                  <a:lnTo>
                    <a:pt x="1413367" y="2022967"/>
                  </a:lnTo>
                  <a:lnTo>
                    <a:pt x="1376715" y="2053206"/>
                  </a:lnTo>
                  <a:lnTo>
                    <a:pt x="1334648" y="2076039"/>
                  </a:lnTo>
                  <a:lnTo>
                    <a:pt x="1288161" y="2090468"/>
                  </a:lnTo>
                  <a:lnTo>
                    <a:pt x="1238250" y="2095500"/>
                  </a:lnTo>
                  <a:lnTo>
                    <a:pt x="247650" y="2095500"/>
                  </a:lnTo>
                  <a:lnTo>
                    <a:pt x="197738" y="2090468"/>
                  </a:lnTo>
                  <a:lnTo>
                    <a:pt x="151251" y="2076039"/>
                  </a:lnTo>
                  <a:lnTo>
                    <a:pt x="109184" y="2053206"/>
                  </a:lnTo>
                  <a:lnTo>
                    <a:pt x="72532" y="2022967"/>
                  </a:lnTo>
                  <a:lnTo>
                    <a:pt x="42293" y="1986315"/>
                  </a:lnTo>
                  <a:lnTo>
                    <a:pt x="19460" y="1944248"/>
                  </a:lnTo>
                  <a:lnTo>
                    <a:pt x="5031" y="1897761"/>
                  </a:lnTo>
                  <a:lnTo>
                    <a:pt x="0" y="1847850"/>
                  </a:lnTo>
                  <a:lnTo>
                    <a:pt x="0" y="24765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5" y="3419475"/>
              <a:ext cx="6019800" cy="32956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275" y="114300"/>
              <a:ext cx="5791200" cy="3209925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6526276" y="6016625"/>
            <a:ext cx="405828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6"/>
              </a:rPr>
              <a:t>Lake</a:t>
            </a:r>
            <a:r>
              <a:rPr dirty="0" u="sng" sz="2400" spc="-7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6"/>
              </a:rPr>
              <a:t>Country</a:t>
            </a:r>
            <a:r>
              <a:rPr dirty="0" u="sng" sz="2400" spc="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6"/>
              </a:rPr>
              <a:t>Spatial</a:t>
            </a:r>
            <a:r>
              <a:rPr dirty="0" u="sng" sz="2400" spc="-7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6"/>
              </a:rPr>
              <a:t> </a:t>
            </a:r>
            <a:r>
              <a:rPr dirty="0" u="sng" sz="2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6"/>
              </a:rPr>
              <a:t>Guide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29576" y="1318005"/>
            <a:ext cx="3533775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FIRE</a:t>
            </a:r>
            <a:r>
              <a:rPr dirty="0" sz="3200" spc="-8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entury Gothic"/>
                <a:cs typeface="Century Gothic"/>
              </a:rPr>
              <a:t>SEPARATIONS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542280">
              <a:lnSpc>
                <a:spcPct val="100000"/>
              </a:lnSpc>
              <a:spcBef>
                <a:spcPts val="105"/>
              </a:spcBef>
            </a:pPr>
            <a:r>
              <a:rPr dirty="0"/>
              <a:t>In</a:t>
            </a:r>
            <a:r>
              <a:rPr dirty="0" spc="2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 spc="-20"/>
              <a:t>Know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00050" y="228600"/>
            <a:ext cx="11805285" cy="6143625"/>
            <a:chOff x="400050" y="228600"/>
            <a:chExt cx="11805285" cy="6143625"/>
          </a:xfrm>
        </p:grpSpPr>
        <p:sp>
          <p:nvSpPr>
            <p:cNvPr id="5" name="object 5" descr=""/>
            <p:cNvSpPr/>
            <p:nvPr/>
          </p:nvSpPr>
          <p:spPr>
            <a:xfrm>
              <a:off x="9215501" y="2970276"/>
              <a:ext cx="2976880" cy="3207385"/>
            </a:xfrm>
            <a:custGeom>
              <a:avLst/>
              <a:gdLst/>
              <a:ahLst/>
              <a:cxnLst/>
              <a:rect l="l" t="t" r="r" b="b"/>
              <a:pathLst>
                <a:path w="2976879" h="3207385">
                  <a:moveTo>
                    <a:pt x="2976499" y="0"/>
                  </a:moveTo>
                  <a:lnTo>
                    <a:pt x="2066925" y="909574"/>
                  </a:lnTo>
                </a:path>
                <a:path w="2976879" h="3207385">
                  <a:moveTo>
                    <a:pt x="2976499" y="230758"/>
                  </a:moveTo>
                  <a:lnTo>
                    <a:pt x="0" y="320721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301351" y="3296792"/>
              <a:ext cx="1891030" cy="1891030"/>
            </a:xfrm>
            <a:custGeom>
              <a:avLst/>
              <a:gdLst/>
              <a:ahLst/>
              <a:cxnLst/>
              <a:rect l="l" t="t" r="r" b="b"/>
              <a:pathLst>
                <a:path w="1891029" h="1891029">
                  <a:moveTo>
                    <a:pt x="1890649" y="0"/>
                  </a:moveTo>
                  <a:lnTo>
                    <a:pt x="0" y="189064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444226" y="3138551"/>
              <a:ext cx="1745614" cy="1745614"/>
            </a:xfrm>
            <a:custGeom>
              <a:avLst/>
              <a:gdLst/>
              <a:ahLst/>
              <a:cxnLst/>
              <a:rect l="l" t="t" r="r" b="b"/>
              <a:pathLst>
                <a:path w="1745615" h="1745614">
                  <a:moveTo>
                    <a:pt x="1745615" y="0"/>
                  </a:moveTo>
                  <a:lnTo>
                    <a:pt x="0" y="174561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920476" y="3691001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87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" y="228600"/>
              <a:ext cx="6896100" cy="4800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50" y="5524500"/>
              <a:ext cx="11553825" cy="84772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686175" y="857250"/>
              <a:ext cx="1362075" cy="390525"/>
            </a:xfrm>
            <a:custGeom>
              <a:avLst/>
              <a:gdLst/>
              <a:ahLst/>
              <a:cxnLst/>
              <a:rect l="l" t="t" r="r" b="b"/>
              <a:pathLst>
                <a:path w="1362075" h="390525">
                  <a:moveTo>
                    <a:pt x="0" y="65150"/>
                  </a:moveTo>
                  <a:lnTo>
                    <a:pt x="5107" y="39754"/>
                  </a:lnTo>
                  <a:lnTo>
                    <a:pt x="19050" y="19050"/>
                  </a:lnTo>
                  <a:lnTo>
                    <a:pt x="39754" y="5107"/>
                  </a:lnTo>
                  <a:lnTo>
                    <a:pt x="65150" y="0"/>
                  </a:lnTo>
                  <a:lnTo>
                    <a:pt x="1296924" y="0"/>
                  </a:lnTo>
                  <a:lnTo>
                    <a:pt x="1322320" y="5107"/>
                  </a:lnTo>
                  <a:lnTo>
                    <a:pt x="1343025" y="19050"/>
                  </a:lnTo>
                  <a:lnTo>
                    <a:pt x="1356967" y="39754"/>
                  </a:lnTo>
                  <a:lnTo>
                    <a:pt x="1362075" y="65150"/>
                  </a:lnTo>
                  <a:lnTo>
                    <a:pt x="1362075" y="325374"/>
                  </a:lnTo>
                  <a:lnTo>
                    <a:pt x="1356967" y="350770"/>
                  </a:lnTo>
                  <a:lnTo>
                    <a:pt x="1343024" y="371475"/>
                  </a:lnTo>
                  <a:lnTo>
                    <a:pt x="1322320" y="385417"/>
                  </a:lnTo>
                  <a:lnTo>
                    <a:pt x="1296924" y="390525"/>
                  </a:lnTo>
                  <a:lnTo>
                    <a:pt x="65150" y="390525"/>
                  </a:lnTo>
                  <a:lnTo>
                    <a:pt x="39754" y="385417"/>
                  </a:lnTo>
                  <a:lnTo>
                    <a:pt x="19050" y="371474"/>
                  </a:lnTo>
                  <a:lnTo>
                    <a:pt x="5107" y="350770"/>
                  </a:lnTo>
                  <a:lnTo>
                    <a:pt x="0" y="325374"/>
                  </a:lnTo>
                  <a:lnTo>
                    <a:pt x="0" y="6515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1900" y="1971675"/>
              <a:ext cx="4371975" cy="3076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2022-03-23T18:57:19Z</dcterms:created>
  <dcterms:modified xsi:type="dcterms:W3CDTF">2022-03-23T18:57:19Z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2021-08-28T00:00:00Z</vt:filetime>
  </property>
  <property fmtid="{D5CDD505-2E9C-101B-9397-08002B2CF9AE}" pid="3" name="LastSaved">
    <vt:filetime>2022-03-23T00:00:00Z</vt:filetime>
  </property>
</Properties>
</file>