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59" y="618744"/>
            <a:ext cx="3674363" cy="528980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995" y="1190244"/>
            <a:ext cx="3570732" cy="304215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40223" y="3140964"/>
            <a:ext cx="6842747" cy="109270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1276077" y="2962655"/>
            <a:ext cx="913130" cy="913130"/>
          </a:xfrm>
          <a:custGeom>
            <a:avLst/>
            <a:gdLst/>
            <a:ahLst/>
            <a:cxnLst/>
            <a:rect l="l" t="t" r="r" b="b"/>
            <a:pathLst>
              <a:path w="913129" h="913129">
                <a:moveTo>
                  <a:pt x="912812" y="0"/>
                </a:moveTo>
                <a:lnTo>
                  <a:pt x="0" y="912812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206482" y="3189731"/>
            <a:ext cx="2981960" cy="2981960"/>
          </a:xfrm>
          <a:custGeom>
            <a:avLst/>
            <a:gdLst/>
            <a:ahLst/>
            <a:cxnLst/>
            <a:rect l="l" t="t" r="r" b="b"/>
            <a:pathLst>
              <a:path w="2981959" h="2981960">
                <a:moveTo>
                  <a:pt x="2981858" y="0"/>
                </a:moveTo>
                <a:lnTo>
                  <a:pt x="0" y="2981858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0291576" y="3285743"/>
            <a:ext cx="1896745" cy="1896745"/>
          </a:xfrm>
          <a:custGeom>
            <a:avLst/>
            <a:gdLst/>
            <a:ahLst/>
            <a:cxnLst/>
            <a:rect l="l" t="t" r="r" b="b"/>
            <a:pathLst>
              <a:path w="1896745" h="1896745">
                <a:moveTo>
                  <a:pt x="1896529" y="0"/>
                </a:moveTo>
                <a:lnTo>
                  <a:pt x="0" y="1896529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10443214" y="3132581"/>
            <a:ext cx="1746250" cy="1746250"/>
          </a:xfrm>
          <a:custGeom>
            <a:avLst/>
            <a:gdLst/>
            <a:ahLst/>
            <a:cxnLst/>
            <a:rect l="l" t="t" r="r" b="b"/>
            <a:pathLst>
              <a:path w="1746250" h="1746250">
                <a:moveTo>
                  <a:pt x="1745716" y="0"/>
                </a:moveTo>
                <a:lnTo>
                  <a:pt x="0" y="174571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10920221" y="3684269"/>
            <a:ext cx="1270000" cy="1270000"/>
          </a:xfrm>
          <a:custGeom>
            <a:avLst/>
            <a:gdLst/>
            <a:ahLst/>
            <a:cxnLst/>
            <a:rect l="l" t="t" r="r" b="b"/>
            <a:pathLst>
              <a:path w="1270000" h="1270000">
                <a:moveTo>
                  <a:pt x="1270000" y="0"/>
                </a:moveTo>
                <a:lnTo>
                  <a:pt x="0" y="126999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0744" y="551349"/>
            <a:ext cx="7770510" cy="14217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1F1F1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rgbClr val="1B1E3D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1F1F1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rgbClr val="1B1E3D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rgbClr val="1B1E3D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2952" y="260265"/>
            <a:ext cx="3895090" cy="314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1B1E3D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952" y="1847932"/>
            <a:ext cx="10666095" cy="4197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1F1F1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nrc.canada.ca/en/certifications-evaluations-standards/codes-canada/codes-canada-publications/illustrated-users-guide-nbc-2015-part-9-division-b-housing-small-buildings" TargetMode="External"/><Relationship Id="rId3" Type="http://schemas.openxmlformats.org/officeDocument/2006/relationships/image" Target="../media/image4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hyperlink" Target="mailto:kkunka@boabc.org" TargetMode="Externa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jpg"/><Relationship Id="rId5" Type="http://schemas.openxmlformats.org/officeDocument/2006/relationships/image" Target="../media/image46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5" Type="http://schemas.openxmlformats.org/officeDocument/2006/relationships/image" Target="../media/image54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55.jpg"/><Relationship Id="rId4" Type="http://schemas.openxmlformats.org/officeDocument/2006/relationships/image" Target="../media/image21.png"/><Relationship Id="rId5" Type="http://schemas.openxmlformats.org/officeDocument/2006/relationships/image" Target="../media/image56.jpg"/><Relationship Id="rId6" Type="http://schemas.openxmlformats.org/officeDocument/2006/relationships/image" Target="../media/image57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58.png"/><Relationship Id="rId5" Type="http://schemas.openxmlformats.org/officeDocument/2006/relationships/image" Target="../media/image59.jpg"/><Relationship Id="rId6" Type="http://schemas.openxmlformats.org/officeDocument/2006/relationships/image" Target="../media/image60.png"/><Relationship Id="rId7" Type="http://schemas.openxmlformats.org/officeDocument/2006/relationships/image" Target="../media/image61.jpg"/><Relationship Id="rId8" Type="http://schemas.openxmlformats.org/officeDocument/2006/relationships/image" Target="../media/image62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63.png"/><Relationship Id="rId4" Type="http://schemas.openxmlformats.org/officeDocument/2006/relationships/hyperlink" Target="mailto:kkunka@boabc.org" TargetMode="Externa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1.jpg"/><Relationship Id="rId4" Type="http://schemas.openxmlformats.org/officeDocument/2006/relationships/image" Target="../media/image1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7" Type="http://schemas.openxmlformats.org/officeDocument/2006/relationships/hyperlink" Target="https://en.wikipedia.org/wiki/Rebuilding_of_London_Act_1666#cite_note-%3A0-1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204700" cy="6858000"/>
            <a:chOff x="0" y="0"/>
            <a:chExt cx="12204700" cy="6858000"/>
          </a:xfrm>
        </p:grpSpPr>
        <p:sp>
          <p:nvSpPr>
            <p:cNvPr id="4" name="object 4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9206483" y="3189732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291577" y="3285744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443215" y="3132582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920221" y="3684270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0" cy="685799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762952" y="4717625"/>
            <a:ext cx="4886960" cy="981075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5080">
              <a:lnSpc>
                <a:spcPts val="3560"/>
              </a:lnSpc>
              <a:spcBef>
                <a:spcPts val="550"/>
              </a:spcBef>
            </a:pPr>
            <a:r>
              <a:rPr dirty="0" sz="3300" b="1">
                <a:solidFill>
                  <a:srgbClr val="FFFFFF"/>
                </a:solidFill>
                <a:latin typeface="Century Gothic"/>
                <a:cs typeface="Century Gothic"/>
              </a:rPr>
              <a:t>BOABC</a:t>
            </a:r>
            <a:r>
              <a:rPr dirty="0" sz="3300" spc="-2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300" b="1">
                <a:solidFill>
                  <a:srgbClr val="FFFFFF"/>
                </a:solidFill>
                <a:latin typeface="Century Gothic"/>
                <a:cs typeface="Century Gothic"/>
              </a:rPr>
              <a:t>INFORMATION </a:t>
            </a:r>
            <a:r>
              <a:rPr dirty="0" sz="3300" spc="-50" b="1">
                <a:solidFill>
                  <a:srgbClr val="FFFFFF"/>
                </a:solidFill>
                <a:latin typeface="Century Gothic"/>
                <a:cs typeface="Century Gothic"/>
              </a:rPr>
              <a:t>&amp; </a:t>
            </a:r>
            <a:r>
              <a:rPr dirty="0" sz="3300" b="1">
                <a:solidFill>
                  <a:srgbClr val="FFFFFF"/>
                </a:solidFill>
                <a:latin typeface="Century Gothic"/>
                <a:cs typeface="Century Gothic"/>
              </a:rPr>
              <a:t>STUDY</a:t>
            </a:r>
            <a:r>
              <a:rPr dirty="0" sz="3300" spc="-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300" spc="-10" b="1">
                <a:solidFill>
                  <a:srgbClr val="FFFFFF"/>
                </a:solidFill>
                <a:latin typeface="Century Gothic"/>
                <a:cs typeface="Century Gothic"/>
              </a:rPr>
              <a:t>SESSION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62952" y="2005243"/>
            <a:ext cx="2390140" cy="836294"/>
          </a:xfrm>
          <a:prstGeom prst="rect">
            <a:avLst/>
          </a:prstGeom>
        </p:spPr>
        <p:txBody>
          <a:bodyPr wrap="square" lIns="0" tIns="143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Hosted</a:t>
            </a:r>
            <a:r>
              <a:rPr dirty="0" sz="1800" spc="-3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by</a:t>
            </a:r>
            <a:r>
              <a:rPr dirty="0" sz="1800" spc="-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Ken</a:t>
            </a:r>
            <a:r>
              <a:rPr dirty="0" sz="1800" spc="-2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entury Gothic"/>
                <a:cs typeface="Century Gothic"/>
              </a:rPr>
              <a:t>Kunka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dirty="0" sz="14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July</a:t>
            </a:r>
            <a:r>
              <a:rPr dirty="0" sz="18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29,</a:t>
            </a:r>
            <a:r>
              <a:rPr dirty="0" sz="18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Century Gothic"/>
                <a:cs typeface="Century Gothic"/>
              </a:rPr>
              <a:t>2021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192576" y="2957893"/>
            <a:ext cx="3001645" cy="3842385"/>
            <a:chOff x="9192576" y="2957893"/>
            <a:chExt cx="3001645" cy="3842385"/>
          </a:xfrm>
        </p:grpSpPr>
        <p:sp>
          <p:nvSpPr>
            <p:cNvPr id="14" name="object 14" descr=""/>
            <p:cNvSpPr/>
            <p:nvPr/>
          </p:nvSpPr>
          <p:spPr>
            <a:xfrm>
              <a:off x="11266933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197338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0282431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0434070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0909555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9963" y="5335523"/>
              <a:ext cx="1711451" cy="14645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4069079" cy="6858000"/>
            <a:chOff x="0" y="0"/>
            <a:chExt cx="4069079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069079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631" y="797052"/>
              <a:ext cx="3092195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632" y="3995928"/>
              <a:ext cx="3092195" cy="1970531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631118" y="246998"/>
            <a:ext cx="6624955" cy="5654040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u="sng" sz="2000" spc="-1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</a:rPr>
              <a:t>Vancouver</a:t>
            </a:r>
            <a:r>
              <a:rPr dirty="0" u="sng" sz="2000" spc="-4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00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</a:rPr>
              <a:t>-</a:t>
            </a:r>
            <a:r>
              <a:rPr dirty="0" u="sng" sz="2000" spc="-4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000" spc="-2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</a:rPr>
              <a:t>1886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60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600" spc="3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Most</a:t>
            </a:r>
            <a:r>
              <a:rPr dirty="0" sz="2000" spc="-35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of</a:t>
            </a:r>
            <a:r>
              <a:rPr dirty="0" sz="2000" spc="-45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alibri"/>
                <a:cs typeface="Calibri"/>
              </a:rPr>
              <a:t>Vancouver</a:t>
            </a:r>
            <a:r>
              <a:rPr dirty="0" sz="2000" spc="-6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structures</a:t>
            </a:r>
            <a:r>
              <a:rPr dirty="0" sz="2000" spc="-25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were</a:t>
            </a:r>
            <a:r>
              <a:rPr dirty="0" sz="2000" spc="-35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alibri"/>
                <a:cs typeface="Calibri"/>
              </a:rPr>
              <a:t>lost.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160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600" spc="3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Building</a:t>
            </a:r>
            <a:r>
              <a:rPr dirty="0" sz="2000" spc="-3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rules</a:t>
            </a:r>
            <a:r>
              <a:rPr dirty="0" sz="2000" spc="-1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–</a:t>
            </a:r>
            <a:r>
              <a:rPr dirty="0" sz="2000" spc="-2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enhancement</a:t>
            </a:r>
            <a:r>
              <a:rPr dirty="0" sz="2000" spc="-2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of</a:t>
            </a:r>
            <a:r>
              <a:rPr dirty="0" sz="2000" spc="-3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Fire</a:t>
            </a:r>
            <a:r>
              <a:rPr dirty="0" sz="2000" spc="-2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and</a:t>
            </a:r>
            <a:r>
              <a:rPr dirty="0" sz="2000" spc="-25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1F1F1"/>
                </a:solidFill>
                <a:latin typeface="Calibri"/>
                <a:cs typeface="Calibri"/>
              </a:rPr>
              <a:t>Police</a:t>
            </a:r>
            <a:r>
              <a:rPr dirty="0" sz="2000" spc="-2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alibri"/>
                <a:cs typeface="Calibri"/>
              </a:rPr>
              <a:t>Dept.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95"/>
              </a:spcBef>
            </a:pPr>
            <a:r>
              <a:rPr dirty="0" u="sng" sz="200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Recent</a:t>
            </a:r>
            <a:r>
              <a:rPr dirty="0" u="sng" sz="2000" spc="-5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200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tragedies</a:t>
            </a:r>
            <a:r>
              <a:rPr dirty="0" u="sng" sz="2000" spc="-15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200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-</a:t>
            </a:r>
            <a:r>
              <a:rPr dirty="0" u="sng" sz="2000" spc="-2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2000" spc="-1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Alberta</a:t>
            </a:r>
            <a:endParaRPr sz="2000">
              <a:latin typeface="Century Gothic"/>
              <a:cs typeface="Century Gothic"/>
            </a:endParaRPr>
          </a:p>
          <a:p>
            <a:pPr marL="299085" marR="5080" indent="-287020">
              <a:lnSpc>
                <a:spcPts val="2160"/>
              </a:lnSpc>
              <a:spcBef>
                <a:spcPts val="1115"/>
              </a:spcBef>
            </a:pP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More</a:t>
            </a:r>
            <a:r>
              <a:rPr dirty="0" sz="20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recently</a:t>
            </a:r>
            <a:r>
              <a:rPr dirty="0" sz="20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significant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subdivision</a:t>
            </a:r>
            <a:r>
              <a:rPr dirty="0" sz="20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fires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in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Alberta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has</a:t>
            </a:r>
            <a:r>
              <a:rPr dirty="0" sz="20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resulted</a:t>
            </a:r>
            <a:r>
              <a:rPr dirty="0" sz="20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in</a:t>
            </a:r>
            <a:r>
              <a:rPr dirty="0" sz="2000" spc="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that</a:t>
            </a:r>
            <a:r>
              <a:rPr dirty="0" sz="20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province</a:t>
            </a:r>
            <a:r>
              <a:rPr dirty="0" sz="20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taking</a:t>
            </a:r>
            <a:r>
              <a:rPr dirty="0" sz="20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significant</a:t>
            </a:r>
            <a:r>
              <a:rPr dirty="0" sz="20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steps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to</a:t>
            </a:r>
            <a:r>
              <a:rPr dirty="0" sz="20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code</a:t>
            </a:r>
            <a:r>
              <a:rPr dirty="0" sz="2000" spc="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changes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in</a:t>
            </a:r>
            <a:r>
              <a:rPr dirty="0" sz="20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spatial</a:t>
            </a:r>
            <a:r>
              <a:rPr dirty="0" sz="20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requirements.</a:t>
            </a:r>
            <a:endParaRPr sz="2000">
              <a:latin typeface="Century Gothic"/>
              <a:cs typeface="Century Gothic"/>
            </a:endParaRPr>
          </a:p>
          <a:p>
            <a:pPr marL="299085" marR="336550" indent="-287020">
              <a:lnSpc>
                <a:spcPts val="2160"/>
              </a:lnSpc>
              <a:spcBef>
                <a:spcPts val="1080"/>
              </a:spcBef>
            </a:pP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These</a:t>
            </a:r>
            <a:r>
              <a:rPr dirty="0" sz="20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fires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have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led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to</a:t>
            </a:r>
            <a:r>
              <a:rPr dirty="0" sz="20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more</a:t>
            </a:r>
            <a:r>
              <a:rPr dirty="0" sz="20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in-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depth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research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and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new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changes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to:</a:t>
            </a:r>
            <a:endParaRPr sz="2000">
              <a:latin typeface="Century Gothic"/>
              <a:cs typeface="Century Gothic"/>
            </a:endParaRPr>
          </a:p>
          <a:p>
            <a:pPr marL="299085" marR="412115" indent="-287020">
              <a:lnSpc>
                <a:spcPts val="2160"/>
              </a:lnSpc>
              <a:spcBef>
                <a:spcPts val="1080"/>
              </a:spcBef>
            </a:pPr>
            <a:r>
              <a:rPr dirty="0" sz="160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600" spc="4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Limiting</a:t>
            </a:r>
            <a:r>
              <a:rPr dirty="0" sz="20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distances</a:t>
            </a:r>
            <a:r>
              <a:rPr dirty="0" sz="20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and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fire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department</a:t>
            </a:r>
            <a:r>
              <a:rPr dirty="0" sz="20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response 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time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dirty="0" sz="160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600" spc="4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Size/Spacing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Unprotected</a:t>
            </a:r>
            <a:r>
              <a:rPr dirty="0" sz="20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openings;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60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600" spc="40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Construction</a:t>
            </a:r>
            <a:r>
              <a:rPr dirty="0" sz="20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exposing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building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faces;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60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600" spc="4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Projections.</a:t>
            </a:r>
            <a:endParaRPr sz="2000">
              <a:latin typeface="Century Gothic"/>
              <a:cs typeface="Century Gothic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8" name="object 8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31118" y="4671905"/>
            <a:ext cx="492760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961514" algn="l"/>
              </a:tabLst>
            </a:pP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SPATIAL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SEPARATIONS HISTORY</a:t>
            </a:r>
            <a:endParaRPr sz="3600">
              <a:latin typeface="Century Gothic"/>
              <a:cs typeface="Century Gothic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4069079" cy="6858000"/>
            <a:chOff x="0" y="0"/>
            <a:chExt cx="4069079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069079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20" y="902208"/>
              <a:ext cx="3835907" cy="2444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40" y="3842003"/>
              <a:ext cx="3790187" cy="23621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31118" y="523916"/>
            <a:ext cx="473900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F1F1F1"/>
                </a:solidFill>
                <a:latin typeface="Century Gothic"/>
                <a:cs typeface="Century Gothic"/>
              </a:rPr>
              <a:t>Original</a:t>
            </a:r>
            <a:r>
              <a:rPr dirty="0" sz="2000" spc="-45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F1F1F1"/>
                </a:solidFill>
                <a:latin typeface="Century Gothic"/>
                <a:cs typeface="Century Gothic"/>
              </a:rPr>
              <a:t>Spatial</a:t>
            </a:r>
            <a:r>
              <a:rPr dirty="0" sz="2000" spc="-20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F1F1F1"/>
                </a:solidFill>
                <a:latin typeface="Century Gothic"/>
                <a:cs typeface="Century Gothic"/>
              </a:rPr>
              <a:t>Regulations</a:t>
            </a:r>
            <a:r>
              <a:rPr dirty="0" sz="2000" spc="-55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F1F1F1"/>
                </a:solidFill>
                <a:latin typeface="Century Gothic"/>
                <a:cs typeface="Century Gothic"/>
              </a:rPr>
              <a:t>in</a:t>
            </a:r>
            <a:r>
              <a:rPr dirty="0" sz="2000" spc="-20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2000" spc="-30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25" b="1">
                <a:solidFill>
                  <a:srgbClr val="F1F1F1"/>
                </a:solidFill>
                <a:latin typeface="Century Gothic"/>
                <a:cs typeface="Century Gothic"/>
              </a:rPr>
              <a:t>NBC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631118" y="935456"/>
            <a:ext cx="6419850" cy="307467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algn="just" marL="299085" marR="5080" indent="-287020">
              <a:lnSpc>
                <a:spcPts val="2160"/>
              </a:lnSpc>
              <a:spcBef>
                <a:spcPts val="375"/>
              </a:spcBef>
            </a:pP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20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NBC</a:t>
            </a:r>
            <a:r>
              <a:rPr dirty="0" sz="20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originally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established</a:t>
            </a:r>
            <a:r>
              <a:rPr dirty="0" sz="20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20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relationship</a:t>
            </a:r>
            <a:r>
              <a:rPr dirty="0" sz="20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the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size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building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and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occupancy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related</a:t>
            </a:r>
            <a:r>
              <a:rPr dirty="0" sz="20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to</a:t>
            </a:r>
            <a:r>
              <a:rPr dirty="0" sz="20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fire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load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and</a:t>
            </a:r>
            <a:r>
              <a:rPr dirty="0" sz="20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20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distance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to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other</a:t>
            </a:r>
            <a:r>
              <a:rPr dirty="0" sz="20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buildings.</a:t>
            </a:r>
            <a:endParaRPr sz="2000">
              <a:latin typeface="Century Gothic"/>
              <a:cs typeface="Century Gothic"/>
            </a:endParaRPr>
          </a:p>
          <a:p>
            <a:pPr algn="just" marL="299085" marR="69850" indent="-287020">
              <a:lnSpc>
                <a:spcPts val="2160"/>
              </a:lnSpc>
              <a:spcBef>
                <a:spcPts val="1080"/>
              </a:spcBef>
            </a:pP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Referencing</a:t>
            </a:r>
            <a:r>
              <a:rPr dirty="0" sz="20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1953</a:t>
            </a:r>
            <a:r>
              <a:rPr dirty="0" sz="20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National</a:t>
            </a:r>
            <a:r>
              <a:rPr dirty="0" sz="20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Building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Code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 (NBC)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“grade”</a:t>
            </a:r>
            <a:r>
              <a:rPr dirty="0" sz="20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separations</a:t>
            </a:r>
            <a:r>
              <a:rPr dirty="0" sz="2000" spc="-5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determined</a:t>
            </a:r>
            <a:r>
              <a:rPr dirty="0" sz="2000" spc="-5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by:</a:t>
            </a:r>
            <a:endParaRPr sz="2000">
              <a:latin typeface="Century Gothic"/>
              <a:cs typeface="Century Gothic"/>
            </a:endParaRPr>
          </a:p>
          <a:p>
            <a:pPr marL="167640" marR="179070" indent="-167640">
              <a:lnSpc>
                <a:spcPts val="2160"/>
              </a:lnSpc>
              <a:spcBef>
                <a:spcPts val="1080"/>
              </a:spcBef>
              <a:buSzPct val="95000"/>
              <a:buChar char="•"/>
              <a:tabLst>
                <a:tab pos="167640" algn="l"/>
              </a:tabLst>
            </a:pP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Separation</a:t>
            </a:r>
            <a:r>
              <a:rPr dirty="0" sz="2000" spc="-6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(construction)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–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Fire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Resistance</a:t>
            </a:r>
            <a:r>
              <a:rPr dirty="0" sz="2000" spc="-6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 wall 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construction</a:t>
            </a:r>
            <a:endParaRPr sz="2000">
              <a:latin typeface="Century Gothic"/>
              <a:cs typeface="Century Gothic"/>
            </a:endParaRPr>
          </a:p>
          <a:p>
            <a:pPr marL="167005" indent="-154940">
              <a:lnSpc>
                <a:spcPct val="100000"/>
              </a:lnSpc>
              <a:spcBef>
                <a:spcPts val="810"/>
              </a:spcBef>
              <a:buSzPct val="95000"/>
              <a:buChar char="•"/>
              <a:tabLst>
                <a:tab pos="167640" algn="l"/>
              </a:tabLst>
            </a:pP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Separation</a:t>
            </a:r>
            <a:r>
              <a:rPr dirty="0" sz="2000" spc="-8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(space)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–</a:t>
            </a:r>
            <a:r>
              <a:rPr dirty="0" sz="20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(Limiting </a:t>
            </a:r>
            <a:r>
              <a:rPr dirty="0" sz="2000" spc="-10">
                <a:solidFill>
                  <a:srgbClr val="F1F1F1"/>
                </a:solidFill>
                <a:latin typeface="Century Gothic"/>
                <a:cs typeface="Century Gothic"/>
              </a:rPr>
              <a:t>Distance)</a:t>
            </a:r>
            <a:endParaRPr sz="2000">
              <a:latin typeface="Century Gothic"/>
              <a:cs typeface="Century Gothic"/>
            </a:endParaRPr>
          </a:p>
          <a:p>
            <a:pPr marL="167005" indent="-154940">
              <a:lnSpc>
                <a:spcPct val="100000"/>
              </a:lnSpc>
              <a:spcBef>
                <a:spcPts val="840"/>
              </a:spcBef>
              <a:buSzPct val="95000"/>
              <a:buChar char="•"/>
              <a:tabLst>
                <a:tab pos="167640" algn="l"/>
              </a:tabLst>
            </a:pP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Fire</a:t>
            </a:r>
            <a:r>
              <a:rPr dirty="0" sz="20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load</a:t>
            </a:r>
            <a:r>
              <a:rPr dirty="0" sz="20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–</a:t>
            </a:r>
            <a:r>
              <a:rPr dirty="0" sz="20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lbs</a:t>
            </a:r>
            <a:r>
              <a:rPr dirty="0" sz="20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combustible</a:t>
            </a:r>
            <a:r>
              <a:rPr dirty="0" sz="2000" spc="-6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1F1F1"/>
                </a:solidFill>
                <a:latin typeface="Century Gothic"/>
                <a:cs typeface="Century Gothic"/>
              </a:rPr>
              <a:t>material/square</a:t>
            </a:r>
            <a:r>
              <a:rPr dirty="0" sz="20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000" spc="-20">
                <a:solidFill>
                  <a:srgbClr val="F1F1F1"/>
                </a:solidFill>
                <a:latin typeface="Century Gothic"/>
                <a:cs typeface="Century Gothic"/>
              </a:rPr>
              <a:t>foot</a:t>
            </a:r>
            <a:endParaRPr sz="2000">
              <a:latin typeface="Century Gothic"/>
              <a:cs typeface="Century Gothic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10" name="object 10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2952" y="4946225"/>
            <a:ext cx="413257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HOW</a:t>
            </a: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FIRE</a:t>
            </a:r>
            <a:r>
              <a:rPr dirty="0" sz="3600" spc="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SPREADS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62952" y="506248"/>
            <a:ext cx="4462780" cy="3497579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  <a:tabLst>
                <a:tab pos="299085" algn="l"/>
              </a:tabLst>
            </a:pPr>
            <a:r>
              <a:rPr dirty="0" sz="125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25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600" spc="-10" b="1">
                <a:solidFill>
                  <a:srgbClr val="F1F1F1"/>
                </a:solidFill>
                <a:latin typeface="Century Gothic"/>
                <a:cs typeface="Century Gothic"/>
              </a:rPr>
              <a:t>Conduction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  <a:tabLst>
                <a:tab pos="299085" algn="l"/>
              </a:tabLst>
            </a:pPr>
            <a:r>
              <a:rPr dirty="0" sz="125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25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600" spc="-10" b="1">
                <a:solidFill>
                  <a:srgbClr val="F1F1F1"/>
                </a:solidFill>
                <a:latin typeface="Century Gothic"/>
                <a:cs typeface="Century Gothic"/>
              </a:rPr>
              <a:t>Convection</a:t>
            </a:r>
            <a:endParaRPr sz="1600">
              <a:latin typeface="Century Gothic"/>
              <a:cs typeface="Century Gothic"/>
            </a:endParaRPr>
          </a:p>
          <a:p>
            <a:pPr marL="299085" marR="141605" indent="-287020">
              <a:lnSpc>
                <a:spcPct val="99800"/>
              </a:lnSpc>
              <a:spcBef>
                <a:spcPts val="990"/>
              </a:spcBef>
              <a:tabLst>
                <a:tab pos="299085" algn="l"/>
              </a:tabLst>
            </a:pPr>
            <a:r>
              <a:rPr dirty="0" sz="125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25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600" b="1">
                <a:solidFill>
                  <a:srgbClr val="F1F1F1"/>
                </a:solidFill>
                <a:latin typeface="Century Gothic"/>
                <a:cs typeface="Century Gothic"/>
              </a:rPr>
              <a:t>Radiation*</a:t>
            </a:r>
            <a:r>
              <a:rPr dirty="0" sz="1600" spc="-40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-</a:t>
            </a:r>
            <a:r>
              <a:rPr dirty="0" sz="16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is</a:t>
            </a:r>
            <a:r>
              <a:rPr dirty="0" sz="16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typically</a:t>
            </a:r>
            <a:r>
              <a:rPr dirty="0" sz="1600" spc="-6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16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biggest</a:t>
            </a:r>
            <a:r>
              <a:rPr dirty="0" sz="16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 spc="-10">
                <a:solidFill>
                  <a:srgbClr val="F1F1F1"/>
                </a:solidFill>
                <a:latin typeface="Century Gothic"/>
                <a:cs typeface="Century Gothic"/>
              </a:rPr>
              <a:t>factor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in</a:t>
            </a:r>
            <a:r>
              <a:rPr dirty="0" sz="1600" spc="-6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fire</a:t>
            </a:r>
            <a:r>
              <a:rPr dirty="0" sz="16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spread</a:t>
            </a:r>
            <a:r>
              <a:rPr dirty="0" sz="16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and</a:t>
            </a:r>
            <a:r>
              <a:rPr dirty="0" sz="16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therefore</a:t>
            </a:r>
            <a:r>
              <a:rPr dirty="0" sz="16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 spc="-10">
                <a:solidFill>
                  <a:srgbClr val="F1F1F1"/>
                </a:solidFill>
                <a:latin typeface="Century Gothic"/>
                <a:cs typeface="Century Gothic"/>
              </a:rPr>
              <a:t>spatial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standards</a:t>
            </a:r>
            <a:r>
              <a:rPr dirty="0" sz="16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have</a:t>
            </a:r>
            <a:r>
              <a:rPr dirty="0" sz="1600" spc="-8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been</a:t>
            </a:r>
            <a:r>
              <a:rPr dirty="0" sz="1600" spc="-6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set</a:t>
            </a:r>
            <a:r>
              <a:rPr dirty="0" sz="16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to</a:t>
            </a:r>
            <a:r>
              <a:rPr dirty="0" sz="1600" spc="-6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control</a:t>
            </a:r>
            <a:r>
              <a:rPr dirty="0" sz="16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 spc="-25">
                <a:solidFill>
                  <a:srgbClr val="F1F1F1"/>
                </a:solidFill>
                <a:latin typeface="Century Gothic"/>
                <a:cs typeface="Century Gothic"/>
              </a:rPr>
              <a:t>its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effect</a:t>
            </a:r>
            <a:r>
              <a:rPr dirty="0" sz="1600" spc="-6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on</a:t>
            </a:r>
            <a:r>
              <a:rPr dirty="0" sz="1600" spc="-7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1F1F1"/>
                </a:solidFill>
                <a:latin typeface="Century Gothic"/>
                <a:cs typeface="Century Gothic"/>
              </a:rPr>
              <a:t>neighbour</a:t>
            </a:r>
            <a:r>
              <a:rPr dirty="0" sz="1600" spc="-5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600" spc="-10">
                <a:solidFill>
                  <a:srgbClr val="F1F1F1"/>
                </a:solidFill>
                <a:latin typeface="Century Gothic"/>
                <a:cs typeface="Century Gothic"/>
              </a:rPr>
              <a:t>properties.</a:t>
            </a:r>
            <a:endParaRPr sz="1600">
              <a:latin typeface="Century Gothic"/>
              <a:cs typeface="Century Gothic"/>
            </a:endParaRPr>
          </a:p>
          <a:p>
            <a:pPr marL="756285" marR="20955" indent="-287020">
              <a:lnSpc>
                <a:spcPct val="100000"/>
              </a:lnSpc>
              <a:spcBef>
                <a:spcPts val="905"/>
              </a:spcBef>
              <a:tabLst>
                <a:tab pos="756285" algn="l"/>
              </a:tabLst>
            </a:pPr>
            <a:r>
              <a:rPr dirty="0" sz="95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95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The main</a:t>
            </a:r>
            <a:r>
              <a:rPr dirty="0" sz="12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principle</a:t>
            </a:r>
            <a:r>
              <a:rPr dirty="0" sz="12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1200" spc="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radiation</a:t>
            </a:r>
            <a:r>
              <a:rPr dirty="0" sz="1200" spc="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is:</a:t>
            </a:r>
            <a:r>
              <a:rPr dirty="0" sz="12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1200" spc="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closer</a:t>
            </a:r>
            <a:r>
              <a:rPr dirty="0" sz="12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 spc="-25">
                <a:solidFill>
                  <a:srgbClr val="F1F1F1"/>
                </a:solidFill>
                <a:latin typeface="Century Gothic"/>
                <a:cs typeface="Century Gothic"/>
              </a:rPr>
              <a:t>the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material</a:t>
            </a:r>
            <a:r>
              <a:rPr dirty="0" sz="1200" spc="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is</a:t>
            </a:r>
            <a:r>
              <a:rPr dirty="0" sz="12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to</a:t>
            </a:r>
            <a:r>
              <a:rPr dirty="0" sz="1200" spc="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1200" spc="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fire</a:t>
            </a:r>
            <a:r>
              <a:rPr dirty="0" sz="12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1200" spc="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more</a:t>
            </a:r>
            <a:r>
              <a:rPr dirty="0" sz="12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radiated</a:t>
            </a:r>
            <a:r>
              <a:rPr dirty="0" sz="1200" spc="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heat</a:t>
            </a:r>
            <a:r>
              <a:rPr dirty="0" sz="12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1F1F1"/>
                </a:solidFill>
                <a:latin typeface="Century Gothic"/>
                <a:cs typeface="Century Gothic"/>
              </a:rPr>
              <a:t>it </a:t>
            </a:r>
            <a:r>
              <a:rPr dirty="0" sz="1200" spc="-20">
                <a:solidFill>
                  <a:srgbClr val="F1F1F1"/>
                </a:solidFill>
                <a:latin typeface="Century Gothic"/>
                <a:cs typeface="Century Gothic"/>
              </a:rPr>
              <a:t>will </a:t>
            </a:r>
            <a:r>
              <a:rPr dirty="0" sz="1200" spc="-10">
                <a:solidFill>
                  <a:srgbClr val="F1F1F1"/>
                </a:solidFill>
                <a:latin typeface="Century Gothic"/>
                <a:cs typeface="Century Gothic"/>
              </a:rPr>
              <a:t>receive.</a:t>
            </a:r>
            <a:endParaRPr sz="1200">
              <a:latin typeface="Century Gothic"/>
              <a:cs typeface="Century Gothic"/>
            </a:endParaRPr>
          </a:p>
          <a:p>
            <a:pPr marL="756285" marR="5080" indent="-287020">
              <a:lnSpc>
                <a:spcPct val="100000"/>
              </a:lnSpc>
              <a:spcBef>
                <a:spcPts val="930"/>
              </a:spcBef>
              <a:tabLst>
                <a:tab pos="756285" algn="l"/>
              </a:tabLst>
            </a:pPr>
            <a:r>
              <a:rPr dirty="0" sz="110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1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Materials</a:t>
            </a:r>
            <a:r>
              <a:rPr dirty="0" sz="14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like</a:t>
            </a:r>
            <a:r>
              <a:rPr dirty="0" sz="14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concrete</a:t>
            </a:r>
            <a:r>
              <a:rPr dirty="0" sz="14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are </a:t>
            </a:r>
            <a:r>
              <a:rPr dirty="0" sz="1400" spc="-20">
                <a:solidFill>
                  <a:srgbClr val="F1F1F1"/>
                </a:solidFill>
                <a:latin typeface="Century Gothic"/>
                <a:cs typeface="Century Gothic"/>
              </a:rPr>
              <a:t>good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materials</a:t>
            </a:r>
            <a:r>
              <a:rPr dirty="0" sz="1400" spc="-5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to</a:t>
            </a:r>
            <a:r>
              <a:rPr dirty="0" sz="14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help</a:t>
            </a:r>
            <a:r>
              <a:rPr dirty="0" sz="1400" spc="3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prevent</a:t>
            </a:r>
            <a:r>
              <a:rPr dirty="0" sz="14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fires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spreading</a:t>
            </a:r>
            <a:r>
              <a:rPr dirty="0" sz="1400" spc="-6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through</a:t>
            </a:r>
            <a:r>
              <a:rPr dirty="0" sz="14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houses</a:t>
            </a:r>
            <a:r>
              <a:rPr dirty="0" sz="14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or</a:t>
            </a:r>
            <a:r>
              <a:rPr dirty="0" sz="14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to</a:t>
            </a: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 nearby buildings.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626608" y="321563"/>
            <a:ext cx="3634740" cy="3674745"/>
            <a:chOff x="5626608" y="321563"/>
            <a:chExt cx="3634740" cy="3674745"/>
          </a:xfrm>
        </p:grpSpPr>
        <p:sp>
          <p:nvSpPr>
            <p:cNvPr id="5" name="object 5" descr=""/>
            <p:cNvSpPr/>
            <p:nvPr/>
          </p:nvSpPr>
          <p:spPr>
            <a:xfrm>
              <a:off x="5626608" y="321563"/>
              <a:ext cx="3634740" cy="3674745"/>
            </a:xfrm>
            <a:custGeom>
              <a:avLst/>
              <a:gdLst/>
              <a:ahLst/>
              <a:cxnLst/>
              <a:rect l="l" t="t" r="r" b="b"/>
              <a:pathLst>
                <a:path w="3634740" h="3674745">
                  <a:moveTo>
                    <a:pt x="3634740" y="0"/>
                  </a:moveTo>
                  <a:lnTo>
                    <a:pt x="0" y="0"/>
                  </a:lnTo>
                  <a:lnTo>
                    <a:pt x="0" y="3674364"/>
                  </a:lnTo>
                  <a:lnTo>
                    <a:pt x="3634740" y="3674364"/>
                  </a:lnTo>
                  <a:lnTo>
                    <a:pt x="3634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41848" y="838200"/>
              <a:ext cx="3599649" cy="2860548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5625084" y="318528"/>
            <a:ext cx="6469380" cy="6250305"/>
            <a:chOff x="5625084" y="318528"/>
            <a:chExt cx="6469380" cy="6250305"/>
          </a:xfrm>
        </p:grpSpPr>
        <p:sp>
          <p:nvSpPr>
            <p:cNvPr id="8" name="object 8" descr=""/>
            <p:cNvSpPr/>
            <p:nvPr/>
          </p:nvSpPr>
          <p:spPr>
            <a:xfrm>
              <a:off x="9454896" y="321563"/>
              <a:ext cx="2415540" cy="2108200"/>
            </a:xfrm>
            <a:custGeom>
              <a:avLst/>
              <a:gdLst/>
              <a:ahLst/>
              <a:cxnLst/>
              <a:rect l="l" t="t" r="r" b="b"/>
              <a:pathLst>
                <a:path w="2415540" h="2108200">
                  <a:moveTo>
                    <a:pt x="2415540" y="0"/>
                  </a:moveTo>
                  <a:lnTo>
                    <a:pt x="0" y="0"/>
                  </a:lnTo>
                  <a:lnTo>
                    <a:pt x="0" y="2107692"/>
                  </a:lnTo>
                  <a:lnTo>
                    <a:pt x="2415540" y="2107692"/>
                  </a:lnTo>
                  <a:lnTo>
                    <a:pt x="2415540" y="0"/>
                  </a:lnTo>
                  <a:close/>
                </a:path>
              </a:pathLst>
            </a:custGeom>
            <a:solidFill>
              <a:srgbClr val="1B1E3D">
                <a:alpha val="7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468611" y="2656331"/>
              <a:ext cx="2402205" cy="2830195"/>
            </a:xfrm>
            <a:custGeom>
              <a:avLst/>
              <a:gdLst/>
              <a:ahLst/>
              <a:cxnLst/>
              <a:rect l="l" t="t" r="r" b="b"/>
              <a:pathLst>
                <a:path w="2402204" h="2830195">
                  <a:moveTo>
                    <a:pt x="2401824" y="0"/>
                  </a:moveTo>
                  <a:lnTo>
                    <a:pt x="0" y="0"/>
                  </a:lnTo>
                  <a:lnTo>
                    <a:pt x="0" y="2830068"/>
                  </a:lnTo>
                  <a:lnTo>
                    <a:pt x="2401824" y="2830068"/>
                  </a:lnTo>
                  <a:lnTo>
                    <a:pt x="24018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0784" y="318528"/>
              <a:ext cx="2773679" cy="624991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25084" y="4128515"/>
              <a:ext cx="3636263" cy="2438399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9318497" y="5127497"/>
              <a:ext cx="2562225" cy="1405255"/>
            </a:xfrm>
            <a:custGeom>
              <a:avLst/>
              <a:gdLst/>
              <a:ahLst/>
              <a:cxnLst/>
              <a:rect l="l" t="t" r="r" b="b"/>
              <a:pathLst>
                <a:path w="2562225" h="1405254">
                  <a:moveTo>
                    <a:pt x="0" y="702563"/>
                  </a:moveTo>
                  <a:lnTo>
                    <a:pt x="5863" y="634903"/>
                  </a:lnTo>
                  <a:lnTo>
                    <a:pt x="23097" y="569061"/>
                  </a:lnTo>
                  <a:lnTo>
                    <a:pt x="51163" y="505334"/>
                  </a:lnTo>
                  <a:lnTo>
                    <a:pt x="89525" y="444015"/>
                  </a:lnTo>
                  <a:lnTo>
                    <a:pt x="137647" y="385399"/>
                  </a:lnTo>
                  <a:lnTo>
                    <a:pt x="165199" y="357196"/>
                  </a:lnTo>
                  <a:lnTo>
                    <a:pt x="194990" y="329780"/>
                  </a:lnTo>
                  <a:lnTo>
                    <a:pt x="226953" y="303186"/>
                  </a:lnTo>
                  <a:lnTo>
                    <a:pt x="261020" y="277452"/>
                  </a:lnTo>
                  <a:lnTo>
                    <a:pt x="297124" y="252615"/>
                  </a:lnTo>
                  <a:lnTo>
                    <a:pt x="335198" y="228711"/>
                  </a:lnTo>
                  <a:lnTo>
                    <a:pt x="375175" y="205778"/>
                  </a:lnTo>
                  <a:lnTo>
                    <a:pt x="416988" y="183851"/>
                  </a:lnTo>
                  <a:lnTo>
                    <a:pt x="460570" y="162968"/>
                  </a:lnTo>
                  <a:lnTo>
                    <a:pt x="505853" y="143165"/>
                  </a:lnTo>
                  <a:lnTo>
                    <a:pt x="552771" y="124480"/>
                  </a:lnTo>
                  <a:lnTo>
                    <a:pt x="601257" y="106949"/>
                  </a:lnTo>
                  <a:lnTo>
                    <a:pt x="651243" y="90609"/>
                  </a:lnTo>
                  <a:lnTo>
                    <a:pt x="702662" y="75497"/>
                  </a:lnTo>
                  <a:lnTo>
                    <a:pt x="755447" y="61649"/>
                  </a:lnTo>
                  <a:lnTo>
                    <a:pt x="809532" y="49103"/>
                  </a:lnTo>
                  <a:lnTo>
                    <a:pt x="864848" y="37895"/>
                  </a:lnTo>
                  <a:lnTo>
                    <a:pt x="921329" y="28062"/>
                  </a:lnTo>
                  <a:lnTo>
                    <a:pt x="978908" y="19641"/>
                  </a:lnTo>
                  <a:lnTo>
                    <a:pt x="1037518" y="12668"/>
                  </a:lnTo>
                  <a:lnTo>
                    <a:pt x="1097091" y="7181"/>
                  </a:lnTo>
                  <a:lnTo>
                    <a:pt x="1157561" y="3216"/>
                  </a:lnTo>
                  <a:lnTo>
                    <a:pt x="1218860" y="810"/>
                  </a:lnTo>
                  <a:lnTo>
                    <a:pt x="1280922" y="0"/>
                  </a:lnTo>
                  <a:lnTo>
                    <a:pt x="1342983" y="810"/>
                  </a:lnTo>
                  <a:lnTo>
                    <a:pt x="1404282" y="3216"/>
                  </a:lnTo>
                  <a:lnTo>
                    <a:pt x="1464752" y="7181"/>
                  </a:lnTo>
                  <a:lnTo>
                    <a:pt x="1524325" y="12668"/>
                  </a:lnTo>
                  <a:lnTo>
                    <a:pt x="1582935" y="19641"/>
                  </a:lnTo>
                  <a:lnTo>
                    <a:pt x="1640514" y="28062"/>
                  </a:lnTo>
                  <a:lnTo>
                    <a:pt x="1696995" y="37895"/>
                  </a:lnTo>
                  <a:lnTo>
                    <a:pt x="1752311" y="49103"/>
                  </a:lnTo>
                  <a:lnTo>
                    <a:pt x="1806396" y="61649"/>
                  </a:lnTo>
                  <a:lnTo>
                    <a:pt x="1859181" y="75497"/>
                  </a:lnTo>
                  <a:lnTo>
                    <a:pt x="1910600" y="90609"/>
                  </a:lnTo>
                  <a:lnTo>
                    <a:pt x="1960586" y="106949"/>
                  </a:lnTo>
                  <a:lnTo>
                    <a:pt x="2009072" y="124480"/>
                  </a:lnTo>
                  <a:lnTo>
                    <a:pt x="2055990" y="143165"/>
                  </a:lnTo>
                  <a:lnTo>
                    <a:pt x="2101273" y="162968"/>
                  </a:lnTo>
                  <a:lnTo>
                    <a:pt x="2144855" y="183851"/>
                  </a:lnTo>
                  <a:lnTo>
                    <a:pt x="2186668" y="205778"/>
                  </a:lnTo>
                  <a:lnTo>
                    <a:pt x="2226645" y="228711"/>
                  </a:lnTo>
                  <a:lnTo>
                    <a:pt x="2264719" y="252615"/>
                  </a:lnTo>
                  <a:lnTo>
                    <a:pt x="2300823" y="277452"/>
                  </a:lnTo>
                  <a:lnTo>
                    <a:pt x="2334890" y="303186"/>
                  </a:lnTo>
                  <a:lnTo>
                    <a:pt x="2366853" y="329780"/>
                  </a:lnTo>
                  <a:lnTo>
                    <a:pt x="2396644" y="357196"/>
                  </a:lnTo>
                  <a:lnTo>
                    <a:pt x="2424196" y="385399"/>
                  </a:lnTo>
                  <a:lnTo>
                    <a:pt x="2449444" y="414351"/>
                  </a:lnTo>
                  <a:lnTo>
                    <a:pt x="2492752" y="474355"/>
                  </a:lnTo>
                  <a:lnTo>
                    <a:pt x="2526034" y="536915"/>
                  </a:lnTo>
                  <a:lnTo>
                    <a:pt x="2548751" y="601736"/>
                  </a:lnTo>
                  <a:lnTo>
                    <a:pt x="2560366" y="668524"/>
                  </a:lnTo>
                  <a:lnTo>
                    <a:pt x="2561844" y="702563"/>
                  </a:lnTo>
                  <a:lnTo>
                    <a:pt x="2560366" y="736603"/>
                  </a:lnTo>
                  <a:lnTo>
                    <a:pt x="2548751" y="803391"/>
                  </a:lnTo>
                  <a:lnTo>
                    <a:pt x="2526034" y="868212"/>
                  </a:lnTo>
                  <a:lnTo>
                    <a:pt x="2492752" y="930772"/>
                  </a:lnTo>
                  <a:lnTo>
                    <a:pt x="2449444" y="990776"/>
                  </a:lnTo>
                  <a:lnTo>
                    <a:pt x="2424196" y="1019728"/>
                  </a:lnTo>
                  <a:lnTo>
                    <a:pt x="2396644" y="1047931"/>
                  </a:lnTo>
                  <a:lnTo>
                    <a:pt x="2366853" y="1075347"/>
                  </a:lnTo>
                  <a:lnTo>
                    <a:pt x="2334890" y="1101941"/>
                  </a:lnTo>
                  <a:lnTo>
                    <a:pt x="2300823" y="1127675"/>
                  </a:lnTo>
                  <a:lnTo>
                    <a:pt x="2264719" y="1152512"/>
                  </a:lnTo>
                  <a:lnTo>
                    <a:pt x="2226645" y="1176416"/>
                  </a:lnTo>
                  <a:lnTo>
                    <a:pt x="2186668" y="1199349"/>
                  </a:lnTo>
                  <a:lnTo>
                    <a:pt x="2144855" y="1221276"/>
                  </a:lnTo>
                  <a:lnTo>
                    <a:pt x="2101273" y="1242159"/>
                  </a:lnTo>
                  <a:lnTo>
                    <a:pt x="2055990" y="1261962"/>
                  </a:lnTo>
                  <a:lnTo>
                    <a:pt x="2009072" y="1280647"/>
                  </a:lnTo>
                  <a:lnTo>
                    <a:pt x="1960586" y="1298178"/>
                  </a:lnTo>
                  <a:lnTo>
                    <a:pt x="1910600" y="1314518"/>
                  </a:lnTo>
                  <a:lnTo>
                    <a:pt x="1859181" y="1329630"/>
                  </a:lnTo>
                  <a:lnTo>
                    <a:pt x="1806396" y="1343478"/>
                  </a:lnTo>
                  <a:lnTo>
                    <a:pt x="1752311" y="1356024"/>
                  </a:lnTo>
                  <a:lnTo>
                    <a:pt x="1696995" y="1367232"/>
                  </a:lnTo>
                  <a:lnTo>
                    <a:pt x="1640514" y="1377065"/>
                  </a:lnTo>
                  <a:lnTo>
                    <a:pt x="1582935" y="1385486"/>
                  </a:lnTo>
                  <a:lnTo>
                    <a:pt x="1524325" y="1392459"/>
                  </a:lnTo>
                  <a:lnTo>
                    <a:pt x="1464752" y="1397946"/>
                  </a:lnTo>
                  <a:lnTo>
                    <a:pt x="1404282" y="1401911"/>
                  </a:lnTo>
                  <a:lnTo>
                    <a:pt x="1342983" y="1404317"/>
                  </a:lnTo>
                  <a:lnTo>
                    <a:pt x="1280922" y="1405127"/>
                  </a:lnTo>
                  <a:lnTo>
                    <a:pt x="1218860" y="1404317"/>
                  </a:lnTo>
                  <a:lnTo>
                    <a:pt x="1157561" y="1401911"/>
                  </a:lnTo>
                  <a:lnTo>
                    <a:pt x="1097091" y="1397946"/>
                  </a:lnTo>
                  <a:lnTo>
                    <a:pt x="1037518" y="1392459"/>
                  </a:lnTo>
                  <a:lnTo>
                    <a:pt x="978908" y="1385486"/>
                  </a:lnTo>
                  <a:lnTo>
                    <a:pt x="921329" y="1377065"/>
                  </a:lnTo>
                  <a:lnTo>
                    <a:pt x="864848" y="1367232"/>
                  </a:lnTo>
                  <a:lnTo>
                    <a:pt x="809532" y="1356024"/>
                  </a:lnTo>
                  <a:lnTo>
                    <a:pt x="755447" y="1343478"/>
                  </a:lnTo>
                  <a:lnTo>
                    <a:pt x="702662" y="1329630"/>
                  </a:lnTo>
                  <a:lnTo>
                    <a:pt x="651243" y="1314518"/>
                  </a:lnTo>
                  <a:lnTo>
                    <a:pt x="601257" y="1298178"/>
                  </a:lnTo>
                  <a:lnTo>
                    <a:pt x="552771" y="1280647"/>
                  </a:lnTo>
                  <a:lnTo>
                    <a:pt x="505853" y="1261962"/>
                  </a:lnTo>
                  <a:lnTo>
                    <a:pt x="460570" y="1242159"/>
                  </a:lnTo>
                  <a:lnTo>
                    <a:pt x="416988" y="1221276"/>
                  </a:lnTo>
                  <a:lnTo>
                    <a:pt x="375175" y="1199349"/>
                  </a:lnTo>
                  <a:lnTo>
                    <a:pt x="335198" y="1176416"/>
                  </a:lnTo>
                  <a:lnTo>
                    <a:pt x="297124" y="1152512"/>
                  </a:lnTo>
                  <a:lnTo>
                    <a:pt x="261020" y="1127675"/>
                  </a:lnTo>
                  <a:lnTo>
                    <a:pt x="226953" y="1101941"/>
                  </a:lnTo>
                  <a:lnTo>
                    <a:pt x="194990" y="1075347"/>
                  </a:lnTo>
                  <a:lnTo>
                    <a:pt x="165199" y="1047931"/>
                  </a:lnTo>
                  <a:lnTo>
                    <a:pt x="137647" y="1019728"/>
                  </a:lnTo>
                  <a:lnTo>
                    <a:pt x="112399" y="990776"/>
                  </a:lnTo>
                  <a:lnTo>
                    <a:pt x="69091" y="930772"/>
                  </a:lnTo>
                  <a:lnTo>
                    <a:pt x="35809" y="868212"/>
                  </a:lnTo>
                  <a:lnTo>
                    <a:pt x="13092" y="803391"/>
                  </a:lnTo>
                  <a:lnTo>
                    <a:pt x="1477" y="736603"/>
                  </a:lnTo>
                  <a:lnTo>
                    <a:pt x="0" y="70256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4" name="object 4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762952" y="4671905"/>
            <a:ext cx="533463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LIMITING</a:t>
            </a:r>
            <a:r>
              <a:rPr dirty="0" sz="3600" spc="2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DISTANCE 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OFFSET</a:t>
            </a: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&amp;</a:t>
            </a:r>
            <a:r>
              <a:rPr dirty="0" sz="36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SKEWED</a:t>
            </a:r>
            <a:r>
              <a:rPr dirty="0" sz="3600" spc="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WALLS</a:t>
            </a:r>
            <a:endParaRPr sz="3600">
              <a:latin typeface="Century Gothic"/>
              <a:cs typeface="Century Gothic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9431" y="1040891"/>
            <a:ext cx="5308091" cy="2961131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530769" y="419523"/>
            <a:ext cx="4085590" cy="2230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3900"/>
              </a:lnSpc>
              <a:spcBef>
                <a:spcPts val="100"/>
              </a:spcBef>
            </a:pPr>
            <a:r>
              <a:rPr dirty="0" sz="3600" b="1">
                <a:solidFill>
                  <a:srgbClr val="F1F1F1"/>
                </a:solidFill>
                <a:latin typeface="Century Gothic"/>
                <a:cs typeface="Century Gothic"/>
              </a:rPr>
              <a:t>BOABC</a:t>
            </a:r>
            <a:r>
              <a:rPr dirty="0" sz="3600" spc="-15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3600" b="1">
                <a:solidFill>
                  <a:srgbClr val="F1F1F1"/>
                </a:solidFill>
                <a:latin typeface="Century Gothic"/>
                <a:cs typeface="Century Gothic"/>
              </a:rPr>
              <a:t>Module</a:t>
            </a:r>
            <a:r>
              <a:rPr dirty="0" sz="3600" spc="-15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3600" spc="-25" b="1">
                <a:solidFill>
                  <a:srgbClr val="F1F1F1"/>
                </a:solidFill>
                <a:latin typeface="Century Gothic"/>
                <a:cs typeface="Century Gothic"/>
              </a:rPr>
              <a:t>03 </a:t>
            </a:r>
            <a:r>
              <a:rPr dirty="0" sz="3600" b="1">
                <a:solidFill>
                  <a:srgbClr val="F1F1F1"/>
                </a:solidFill>
                <a:latin typeface="Century Gothic"/>
                <a:cs typeface="Century Gothic"/>
              </a:rPr>
              <a:t>Fire</a:t>
            </a:r>
            <a:r>
              <a:rPr dirty="0" sz="3600" spc="-10" b="1">
                <a:solidFill>
                  <a:srgbClr val="F1F1F1"/>
                </a:solidFill>
                <a:latin typeface="Century Gothic"/>
                <a:cs typeface="Century Gothic"/>
              </a:rPr>
              <a:t> Protection 9.10.15.2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530769" y="3088199"/>
            <a:ext cx="479615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FFFFFF"/>
                </a:solidFill>
                <a:latin typeface="Century Gothic"/>
                <a:cs typeface="Century Gothic"/>
              </a:rPr>
              <a:t>Following</a:t>
            </a:r>
            <a:r>
              <a:rPr dirty="0" sz="14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entury Gothic"/>
                <a:cs typeface="Century Gothic"/>
              </a:rPr>
              <a:t>slides</a:t>
            </a:r>
            <a:r>
              <a:rPr dirty="0" sz="1400" spc="-3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entury Gothic"/>
                <a:cs typeface="Century Gothic"/>
              </a:rPr>
              <a:t>taken</a:t>
            </a:r>
            <a:r>
              <a:rPr dirty="0" sz="14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entury Gothic"/>
                <a:cs typeface="Century Gothic"/>
              </a:rPr>
              <a:t>from</a:t>
            </a:r>
            <a:r>
              <a:rPr dirty="0" sz="1400" spc="-3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entury Gothic"/>
                <a:cs typeface="Century Gothic"/>
              </a:rPr>
              <a:t>BOABC</a:t>
            </a:r>
            <a:r>
              <a:rPr dirty="0" sz="1400" spc="-4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entury Gothic"/>
                <a:cs typeface="Century Gothic"/>
              </a:rPr>
              <a:t>teaching</a:t>
            </a:r>
            <a:r>
              <a:rPr dirty="0" sz="1400" spc="-3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entury Gothic"/>
                <a:cs typeface="Century Gothic"/>
              </a:rPr>
              <a:t>module</a:t>
            </a:r>
            <a:r>
              <a:rPr dirty="0" sz="1400" spc="-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Century Gothic"/>
                <a:cs typeface="Century Gothic"/>
              </a:rPr>
              <a:t>03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1450" y="674540"/>
            <a:ext cx="2818130" cy="1049655"/>
          </a:xfrm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LIMITING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DISTANCE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OFFSET &amp;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SKEWED WALLS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23" y="618744"/>
            <a:ext cx="6579107" cy="528980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611450" y="1852420"/>
            <a:ext cx="3226435" cy="121031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299085" marR="5080" indent="-287020">
              <a:lnSpc>
                <a:spcPts val="1670"/>
              </a:lnSpc>
              <a:spcBef>
                <a:spcPts val="165"/>
              </a:spcBef>
            </a:pP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9.10.15.4(2).</a:t>
            </a:r>
            <a:r>
              <a:rPr dirty="0" sz="1400" spc="-6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15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2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Face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Houses</a:t>
            </a:r>
            <a:endParaRPr sz="1400">
              <a:latin typeface="Century Gothic"/>
              <a:cs typeface="Century Gothic"/>
            </a:endParaRPr>
          </a:p>
          <a:p>
            <a:pPr marL="457200" marR="320675">
              <a:lnSpc>
                <a:spcPct val="100000"/>
              </a:lnSpc>
              <a:spcBef>
                <a:spcPts val="880"/>
              </a:spcBef>
            </a:pP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Code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places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limits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25">
                <a:solidFill>
                  <a:srgbClr val="1B1E3D"/>
                </a:solidFill>
                <a:latin typeface="Century Gothic"/>
                <a:cs typeface="Century Gothic"/>
              </a:rPr>
              <a:t>on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6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7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f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6" name="object 6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946458" y="4477613"/>
            <a:ext cx="32651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entury Gothic"/>
                <a:cs typeface="Century Gothic"/>
              </a:rPr>
              <a:t>There</a:t>
            </a:r>
            <a:r>
              <a:rPr dirty="0" sz="1800" spc="-1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are</a:t>
            </a:r>
            <a:r>
              <a:rPr dirty="0" sz="1800" spc="-2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three</a:t>
            </a:r>
            <a:r>
              <a:rPr dirty="0" sz="1800" spc="10">
                <a:latin typeface="Century Gothic"/>
                <a:cs typeface="Century Gothic"/>
              </a:rPr>
              <a:t> </a:t>
            </a:r>
            <a:r>
              <a:rPr dirty="0" sz="1800" spc="-10">
                <a:latin typeface="Century Gothic"/>
                <a:cs typeface="Century Gothic"/>
              </a:rPr>
              <a:t>limiting </a:t>
            </a:r>
            <a:r>
              <a:rPr dirty="0" sz="1800">
                <a:latin typeface="Century Gothic"/>
                <a:cs typeface="Century Gothic"/>
              </a:rPr>
              <a:t>distance</a:t>
            </a:r>
            <a:r>
              <a:rPr dirty="0" sz="1800" spc="-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ratios</a:t>
            </a:r>
            <a:r>
              <a:rPr dirty="0" sz="1800" spc="-2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controlling</a:t>
            </a:r>
            <a:r>
              <a:rPr dirty="0" sz="1800" spc="-30">
                <a:latin typeface="Century Gothic"/>
                <a:cs typeface="Century Gothic"/>
              </a:rPr>
              <a:t> </a:t>
            </a:r>
            <a:r>
              <a:rPr dirty="0" sz="1800" spc="-20">
                <a:latin typeface="Century Gothic"/>
                <a:cs typeface="Century Gothic"/>
              </a:rPr>
              <a:t>fire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0220" y="146304"/>
            <a:ext cx="12012295" cy="6664959"/>
            <a:chOff x="140220" y="146304"/>
            <a:chExt cx="12012295" cy="6664959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220" y="146304"/>
              <a:ext cx="12012154" cy="666443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796533" y="5705094"/>
              <a:ext cx="2746375" cy="920750"/>
            </a:xfrm>
            <a:custGeom>
              <a:avLst/>
              <a:gdLst/>
              <a:ahLst/>
              <a:cxnLst/>
              <a:rect l="l" t="t" r="r" b="b"/>
              <a:pathLst>
                <a:path w="2746375" h="920750">
                  <a:moveTo>
                    <a:pt x="0" y="460247"/>
                  </a:moveTo>
                  <a:lnTo>
                    <a:pt x="6669" y="414597"/>
                  </a:lnTo>
                  <a:lnTo>
                    <a:pt x="26258" y="370217"/>
                  </a:lnTo>
                  <a:lnTo>
                    <a:pt x="58136" y="327321"/>
                  </a:lnTo>
                  <a:lnTo>
                    <a:pt x="101675" y="286118"/>
                  </a:lnTo>
                  <a:lnTo>
                    <a:pt x="156246" y="246819"/>
                  </a:lnTo>
                  <a:lnTo>
                    <a:pt x="221218" y="209637"/>
                  </a:lnTo>
                  <a:lnTo>
                    <a:pt x="257409" y="191904"/>
                  </a:lnTo>
                  <a:lnTo>
                    <a:pt x="295963" y="174780"/>
                  </a:lnTo>
                  <a:lnTo>
                    <a:pt x="336804" y="158290"/>
                  </a:lnTo>
                  <a:lnTo>
                    <a:pt x="379851" y="142461"/>
                  </a:lnTo>
                  <a:lnTo>
                    <a:pt x="425028" y="127318"/>
                  </a:lnTo>
                  <a:lnTo>
                    <a:pt x="472253" y="112890"/>
                  </a:lnTo>
                  <a:lnTo>
                    <a:pt x="521450" y="99201"/>
                  </a:lnTo>
                  <a:lnTo>
                    <a:pt x="572540" y="86278"/>
                  </a:lnTo>
                  <a:lnTo>
                    <a:pt x="625443" y="74148"/>
                  </a:lnTo>
                  <a:lnTo>
                    <a:pt x="680082" y="62836"/>
                  </a:lnTo>
                  <a:lnTo>
                    <a:pt x="736377" y="52370"/>
                  </a:lnTo>
                  <a:lnTo>
                    <a:pt x="794249" y="42776"/>
                  </a:lnTo>
                  <a:lnTo>
                    <a:pt x="853621" y="34079"/>
                  </a:lnTo>
                  <a:lnTo>
                    <a:pt x="914413" y="26307"/>
                  </a:lnTo>
                  <a:lnTo>
                    <a:pt x="976547" y="19486"/>
                  </a:lnTo>
                  <a:lnTo>
                    <a:pt x="1039944" y="13641"/>
                  </a:lnTo>
                  <a:lnTo>
                    <a:pt x="1104526" y="8801"/>
                  </a:lnTo>
                  <a:lnTo>
                    <a:pt x="1170213" y="4990"/>
                  </a:lnTo>
                  <a:lnTo>
                    <a:pt x="1236928" y="2235"/>
                  </a:lnTo>
                  <a:lnTo>
                    <a:pt x="1304591" y="563"/>
                  </a:lnTo>
                  <a:lnTo>
                    <a:pt x="1373124" y="0"/>
                  </a:lnTo>
                  <a:lnTo>
                    <a:pt x="1441656" y="563"/>
                  </a:lnTo>
                  <a:lnTo>
                    <a:pt x="1509319" y="2235"/>
                  </a:lnTo>
                  <a:lnTo>
                    <a:pt x="1576034" y="4990"/>
                  </a:lnTo>
                  <a:lnTo>
                    <a:pt x="1641721" y="8801"/>
                  </a:lnTo>
                  <a:lnTo>
                    <a:pt x="1706303" y="13641"/>
                  </a:lnTo>
                  <a:lnTo>
                    <a:pt x="1769700" y="19486"/>
                  </a:lnTo>
                  <a:lnTo>
                    <a:pt x="1831834" y="26307"/>
                  </a:lnTo>
                  <a:lnTo>
                    <a:pt x="1892626" y="34079"/>
                  </a:lnTo>
                  <a:lnTo>
                    <a:pt x="1951998" y="42776"/>
                  </a:lnTo>
                  <a:lnTo>
                    <a:pt x="2009870" y="52370"/>
                  </a:lnTo>
                  <a:lnTo>
                    <a:pt x="2066165" y="62836"/>
                  </a:lnTo>
                  <a:lnTo>
                    <a:pt x="2120804" y="74148"/>
                  </a:lnTo>
                  <a:lnTo>
                    <a:pt x="2173707" y="86278"/>
                  </a:lnTo>
                  <a:lnTo>
                    <a:pt x="2224797" y="99201"/>
                  </a:lnTo>
                  <a:lnTo>
                    <a:pt x="2273994" y="112890"/>
                  </a:lnTo>
                  <a:lnTo>
                    <a:pt x="2321219" y="127318"/>
                  </a:lnTo>
                  <a:lnTo>
                    <a:pt x="2366396" y="142461"/>
                  </a:lnTo>
                  <a:lnTo>
                    <a:pt x="2409443" y="158290"/>
                  </a:lnTo>
                  <a:lnTo>
                    <a:pt x="2450284" y="174780"/>
                  </a:lnTo>
                  <a:lnTo>
                    <a:pt x="2488838" y="191904"/>
                  </a:lnTo>
                  <a:lnTo>
                    <a:pt x="2525029" y="209637"/>
                  </a:lnTo>
                  <a:lnTo>
                    <a:pt x="2558776" y="227950"/>
                  </a:lnTo>
                  <a:lnTo>
                    <a:pt x="2618626" y="266217"/>
                  </a:lnTo>
                  <a:lnTo>
                    <a:pt x="2667759" y="306495"/>
                  </a:lnTo>
                  <a:lnTo>
                    <a:pt x="2705547" y="348571"/>
                  </a:lnTo>
                  <a:lnTo>
                    <a:pt x="2731359" y="392235"/>
                  </a:lnTo>
                  <a:lnTo>
                    <a:pt x="2744567" y="437276"/>
                  </a:lnTo>
                  <a:lnTo>
                    <a:pt x="2746248" y="460247"/>
                  </a:lnTo>
                  <a:lnTo>
                    <a:pt x="2744567" y="483219"/>
                  </a:lnTo>
                  <a:lnTo>
                    <a:pt x="2731359" y="528260"/>
                  </a:lnTo>
                  <a:lnTo>
                    <a:pt x="2705547" y="571924"/>
                  </a:lnTo>
                  <a:lnTo>
                    <a:pt x="2667759" y="614000"/>
                  </a:lnTo>
                  <a:lnTo>
                    <a:pt x="2618626" y="654278"/>
                  </a:lnTo>
                  <a:lnTo>
                    <a:pt x="2558776" y="692545"/>
                  </a:lnTo>
                  <a:lnTo>
                    <a:pt x="2525029" y="710858"/>
                  </a:lnTo>
                  <a:lnTo>
                    <a:pt x="2488838" y="728591"/>
                  </a:lnTo>
                  <a:lnTo>
                    <a:pt x="2450284" y="745715"/>
                  </a:lnTo>
                  <a:lnTo>
                    <a:pt x="2409443" y="762205"/>
                  </a:lnTo>
                  <a:lnTo>
                    <a:pt x="2366396" y="778034"/>
                  </a:lnTo>
                  <a:lnTo>
                    <a:pt x="2321219" y="793177"/>
                  </a:lnTo>
                  <a:lnTo>
                    <a:pt x="2273994" y="807605"/>
                  </a:lnTo>
                  <a:lnTo>
                    <a:pt x="2224797" y="821294"/>
                  </a:lnTo>
                  <a:lnTo>
                    <a:pt x="2173707" y="834217"/>
                  </a:lnTo>
                  <a:lnTo>
                    <a:pt x="2120804" y="846347"/>
                  </a:lnTo>
                  <a:lnTo>
                    <a:pt x="2066165" y="857659"/>
                  </a:lnTo>
                  <a:lnTo>
                    <a:pt x="2009870" y="868125"/>
                  </a:lnTo>
                  <a:lnTo>
                    <a:pt x="1951998" y="877719"/>
                  </a:lnTo>
                  <a:lnTo>
                    <a:pt x="1892626" y="886416"/>
                  </a:lnTo>
                  <a:lnTo>
                    <a:pt x="1831834" y="894188"/>
                  </a:lnTo>
                  <a:lnTo>
                    <a:pt x="1769700" y="901009"/>
                  </a:lnTo>
                  <a:lnTo>
                    <a:pt x="1706303" y="906854"/>
                  </a:lnTo>
                  <a:lnTo>
                    <a:pt x="1641721" y="911694"/>
                  </a:lnTo>
                  <a:lnTo>
                    <a:pt x="1576034" y="915505"/>
                  </a:lnTo>
                  <a:lnTo>
                    <a:pt x="1509319" y="918260"/>
                  </a:lnTo>
                  <a:lnTo>
                    <a:pt x="1441656" y="919932"/>
                  </a:lnTo>
                  <a:lnTo>
                    <a:pt x="1373124" y="920495"/>
                  </a:lnTo>
                  <a:lnTo>
                    <a:pt x="1304591" y="919932"/>
                  </a:lnTo>
                  <a:lnTo>
                    <a:pt x="1236928" y="918260"/>
                  </a:lnTo>
                  <a:lnTo>
                    <a:pt x="1170213" y="915505"/>
                  </a:lnTo>
                  <a:lnTo>
                    <a:pt x="1104526" y="911694"/>
                  </a:lnTo>
                  <a:lnTo>
                    <a:pt x="1039944" y="906854"/>
                  </a:lnTo>
                  <a:lnTo>
                    <a:pt x="976547" y="901009"/>
                  </a:lnTo>
                  <a:lnTo>
                    <a:pt x="914413" y="894188"/>
                  </a:lnTo>
                  <a:lnTo>
                    <a:pt x="853621" y="886416"/>
                  </a:lnTo>
                  <a:lnTo>
                    <a:pt x="794249" y="877719"/>
                  </a:lnTo>
                  <a:lnTo>
                    <a:pt x="736377" y="868125"/>
                  </a:lnTo>
                  <a:lnTo>
                    <a:pt x="680082" y="857659"/>
                  </a:lnTo>
                  <a:lnTo>
                    <a:pt x="625443" y="846347"/>
                  </a:lnTo>
                  <a:lnTo>
                    <a:pt x="572540" y="834217"/>
                  </a:lnTo>
                  <a:lnTo>
                    <a:pt x="521450" y="821294"/>
                  </a:lnTo>
                  <a:lnTo>
                    <a:pt x="472253" y="807605"/>
                  </a:lnTo>
                  <a:lnTo>
                    <a:pt x="425028" y="793177"/>
                  </a:lnTo>
                  <a:lnTo>
                    <a:pt x="379851" y="778034"/>
                  </a:lnTo>
                  <a:lnTo>
                    <a:pt x="336804" y="762205"/>
                  </a:lnTo>
                  <a:lnTo>
                    <a:pt x="295963" y="745715"/>
                  </a:lnTo>
                  <a:lnTo>
                    <a:pt x="257409" y="728591"/>
                  </a:lnTo>
                  <a:lnTo>
                    <a:pt x="221218" y="710858"/>
                  </a:lnTo>
                  <a:lnTo>
                    <a:pt x="187471" y="692545"/>
                  </a:lnTo>
                  <a:lnTo>
                    <a:pt x="127621" y="654278"/>
                  </a:lnTo>
                  <a:lnTo>
                    <a:pt x="78488" y="614000"/>
                  </a:lnTo>
                  <a:lnTo>
                    <a:pt x="40700" y="571924"/>
                  </a:lnTo>
                  <a:lnTo>
                    <a:pt x="14888" y="528260"/>
                  </a:lnTo>
                  <a:lnTo>
                    <a:pt x="1680" y="483219"/>
                  </a:lnTo>
                  <a:lnTo>
                    <a:pt x="0" y="460247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1450" y="674540"/>
            <a:ext cx="2818130" cy="1049655"/>
          </a:xfrm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LIMITING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DISTANCE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OFFSET &amp;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SKEWED WALLS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23" y="618744"/>
            <a:ext cx="6579107" cy="528980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611450" y="1852420"/>
            <a:ext cx="3226435" cy="121031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299085" marR="5080" indent="-287020">
              <a:lnSpc>
                <a:spcPts val="1670"/>
              </a:lnSpc>
              <a:spcBef>
                <a:spcPts val="165"/>
              </a:spcBef>
            </a:pP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9.10.15.4(2).</a:t>
            </a:r>
            <a:r>
              <a:rPr dirty="0" sz="1400" spc="-6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15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2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Face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Houses</a:t>
            </a:r>
            <a:endParaRPr sz="1400">
              <a:latin typeface="Century Gothic"/>
              <a:cs typeface="Century Gothic"/>
            </a:endParaRPr>
          </a:p>
          <a:p>
            <a:pPr marL="457200" marR="320675">
              <a:lnSpc>
                <a:spcPct val="100000"/>
              </a:lnSpc>
              <a:spcBef>
                <a:spcPts val="880"/>
              </a:spcBef>
            </a:pP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Code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places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limits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25">
                <a:solidFill>
                  <a:srgbClr val="1B1E3D"/>
                </a:solidFill>
                <a:latin typeface="Century Gothic"/>
                <a:cs typeface="Century Gothic"/>
              </a:rPr>
              <a:t>on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6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7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f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6" name="object 6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946458" y="4477613"/>
            <a:ext cx="32651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entury Gothic"/>
                <a:cs typeface="Century Gothic"/>
              </a:rPr>
              <a:t>There</a:t>
            </a:r>
            <a:r>
              <a:rPr dirty="0" sz="1800" spc="-1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are</a:t>
            </a:r>
            <a:r>
              <a:rPr dirty="0" sz="1800" spc="-2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three</a:t>
            </a:r>
            <a:r>
              <a:rPr dirty="0" sz="1800" spc="10">
                <a:latin typeface="Century Gothic"/>
                <a:cs typeface="Century Gothic"/>
              </a:rPr>
              <a:t> </a:t>
            </a:r>
            <a:r>
              <a:rPr dirty="0" sz="1800" spc="-10">
                <a:latin typeface="Century Gothic"/>
                <a:cs typeface="Century Gothic"/>
              </a:rPr>
              <a:t>limiting </a:t>
            </a:r>
            <a:r>
              <a:rPr dirty="0" sz="1800">
                <a:latin typeface="Century Gothic"/>
                <a:cs typeface="Century Gothic"/>
              </a:rPr>
              <a:t>distance</a:t>
            </a:r>
            <a:r>
              <a:rPr dirty="0" sz="1800" spc="-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ratios</a:t>
            </a:r>
            <a:r>
              <a:rPr dirty="0" sz="1800" spc="-2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controlling</a:t>
            </a:r>
            <a:r>
              <a:rPr dirty="0" sz="1800" spc="-30">
                <a:latin typeface="Century Gothic"/>
                <a:cs typeface="Century Gothic"/>
              </a:rPr>
              <a:t> </a:t>
            </a:r>
            <a:r>
              <a:rPr dirty="0" sz="1800" spc="-20">
                <a:latin typeface="Century Gothic"/>
                <a:cs typeface="Century Gothic"/>
              </a:rPr>
              <a:t>fire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6784" y="190500"/>
            <a:ext cx="11750040" cy="6464935"/>
            <a:chOff x="176784" y="190500"/>
            <a:chExt cx="11750040" cy="646493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784" y="190500"/>
              <a:ext cx="11750027" cy="6464807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048249" y="5613653"/>
              <a:ext cx="2746375" cy="919480"/>
            </a:xfrm>
            <a:custGeom>
              <a:avLst/>
              <a:gdLst/>
              <a:ahLst/>
              <a:cxnLst/>
              <a:rect l="l" t="t" r="r" b="b"/>
              <a:pathLst>
                <a:path w="2746375" h="919479">
                  <a:moveTo>
                    <a:pt x="0" y="459486"/>
                  </a:moveTo>
                  <a:lnTo>
                    <a:pt x="6669" y="413910"/>
                  </a:lnTo>
                  <a:lnTo>
                    <a:pt x="26258" y="369604"/>
                  </a:lnTo>
                  <a:lnTo>
                    <a:pt x="58136" y="326778"/>
                  </a:lnTo>
                  <a:lnTo>
                    <a:pt x="101675" y="285643"/>
                  </a:lnTo>
                  <a:lnTo>
                    <a:pt x="156246" y="246410"/>
                  </a:lnTo>
                  <a:lnTo>
                    <a:pt x="221218" y="209289"/>
                  </a:lnTo>
                  <a:lnTo>
                    <a:pt x="257409" y="191586"/>
                  </a:lnTo>
                  <a:lnTo>
                    <a:pt x="295963" y="174490"/>
                  </a:lnTo>
                  <a:lnTo>
                    <a:pt x="336804" y="158027"/>
                  </a:lnTo>
                  <a:lnTo>
                    <a:pt x="379851" y="142224"/>
                  </a:lnTo>
                  <a:lnTo>
                    <a:pt x="425028" y="127107"/>
                  </a:lnTo>
                  <a:lnTo>
                    <a:pt x="472253" y="112702"/>
                  </a:lnTo>
                  <a:lnTo>
                    <a:pt x="521450" y="99036"/>
                  </a:lnTo>
                  <a:lnTo>
                    <a:pt x="572540" y="86135"/>
                  </a:lnTo>
                  <a:lnTo>
                    <a:pt x="625443" y="74024"/>
                  </a:lnTo>
                  <a:lnTo>
                    <a:pt x="680082" y="62732"/>
                  </a:lnTo>
                  <a:lnTo>
                    <a:pt x="736377" y="52283"/>
                  </a:lnTo>
                  <a:lnTo>
                    <a:pt x="794249" y="42705"/>
                  </a:lnTo>
                  <a:lnTo>
                    <a:pt x="853621" y="34023"/>
                  </a:lnTo>
                  <a:lnTo>
                    <a:pt x="914413" y="26263"/>
                  </a:lnTo>
                  <a:lnTo>
                    <a:pt x="976547" y="19453"/>
                  </a:lnTo>
                  <a:lnTo>
                    <a:pt x="1039944" y="13619"/>
                  </a:lnTo>
                  <a:lnTo>
                    <a:pt x="1104526" y="8786"/>
                  </a:lnTo>
                  <a:lnTo>
                    <a:pt x="1170213" y="4981"/>
                  </a:lnTo>
                  <a:lnTo>
                    <a:pt x="1236928" y="2231"/>
                  </a:lnTo>
                  <a:lnTo>
                    <a:pt x="1304591" y="562"/>
                  </a:lnTo>
                  <a:lnTo>
                    <a:pt x="1373124" y="0"/>
                  </a:lnTo>
                  <a:lnTo>
                    <a:pt x="1441656" y="562"/>
                  </a:lnTo>
                  <a:lnTo>
                    <a:pt x="1509319" y="2231"/>
                  </a:lnTo>
                  <a:lnTo>
                    <a:pt x="1576034" y="4981"/>
                  </a:lnTo>
                  <a:lnTo>
                    <a:pt x="1641721" y="8786"/>
                  </a:lnTo>
                  <a:lnTo>
                    <a:pt x="1706303" y="13619"/>
                  </a:lnTo>
                  <a:lnTo>
                    <a:pt x="1769700" y="19453"/>
                  </a:lnTo>
                  <a:lnTo>
                    <a:pt x="1831834" y="26263"/>
                  </a:lnTo>
                  <a:lnTo>
                    <a:pt x="1892626" y="34023"/>
                  </a:lnTo>
                  <a:lnTo>
                    <a:pt x="1951998" y="42705"/>
                  </a:lnTo>
                  <a:lnTo>
                    <a:pt x="2009870" y="52283"/>
                  </a:lnTo>
                  <a:lnTo>
                    <a:pt x="2066165" y="62732"/>
                  </a:lnTo>
                  <a:lnTo>
                    <a:pt x="2120804" y="74024"/>
                  </a:lnTo>
                  <a:lnTo>
                    <a:pt x="2173707" y="86135"/>
                  </a:lnTo>
                  <a:lnTo>
                    <a:pt x="2224797" y="99036"/>
                  </a:lnTo>
                  <a:lnTo>
                    <a:pt x="2273994" y="112702"/>
                  </a:lnTo>
                  <a:lnTo>
                    <a:pt x="2321219" y="127107"/>
                  </a:lnTo>
                  <a:lnTo>
                    <a:pt x="2366396" y="142224"/>
                  </a:lnTo>
                  <a:lnTo>
                    <a:pt x="2409443" y="158027"/>
                  </a:lnTo>
                  <a:lnTo>
                    <a:pt x="2450284" y="174490"/>
                  </a:lnTo>
                  <a:lnTo>
                    <a:pt x="2488838" y="191586"/>
                  </a:lnTo>
                  <a:lnTo>
                    <a:pt x="2525029" y="209289"/>
                  </a:lnTo>
                  <a:lnTo>
                    <a:pt x="2558776" y="227572"/>
                  </a:lnTo>
                  <a:lnTo>
                    <a:pt x="2618626" y="265776"/>
                  </a:lnTo>
                  <a:lnTo>
                    <a:pt x="2667759" y="305986"/>
                  </a:lnTo>
                  <a:lnTo>
                    <a:pt x="2705547" y="347993"/>
                  </a:lnTo>
                  <a:lnTo>
                    <a:pt x="2731359" y="391585"/>
                  </a:lnTo>
                  <a:lnTo>
                    <a:pt x="2744567" y="436552"/>
                  </a:lnTo>
                  <a:lnTo>
                    <a:pt x="2746248" y="459486"/>
                  </a:lnTo>
                  <a:lnTo>
                    <a:pt x="2744567" y="482419"/>
                  </a:lnTo>
                  <a:lnTo>
                    <a:pt x="2731359" y="527386"/>
                  </a:lnTo>
                  <a:lnTo>
                    <a:pt x="2705547" y="570978"/>
                  </a:lnTo>
                  <a:lnTo>
                    <a:pt x="2667759" y="612985"/>
                  </a:lnTo>
                  <a:lnTo>
                    <a:pt x="2618626" y="653195"/>
                  </a:lnTo>
                  <a:lnTo>
                    <a:pt x="2558776" y="691399"/>
                  </a:lnTo>
                  <a:lnTo>
                    <a:pt x="2525029" y="709682"/>
                  </a:lnTo>
                  <a:lnTo>
                    <a:pt x="2488838" y="727385"/>
                  </a:lnTo>
                  <a:lnTo>
                    <a:pt x="2450284" y="744481"/>
                  </a:lnTo>
                  <a:lnTo>
                    <a:pt x="2409443" y="760944"/>
                  </a:lnTo>
                  <a:lnTo>
                    <a:pt x="2366396" y="776747"/>
                  </a:lnTo>
                  <a:lnTo>
                    <a:pt x="2321219" y="791864"/>
                  </a:lnTo>
                  <a:lnTo>
                    <a:pt x="2273994" y="806269"/>
                  </a:lnTo>
                  <a:lnTo>
                    <a:pt x="2224797" y="819935"/>
                  </a:lnTo>
                  <a:lnTo>
                    <a:pt x="2173707" y="832836"/>
                  </a:lnTo>
                  <a:lnTo>
                    <a:pt x="2120804" y="844947"/>
                  </a:lnTo>
                  <a:lnTo>
                    <a:pt x="2066165" y="856239"/>
                  </a:lnTo>
                  <a:lnTo>
                    <a:pt x="2009870" y="866688"/>
                  </a:lnTo>
                  <a:lnTo>
                    <a:pt x="1951998" y="876266"/>
                  </a:lnTo>
                  <a:lnTo>
                    <a:pt x="1892626" y="884948"/>
                  </a:lnTo>
                  <a:lnTo>
                    <a:pt x="1831834" y="892708"/>
                  </a:lnTo>
                  <a:lnTo>
                    <a:pt x="1769700" y="899518"/>
                  </a:lnTo>
                  <a:lnTo>
                    <a:pt x="1706303" y="905352"/>
                  </a:lnTo>
                  <a:lnTo>
                    <a:pt x="1641721" y="910185"/>
                  </a:lnTo>
                  <a:lnTo>
                    <a:pt x="1576034" y="913990"/>
                  </a:lnTo>
                  <a:lnTo>
                    <a:pt x="1509319" y="916740"/>
                  </a:lnTo>
                  <a:lnTo>
                    <a:pt x="1441656" y="918409"/>
                  </a:lnTo>
                  <a:lnTo>
                    <a:pt x="1373124" y="918972"/>
                  </a:lnTo>
                  <a:lnTo>
                    <a:pt x="1304591" y="918409"/>
                  </a:lnTo>
                  <a:lnTo>
                    <a:pt x="1236928" y="916740"/>
                  </a:lnTo>
                  <a:lnTo>
                    <a:pt x="1170213" y="913990"/>
                  </a:lnTo>
                  <a:lnTo>
                    <a:pt x="1104526" y="910185"/>
                  </a:lnTo>
                  <a:lnTo>
                    <a:pt x="1039944" y="905352"/>
                  </a:lnTo>
                  <a:lnTo>
                    <a:pt x="976547" y="899518"/>
                  </a:lnTo>
                  <a:lnTo>
                    <a:pt x="914413" y="892708"/>
                  </a:lnTo>
                  <a:lnTo>
                    <a:pt x="853621" y="884948"/>
                  </a:lnTo>
                  <a:lnTo>
                    <a:pt x="794249" y="876266"/>
                  </a:lnTo>
                  <a:lnTo>
                    <a:pt x="736377" y="866688"/>
                  </a:lnTo>
                  <a:lnTo>
                    <a:pt x="680082" y="856239"/>
                  </a:lnTo>
                  <a:lnTo>
                    <a:pt x="625443" y="844947"/>
                  </a:lnTo>
                  <a:lnTo>
                    <a:pt x="572540" y="832836"/>
                  </a:lnTo>
                  <a:lnTo>
                    <a:pt x="521450" y="819935"/>
                  </a:lnTo>
                  <a:lnTo>
                    <a:pt x="472253" y="806269"/>
                  </a:lnTo>
                  <a:lnTo>
                    <a:pt x="425028" y="791864"/>
                  </a:lnTo>
                  <a:lnTo>
                    <a:pt x="379851" y="776747"/>
                  </a:lnTo>
                  <a:lnTo>
                    <a:pt x="336804" y="760944"/>
                  </a:lnTo>
                  <a:lnTo>
                    <a:pt x="295963" y="744481"/>
                  </a:lnTo>
                  <a:lnTo>
                    <a:pt x="257409" y="727385"/>
                  </a:lnTo>
                  <a:lnTo>
                    <a:pt x="221218" y="709682"/>
                  </a:lnTo>
                  <a:lnTo>
                    <a:pt x="187471" y="691399"/>
                  </a:lnTo>
                  <a:lnTo>
                    <a:pt x="127621" y="653195"/>
                  </a:lnTo>
                  <a:lnTo>
                    <a:pt x="78488" y="612985"/>
                  </a:lnTo>
                  <a:lnTo>
                    <a:pt x="40700" y="570978"/>
                  </a:lnTo>
                  <a:lnTo>
                    <a:pt x="14888" y="527386"/>
                  </a:lnTo>
                  <a:lnTo>
                    <a:pt x="1680" y="482419"/>
                  </a:lnTo>
                  <a:lnTo>
                    <a:pt x="0" y="459486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1450" y="674540"/>
            <a:ext cx="2818130" cy="1049655"/>
          </a:xfrm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LIMITING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DISTANCE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OFFSET &amp;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SKEWED WALLS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23" y="618744"/>
            <a:ext cx="6579107" cy="528980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611450" y="1852420"/>
            <a:ext cx="3226435" cy="121031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299085" marR="5080" indent="-287020">
              <a:lnSpc>
                <a:spcPts val="1670"/>
              </a:lnSpc>
              <a:spcBef>
                <a:spcPts val="165"/>
              </a:spcBef>
            </a:pP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9.10.15.4(2).</a:t>
            </a:r>
            <a:r>
              <a:rPr dirty="0" sz="1400" spc="-6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15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2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Face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Houses</a:t>
            </a:r>
            <a:endParaRPr sz="1400">
              <a:latin typeface="Century Gothic"/>
              <a:cs typeface="Century Gothic"/>
            </a:endParaRPr>
          </a:p>
          <a:p>
            <a:pPr marL="457200" marR="320675">
              <a:lnSpc>
                <a:spcPct val="100000"/>
              </a:lnSpc>
              <a:spcBef>
                <a:spcPts val="880"/>
              </a:spcBef>
            </a:pP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Code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places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limits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25">
                <a:solidFill>
                  <a:srgbClr val="1B1E3D"/>
                </a:solidFill>
                <a:latin typeface="Century Gothic"/>
                <a:cs typeface="Century Gothic"/>
              </a:rPr>
              <a:t>on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6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7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f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6" name="object 6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946458" y="4477613"/>
            <a:ext cx="32651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entury Gothic"/>
                <a:cs typeface="Century Gothic"/>
              </a:rPr>
              <a:t>There</a:t>
            </a:r>
            <a:r>
              <a:rPr dirty="0" sz="1800" spc="-1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are</a:t>
            </a:r>
            <a:r>
              <a:rPr dirty="0" sz="1800" spc="-2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three</a:t>
            </a:r>
            <a:r>
              <a:rPr dirty="0" sz="1800" spc="10">
                <a:latin typeface="Century Gothic"/>
                <a:cs typeface="Century Gothic"/>
              </a:rPr>
              <a:t> </a:t>
            </a:r>
            <a:r>
              <a:rPr dirty="0" sz="1800" spc="-10">
                <a:latin typeface="Century Gothic"/>
                <a:cs typeface="Century Gothic"/>
              </a:rPr>
              <a:t>limiting </a:t>
            </a:r>
            <a:r>
              <a:rPr dirty="0" sz="1800">
                <a:latin typeface="Century Gothic"/>
                <a:cs typeface="Century Gothic"/>
              </a:rPr>
              <a:t>distance</a:t>
            </a:r>
            <a:r>
              <a:rPr dirty="0" sz="1800" spc="-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ratios</a:t>
            </a:r>
            <a:r>
              <a:rPr dirty="0" sz="1800" spc="-2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controlling</a:t>
            </a:r>
            <a:r>
              <a:rPr dirty="0" sz="1800" spc="-30">
                <a:latin typeface="Century Gothic"/>
                <a:cs typeface="Century Gothic"/>
              </a:rPr>
              <a:t> </a:t>
            </a:r>
            <a:r>
              <a:rPr dirty="0" sz="1800" spc="-20">
                <a:latin typeface="Century Gothic"/>
                <a:cs typeface="Century Gothic"/>
              </a:rPr>
              <a:t>fire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90500" y="192024"/>
            <a:ext cx="11873865" cy="6598920"/>
            <a:chOff x="190500" y="192024"/>
            <a:chExt cx="11873865" cy="659892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" y="192024"/>
              <a:ext cx="11873471" cy="659891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308342" y="2446782"/>
              <a:ext cx="1681480" cy="605155"/>
            </a:xfrm>
            <a:custGeom>
              <a:avLst/>
              <a:gdLst/>
              <a:ahLst/>
              <a:cxnLst/>
              <a:rect l="l" t="t" r="r" b="b"/>
              <a:pathLst>
                <a:path w="1681479" h="605155">
                  <a:moveTo>
                    <a:pt x="0" y="302513"/>
                  </a:moveTo>
                  <a:lnTo>
                    <a:pt x="11000" y="253445"/>
                  </a:lnTo>
                  <a:lnTo>
                    <a:pt x="42848" y="206898"/>
                  </a:lnTo>
                  <a:lnTo>
                    <a:pt x="93814" y="163493"/>
                  </a:lnTo>
                  <a:lnTo>
                    <a:pt x="162165" y="123855"/>
                  </a:lnTo>
                  <a:lnTo>
                    <a:pt x="202320" y="105643"/>
                  </a:lnTo>
                  <a:lnTo>
                    <a:pt x="246173" y="88606"/>
                  </a:lnTo>
                  <a:lnTo>
                    <a:pt x="293507" y="72822"/>
                  </a:lnTo>
                  <a:lnTo>
                    <a:pt x="344107" y="58369"/>
                  </a:lnTo>
                  <a:lnTo>
                    <a:pt x="397754" y="45324"/>
                  </a:lnTo>
                  <a:lnTo>
                    <a:pt x="454235" y="33767"/>
                  </a:lnTo>
                  <a:lnTo>
                    <a:pt x="513332" y="23773"/>
                  </a:lnTo>
                  <a:lnTo>
                    <a:pt x="574828" y="15422"/>
                  </a:lnTo>
                  <a:lnTo>
                    <a:pt x="638508" y="8792"/>
                  </a:lnTo>
                  <a:lnTo>
                    <a:pt x="704155" y="3959"/>
                  </a:lnTo>
                  <a:lnTo>
                    <a:pt x="771553" y="1002"/>
                  </a:lnTo>
                  <a:lnTo>
                    <a:pt x="840486" y="0"/>
                  </a:lnTo>
                  <a:lnTo>
                    <a:pt x="909418" y="1002"/>
                  </a:lnTo>
                  <a:lnTo>
                    <a:pt x="976816" y="3959"/>
                  </a:lnTo>
                  <a:lnTo>
                    <a:pt x="1042463" y="8792"/>
                  </a:lnTo>
                  <a:lnTo>
                    <a:pt x="1106143" y="15422"/>
                  </a:lnTo>
                  <a:lnTo>
                    <a:pt x="1167639" y="23773"/>
                  </a:lnTo>
                  <a:lnTo>
                    <a:pt x="1226736" y="33767"/>
                  </a:lnTo>
                  <a:lnTo>
                    <a:pt x="1283217" y="45324"/>
                  </a:lnTo>
                  <a:lnTo>
                    <a:pt x="1336864" y="58369"/>
                  </a:lnTo>
                  <a:lnTo>
                    <a:pt x="1387464" y="72822"/>
                  </a:lnTo>
                  <a:lnTo>
                    <a:pt x="1434798" y="88606"/>
                  </a:lnTo>
                  <a:lnTo>
                    <a:pt x="1478651" y="105643"/>
                  </a:lnTo>
                  <a:lnTo>
                    <a:pt x="1518806" y="123855"/>
                  </a:lnTo>
                  <a:lnTo>
                    <a:pt x="1555047" y="143164"/>
                  </a:lnTo>
                  <a:lnTo>
                    <a:pt x="1614922" y="184764"/>
                  </a:lnTo>
                  <a:lnTo>
                    <a:pt x="1656545" y="229818"/>
                  </a:lnTo>
                  <a:lnTo>
                    <a:pt x="1678185" y="277703"/>
                  </a:lnTo>
                  <a:lnTo>
                    <a:pt x="1680972" y="302513"/>
                  </a:lnTo>
                  <a:lnTo>
                    <a:pt x="1678185" y="327324"/>
                  </a:lnTo>
                  <a:lnTo>
                    <a:pt x="1656545" y="375209"/>
                  </a:lnTo>
                  <a:lnTo>
                    <a:pt x="1614922" y="420263"/>
                  </a:lnTo>
                  <a:lnTo>
                    <a:pt x="1555047" y="461863"/>
                  </a:lnTo>
                  <a:lnTo>
                    <a:pt x="1518806" y="481172"/>
                  </a:lnTo>
                  <a:lnTo>
                    <a:pt x="1478651" y="499384"/>
                  </a:lnTo>
                  <a:lnTo>
                    <a:pt x="1434798" y="516421"/>
                  </a:lnTo>
                  <a:lnTo>
                    <a:pt x="1387464" y="532205"/>
                  </a:lnTo>
                  <a:lnTo>
                    <a:pt x="1336864" y="546658"/>
                  </a:lnTo>
                  <a:lnTo>
                    <a:pt x="1283217" y="559703"/>
                  </a:lnTo>
                  <a:lnTo>
                    <a:pt x="1226736" y="571260"/>
                  </a:lnTo>
                  <a:lnTo>
                    <a:pt x="1167639" y="581254"/>
                  </a:lnTo>
                  <a:lnTo>
                    <a:pt x="1106143" y="589605"/>
                  </a:lnTo>
                  <a:lnTo>
                    <a:pt x="1042463" y="596235"/>
                  </a:lnTo>
                  <a:lnTo>
                    <a:pt x="976816" y="601068"/>
                  </a:lnTo>
                  <a:lnTo>
                    <a:pt x="909418" y="604025"/>
                  </a:lnTo>
                  <a:lnTo>
                    <a:pt x="840486" y="605027"/>
                  </a:lnTo>
                  <a:lnTo>
                    <a:pt x="771553" y="604025"/>
                  </a:lnTo>
                  <a:lnTo>
                    <a:pt x="704155" y="601068"/>
                  </a:lnTo>
                  <a:lnTo>
                    <a:pt x="638508" y="596235"/>
                  </a:lnTo>
                  <a:lnTo>
                    <a:pt x="574828" y="589605"/>
                  </a:lnTo>
                  <a:lnTo>
                    <a:pt x="513332" y="581254"/>
                  </a:lnTo>
                  <a:lnTo>
                    <a:pt x="454235" y="571260"/>
                  </a:lnTo>
                  <a:lnTo>
                    <a:pt x="397754" y="559703"/>
                  </a:lnTo>
                  <a:lnTo>
                    <a:pt x="344107" y="546658"/>
                  </a:lnTo>
                  <a:lnTo>
                    <a:pt x="293507" y="532205"/>
                  </a:lnTo>
                  <a:lnTo>
                    <a:pt x="246173" y="516421"/>
                  </a:lnTo>
                  <a:lnTo>
                    <a:pt x="202320" y="499384"/>
                  </a:lnTo>
                  <a:lnTo>
                    <a:pt x="162165" y="481172"/>
                  </a:lnTo>
                  <a:lnTo>
                    <a:pt x="125924" y="461863"/>
                  </a:lnTo>
                  <a:lnTo>
                    <a:pt x="66049" y="420263"/>
                  </a:lnTo>
                  <a:lnTo>
                    <a:pt x="24426" y="375209"/>
                  </a:lnTo>
                  <a:lnTo>
                    <a:pt x="2786" y="327324"/>
                  </a:lnTo>
                  <a:lnTo>
                    <a:pt x="0" y="30251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1450" y="674540"/>
            <a:ext cx="2818130" cy="1049655"/>
          </a:xfrm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LIMITING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DISTANCE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OFFSET &amp;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SKEWED WALLS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23" y="618744"/>
            <a:ext cx="6579107" cy="528980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611450" y="1852420"/>
            <a:ext cx="3226435" cy="121031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299085" marR="5080" indent="-287020">
              <a:lnSpc>
                <a:spcPts val="1670"/>
              </a:lnSpc>
              <a:spcBef>
                <a:spcPts val="165"/>
              </a:spcBef>
            </a:pP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9.10.15.4(2).</a:t>
            </a:r>
            <a:r>
              <a:rPr dirty="0" sz="1400" spc="-6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15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2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Face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Houses</a:t>
            </a:r>
            <a:endParaRPr sz="1400">
              <a:latin typeface="Century Gothic"/>
              <a:cs typeface="Century Gothic"/>
            </a:endParaRPr>
          </a:p>
          <a:p>
            <a:pPr marL="457200" marR="320675">
              <a:lnSpc>
                <a:spcPct val="100000"/>
              </a:lnSpc>
              <a:spcBef>
                <a:spcPts val="880"/>
              </a:spcBef>
            </a:pP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Code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places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limits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25">
                <a:solidFill>
                  <a:srgbClr val="1B1E3D"/>
                </a:solidFill>
                <a:latin typeface="Century Gothic"/>
                <a:cs typeface="Century Gothic"/>
              </a:rPr>
              <a:t>on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6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7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f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6" name="object 6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946458" y="4477613"/>
            <a:ext cx="32651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entury Gothic"/>
                <a:cs typeface="Century Gothic"/>
              </a:rPr>
              <a:t>There</a:t>
            </a:r>
            <a:r>
              <a:rPr dirty="0" sz="1800" spc="-1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are</a:t>
            </a:r>
            <a:r>
              <a:rPr dirty="0" sz="1800" spc="-2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three</a:t>
            </a:r>
            <a:r>
              <a:rPr dirty="0" sz="1800" spc="10">
                <a:latin typeface="Century Gothic"/>
                <a:cs typeface="Century Gothic"/>
              </a:rPr>
              <a:t> </a:t>
            </a:r>
            <a:r>
              <a:rPr dirty="0" sz="1800" spc="-10">
                <a:latin typeface="Century Gothic"/>
                <a:cs typeface="Century Gothic"/>
              </a:rPr>
              <a:t>limiting </a:t>
            </a:r>
            <a:r>
              <a:rPr dirty="0" sz="1800">
                <a:latin typeface="Century Gothic"/>
                <a:cs typeface="Century Gothic"/>
              </a:rPr>
              <a:t>distance</a:t>
            </a:r>
            <a:r>
              <a:rPr dirty="0" sz="1800" spc="-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ratios</a:t>
            </a:r>
            <a:r>
              <a:rPr dirty="0" sz="1800" spc="-2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controlling</a:t>
            </a:r>
            <a:r>
              <a:rPr dirty="0" sz="1800" spc="-30">
                <a:latin typeface="Century Gothic"/>
                <a:cs typeface="Century Gothic"/>
              </a:rPr>
              <a:t> </a:t>
            </a:r>
            <a:r>
              <a:rPr dirty="0" sz="1800" spc="-20">
                <a:latin typeface="Century Gothic"/>
                <a:cs typeface="Century Gothic"/>
              </a:rPr>
              <a:t>fire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72" y="105155"/>
            <a:ext cx="11637250" cy="64983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24150" y="685454"/>
            <a:ext cx="3574415" cy="435864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R="773430">
              <a:lnSpc>
                <a:spcPts val="2590"/>
              </a:lnSpc>
              <a:spcBef>
                <a:spcPts val="340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LIMITING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DISTANCE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OFFSET &amp;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SKEWED WALLS</a:t>
            </a:r>
            <a:endParaRPr sz="2400">
              <a:latin typeface="Century Gothic"/>
              <a:cs typeface="Century Gothic"/>
            </a:endParaRPr>
          </a:p>
          <a:p>
            <a:pPr marL="286385" marR="365760" indent="-287020">
              <a:lnSpc>
                <a:spcPts val="1670"/>
              </a:lnSpc>
              <a:spcBef>
                <a:spcPts val="1245"/>
              </a:spcBef>
            </a:pP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9.10.15.4(2).</a:t>
            </a:r>
            <a:r>
              <a:rPr dirty="0" sz="1400" spc="-6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15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2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Face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Houses</a:t>
            </a:r>
            <a:endParaRPr sz="1400">
              <a:latin typeface="Century Gothic"/>
              <a:cs typeface="Century Gothic"/>
            </a:endParaRPr>
          </a:p>
          <a:p>
            <a:pPr marL="444500" marR="681990">
              <a:lnSpc>
                <a:spcPct val="100000"/>
              </a:lnSpc>
              <a:spcBef>
                <a:spcPts val="880"/>
              </a:spcBef>
            </a:pP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Code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places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limits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25">
                <a:solidFill>
                  <a:srgbClr val="1B1E3D"/>
                </a:solidFill>
                <a:latin typeface="Century Gothic"/>
                <a:cs typeface="Century Gothic"/>
              </a:rPr>
              <a:t>on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6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7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f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450">
              <a:latin typeface="Century Gothic"/>
              <a:cs typeface="Century Gothic"/>
            </a:endParaRPr>
          </a:p>
          <a:p>
            <a:pPr marL="334645">
              <a:lnSpc>
                <a:spcPct val="100000"/>
              </a:lnSpc>
            </a:pPr>
            <a:r>
              <a:rPr dirty="0" sz="1800">
                <a:latin typeface="Century Gothic"/>
                <a:cs typeface="Century Gothic"/>
              </a:rPr>
              <a:t>There</a:t>
            </a:r>
            <a:r>
              <a:rPr dirty="0" sz="1800" spc="-1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are</a:t>
            </a:r>
            <a:r>
              <a:rPr dirty="0" sz="1800" spc="-2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three</a:t>
            </a:r>
            <a:r>
              <a:rPr dirty="0" sz="1800" spc="10">
                <a:latin typeface="Century Gothic"/>
                <a:cs typeface="Century Gothic"/>
              </a:rPr>
              <a:t> </a:t>
            </a:r>
            <a:r>
              <a:rPr dirty="0" sz="1800" spc="-10">
                <a:latin typeface="Century Gothic"/>
                <a:cs typeface="Century Gothic"/>
              </a:rPr>
              <a:t>limiting </a:t>
            </a:r>
            <a:r>
              <a:rPr dirty="0" sz="1800">
                <a:latin typeface="Century Gothic"/>
                <a:cs typeface="Century Gothic"/>
              </a:rPr>
              <a:t>distance</a:t>
            </a:r>
            <a:r>
              <a:rPr dirty="0" sz="1800" spc="-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ratios</a:t>
            </a:r>
            <a:r>
              <a:rPr dirty="0" sz="1800" spc="-2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controlling</a:t>
            </a:r>
            <a:r>
              <a:rPr dirty="0" sz="1800" spc="-30">
                <a:latin typeface="Century Gothic"/>
                <a:cs typeface="Century Gothic"/>
              </a:rPr>
              <a:t> </a:t>
            </a:r>
            <a:r>
              <a:rPr dirty="0" sz="1800" spc="-20">
                <a:latin typeface="Century Gothic"/>
                <a:cs typeface="Century Gothic"/>
              </a:rPr>
              <a:t>fire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23" y="618744"/>
            <a:ext cx="6579107" cy="5289803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5" name="object 5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220" y="102108"/>
            <a:ext cx="11911570" cy="6653783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172520" y="1941329"/>
            <a:ext cx="31413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Percent</a:t>
            </a:r>
            <a:r>
              <a:rPr dirty="0" sz="1800" spc="-4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of</a:t>
            </a:r>
            <a:r>
              <a:rPr dirty="0" sz="1800" spc="-2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Glazed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 Openings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1450" y="674540"/>
            <a:ext cx="2818130" cy="1049655"/>
          </a:xfrm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LIMITING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DISTANCE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OFFSET &amp;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SKEWED WALLS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23" y="618744"/>
            <a:ext cx="6579107" cy="528980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611450" y="1852420"/>
            <a:ext cx="3226435" cy="121031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299085" marR="5080" indent="-287020">
              <a:lnSpc>
                <a:spcPts val="1670"/>
              </a:lnSpc>
              <a:spcBef>
                <a:spcPts val="165"/>
              </a:spcBef>
            </a:pP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9.10.15.4(2).</a:t>
            </a:r>
            <a:r>
              <a:rPr dirty="0" sz="1400" spc="-6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15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2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Face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Houses</a:t>
            </a:r>
            <a:endParaRPr sz="1400">
              <a:latin typeface="Century Gothic"/>
              <a:cs typeface="Century Gothic"/>
            </a:endParaRPr>
          </a:p>
          <a:p>
            <a:pPr marL="457200" marR="320675">
              <a:lnSpc>
                <a:spcPct val="100000"/>
              </a:lnSpc>
              <a:spcBef>
                <a:spcPts val="880"/>
              </a:spcBef>
            </a:pP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Code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places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limits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25">
                <a:solidFill>
                  <a:srgbClr val="1B1E3D"/>
                </a:solidFill>
                <a:latin typeface="Century Gothic"/>
                <a:cs typeface="Century Gothic"/>
              </a:rPr>
              <a:t>on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6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7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f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6" name="object 6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946458" y="4477613"/>
            <a:ext cx="32651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entury Gothic"/>
                <a:cs typeface="Century Gothic"/>
              </a:rPr>
              <a:t>There</a:t>
            </a:r>
            <a:r>
              <a:rPr dirty="0" sz="1800" spc="-1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are</a:t>
            </a:r>
            <a:r>
              <a:rPr dirty="0" sz="1800" spc="-2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three</a:t>
            </a:r>
            <a:r>
              <a:rPr dirty="0" sz="1800" spc="10">
                <a:latin typeface="Century Gothic"/>
                <a:cs typeface="Century Gothic"/>
              </a:rPr>
              <a:t> </a:t>
            </a:r>
            <a:r>
              <a:rPr dirty="0" sz="1800" spc="-10">
                <a:latin typeface="Century Gothic"/>
                <a:cs typeface="Century Gothic"/>
              </a:rPr>
              <a:t>limiting </a:t>
            </a:r>
            <a:r>
              <a:rPr dirty="0" sz="1800">
                <a:latin typeface="Century Gothic"/>
                <a:cs typeface="Century Gothic"/>
              </a:rPr>
              <a:t>distance</a:t>
            </a:r>
            <a:r>
              <a:rPr dirty="0" sz="1800" spc="-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ratios</a:t>
            </a:r>
            <a:r>
              <a:rPr dirty="0" sz="1800" spc="-2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controlling</a:t>
            </a:r>
            <a:r>
              <a:rPr dirty="0" sz="1800" spc="-30">
                <a:latin typeface="Century Gothic"/>
                <a:cs typeface="Century Gothic"/>
              </a:rPr>
              <a:t> </a:t>
            </a:r>
            <a:r>
              <a:rPr dirty="0" sz="1800" spc="-20">
                <a:latin typeface="Century Gothic"/>
                <a:cs typeface="Century Gothic"/>
              </a:rPr>
              <a:t>fire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015" y="134112"/>
            <a:ext cx="11887199" cy="65531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3" name="object 3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8667400" y="2271088"/>
            <a:ext cx="19831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AGENDA</a:t>
            </a:r>
            <a:endParaRPr sz="3600">
              <a:latin typeface="Century Gothic"/>
              <a:cs typeface="Century Gothic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32370" y="996379"/>
            <a:ext cx="6206490" cy="592455"/>
            <a:chOff x="932370" y="996379"/>
            <a:chExt cx="6206490" cy="592455"/>
          </a:xfrm>
        </p:grpSpPr>
        <p:sp>
          <p:nvSpPr>
            <p:cNvPr id="10" name="object 10" descr=""/>
            <p:cNvSpPr/>
            <p:nvPr/>
          </p:nvSpPr>
          <p:spPr>
            <a:xfrm>
              <a:off x="940308" y="1004317"/>
              <a:ext cx="6190615" cy="576580"/>
            </a:xfrm>
            <a:custGeom>
              <a:avLst/>
              <a:gdLst/>
              <a:ahLst/>
              <a:cxnLst/>
              <a:rect l="l" t="t" r="r" b="b"/>
              <a:pathLst>
                <a:path w="6190615" h="576580">
                  <a:moveTo>
                    <a:pt x="6094476" y="0"/>
                  </a:moveTo>
                  <a:lnTo>
                    <a:pt x="96012" y="0"/>
                  </a:lnTo>
                  <a:lnTo>
                    <a:pt x="58641" y="7545"/>
                  </a:lnTo>
                  <a:lnTo>
                    <a:pt x="28122" y="28122"/>
                  </a:lnTo>
                  <a:lnTo>
                    <a:pt x="7545" y="58641"/>
                  </a:lnTo>
                  <a:lnTo>
                    <a:pt x="0" y="96012"/>
                  </a:lnTo>
                  <a:lnTo>
                    <a:pt x="0" y="480059"/>
                  </a:lnTo>
                  <a:lnTo>
                    <a:pt x="7545" y="517430"/>
                  </a:lnTo>
                  <a:lnTo>
                    <a:pt x="28122" y="547949"/>
                  </a:lnTo>
                  <a:lnTo>
                    <a:pt x="58641" y="568526"/>
                  </a:lnTo>
                  <a:lnTo>
                    <a:pt x="96012" y="576072"/>
                  </a:lnTo>
                  <a:lnTo>
                    <a:pt x="6094476" y="576072"/>
                  </a:lnTo>
                  <a:lnTo>
                    <a:pt x="6131846" y="568526"/>
                  </a:lnTo>
                  <a:lnTo>
                    <a:pt x="6162365" y="547949"/>
                  </a:lnTo>
                  <a:lnTo>
                    <a:pt x="6182942" y="517430"/>
                  </a:lnTo>
                  <a:lnTo>
                    <a:pt x="6190488" y="480059"/>
                  </a:lnTo>
                  <a:lnTo>
                    <a:pt x="6190488" y="96012"/>
                  </a:lnTo>
                  <a:lnTo>
                    <a:pt x="6182942" y="58641"/>
                  </a:lnTo>
                  <a:lnTo>
                    <a:pt x="6162365" y="28122"/>
                  </a:lnTo>
                  <a:lnTo>
                    <a:pt x="6131846" y="7545"/>
                  </a:lnTo>
                  <a:lnTo>
                    <a:pt x="6094476" y="0"/>
                  </a:lnTo>
                  <a:close/>
                </a:path>
              </a:pathLst>
            </a:custGeom>
            <a:solidFill>
              <a:srgbClr val="619D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40308" y="1004317"/>
              <a:ext cx="6190615" cy="576580"/>
            </a:xfrm>
            <a:custGeom>
              <a:avLst/>
              <a:gdLst/>
              <a:ahLst/>
              <a:cxnLst/>
              <a:rect l="l" t="t" r="r" b="b"/>
              <a:pathLst>
                <a:path w="6190615" h="576580">
                  <a:moveTo>
                    <a:pt x="0" y="96012"/>
                  </a:moveTo>
                  <a:lnTo>
                    <a:pt x="7545" y="58641"/>
                  </a:lnTo>
                  <a:lnTo>
                    <a:pt x="28122" y="28122"/>
                  </a:lnTo>
                  <a:lnTo>
                    <a:pt x="58641" y="7545"/>
                  </a:lnTo>
                  <a:lnTo>
                    <a:pt x="96012" y="0"/>
                  </a:lnTo>
                  <a:lnTo>
                    <a:pt x="6094476" y="0"/>
                  </a:lnTo>
                  <a:lnTo>
                    <a:pt x="6131846" y="7545"/>
                  </a:lnTo>
                  <a:lnTo>
                    <a:pt x="6162365" y="28122"/>
                  </a:lnTo>
                  <a:lnTo>
                    <a:pt x="6182942" y="58641"/>
                  </a:lnTo>
                  <a:lnTo>
                    <a:pt x="6190488" y="96012"/>
                  </a:lnTo>
                  <a:lnTo>
                    <a:pt x="6190488" y="480059"/>
                  </a:lnTo>
                  <a:lnTo>
                    <a:pt x="6182942" y="517430"/>
                  </a:lnTo>
                  <a:lnTo>
                    <a:pt x="6162365" y="547949"/>
                  </a:lnTo>
                  <a:lnTo>
                    <a:pt x="6131846" y="568526"/>
                  </a:lnTo>
                  <a:lnTo>
                    <a:pt x="6094476" y="576072"/>
                  </a:lnTo>
                  <a:lnTo>
                    <a:pt x="96012" y="576072"/>
                  </a:lnTo>
                  <a:lnTo>
                    <a:pt x="58641" y="568526"/>
                  </a:lnTo>
                  <a:lnTo>
                    <a:pt x="28122" y="547949"/>
                  </a:lnTo>
                  <a:lnTo>
                    <a:pt x="7545" y="517430"/>
                  </a:lnTo>
                  <a:lnTo>
                    <a:pt x="0" y="480059"/>
                  </a:lnTo>
                  <a:lnTo>
                    <a:pt x="0" y="96012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7484" y="1075937"/>
            <a:ext cx="294640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Welcome -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Agenda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32370" y="1641031"/>
            <a:ext cx="6206490" cy="592455"/>
            <a:chOff x="932370" y="1641031"/>
            <a:chExt cx="6206490" cy="592455"/>
          </a:xfrm>
        </p:grpSpPr>
        <p:sp>
          <p:nvSpPr>
            <p:cNvPr id="14" name="object 14" descr=""/>
            <p:cNvSpPr/>
            <p:nvPr/>
          </p:nvSpPr>
          <p:spPr>
            <a:xfrm>
              <a:off x="940308" y="1648969"/>
              <a:ext cx="6190615" cy="576580"/>
            </a:xfrm>
            <a:custGeom>
              <a:avLst/>
              <a:gdLst/>
              <a:ahLst/>
              <a:cxnLst/>
              <a:rect l="l" t="t" r="r" b="b"/>
              <a:pathLst>
                <a:path w="6190615" h="576580">
                  <a:moveTo>
                    <a:pt x="6094476" y="0"/>
                  </a:moveTo>
                  <a:lnTo>
                    <a:pt x="96012" y="0"/>
                  </a:lnTo>
                  <a:lnTo>
                    <a:pt x="58641" y="7545"/>
                  </a:lnTo>
                  <a:lnTo>
                    <a:pt x="28122" y="28122"/>
                  </a:lnTo>
                  <a:lnTo>
                    <a:pt x="7545" y="58641"/>
                  </a:lnTo>
                  <a:lnTo>
                    <a:pt x="0" y="96012"/>
                  </a:lnTo>
                  <a:lnTo>
                    <a:pt x="0" y="480059"/>
                  </a:lnTo>
                  <a:lnTo>
                    <a:pt x="7545" y="517430"/>
                  </a:lnTo>
                  <a:lnTo>
                    <a:pt x="28122" y="547949"/>
                  </a:lnTo>
                  <a:lnTo>
                    <a:pt x="58641" y="568526"/>
                  </a:lnTo>
                  <a:lnTo>
                    <a:pt x="96012" y="576072"/>
                  </a:lnTo>
                  <a:lnTo>
                    <a:pt x="6094476" y="576072"/>
                  </a:lnTo>
                  <a:lnTo>
                    <a:pt x="6131846" y="568526"/>
                  </a:lnTo>
                  <a:lnTo>
                    <a:pt x="6162365" y="547949"/>
                  </a:lnTo>
                  <a:lnTo>
                    <a:pt x="6182942" y="517430"/>
                  </a:lnTo>
                  <a:lnTo>
                    <a:pt x="6190488" y="480059"/>
                  </a:lnTo>
                  <a:lnTo>
                    <a:pt x="6190488" y="96012"/>
                  </a:lnTo>
                  <a:lnTo>
                    <a:pt x="6182942" y="58641"/>
                  </a:lnTo>
                  <a:lnTo>
                    <a:pt x="6162365" y="28122"/>
                  </a:lnTo>
                  <a:lnTo>
                    <a:pt x="6131846" y="7545"/>
                  </a:lnTo>
                  <a:lnTo>
                    <a:pt x="6094476" y="0"/>
                  </a:lnTo>
                  <a:close/>
                </a:path>
              </a:pathLst>
            </a:custGeom>
            <a:solidFill>
              <a:srgbClr val="5395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40308" y="1648969"/>
              <a:ext cx="6190615" cy="576580"/>
            </a:xfrm>
            <a:custGeom>
              <a:avLst/>
              <a:gdLst/>
              <a:ahLst/>
              <a:cxnLst/>
              <a:rect l="l" t="t" r="r" b="b"/>
              <a:pathLst>
                <a:path w="6190615" h="576580">
                  <a:moveTo>
                    <a:pt x="0" y="96012"/>
                  </a:moveTo>
                  <a:lnTo>
                    <a:pt x="7545" y="58641"/>
                  </a:lnTo>
                  <a:lnTo>
                    <a:pt x="28122" y="28122"/>
                  </a:lnTo>
                  <a:lnTo>
                    <a:pt x="58641" y="7545"/>
                  </a:lnTo>
                  <a:lnTo>
                    <a:pt x="96012" y="0"/>
                  </a:lnTo>
                  <a:lnTo>
                    <a:pt x="6094476" y="0"/>
                  </a:lnTo>
                  <a:lnTo>
                    <a:pt x="6131846" y="7545"/>
                  </a:lnTo>
                  <a:lnTo>
                    <a:pt x="6162365" y="28122"/>
                  </a:lnTo>
                  <a:lnTo>
                    <a:pt x="6182942" y="58641"/>
                  </a:lnTo>
                  <a:lnTo>
                    <a:pt x="6190488" y="96012"/>
                  </a:lnTo>
                  <a:lnTo>
                    <a:pt x="6190488" y="480059"/>
                  </a:lnTo>
                  <a:lnTo>
                    <a:pt x="6182942" y="517430"/>
                  </a:lnTo>
                  <a:lnTo>
                    <a:pt x="6162365" y="547949"/>
                  </a:lnTo>
                  <a:lnTo>
                    <a:pt x="6131846" y="568526"/>
                  </a:lnTo>
                  <a:lnTo>
                    <a:pt x="6094476" y="576072"/>
                  </a:lnTo>
                  <a:lnTo>
                    <a:pt x="96012" y="576072"/>
                  </a:lnTo>
                  <a:lnTo>
                    <a:pt x="58641" y="568526"/>
                  </a:lnTo>
                  <a:lnTo>
                    <a:pt x="28122" y="547949"/>
                  </a:lnTo>
                  <a:lnTo>
                    <a:pt x="7545" y="517430"/>
                  </a:lnTo>
                  <a:lnTo>
                    <a:pt x="0" y="480059"/>
                  </a:lnTo>
                  <a:lnTo>
                    <a:pt x="0" y="96012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1047484" y="1558242"/>
            <a:ext cx="2869565" cy="970915"/>
          </a:xfrm>
          <a:prstGeom prst="rect">
            <a:avLst/>
          </a:prstGeom>
        </p:spPr>
        <p:txBody>
          <a:bodyPr wrap="square" lIns="0" tIns="175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In The </a:t>
            </a:r>
            <a:r>
              <a:rPr dirty="0" sz="2400" spc="-20" b="1">
                <a:solidFill>
                  <a:srgbClr val="FFFFFF"/>
                </a:solidFill>
                <a:latin typeface="Century Gothic"/>
                <a:cs typeface="Century Gothic"/>
              </a:rPr>
              <a:t>Know</a:t>
            </a:r>
            <a:endParaRPr sz="2400">
              <a:latin typeface="Century Gothic"/>
              <a:cs typeface="Century Gothic"/>
            </a:endParaRPr>
          </a:p>
          <a:p>
            <a:pPr marL="261620" indent="-172720">
              <a:lnSpc>
                <a:spcPct val="100000"/>
              </a:lnSpc>
              <a:spcBef>
                <a:spcPts val="1005"/>
              </a:spcBef>
              <a:buChar char="•"/>
              <a:tabLst>
                <a:tab pos="262255" algn="l"/>
              </a:tabLst>
            </a:pP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Recent</a:t>
            </a:r>
            <a:r>
              <a:rPr dirty="0" sz="1900" spc="-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spc="-10">
                <a:solidFill>
                  <a:srgbClr val="FFFFFF"/>
                </a:solidFill>
                <a:latin typeface="Century Gothic"/>
                <a:cs typeface="Century Gothic"/>
              </a:rPr>
              <a:t>Interpretations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124492" y="2502303"/>
            <a:ext cx="2301240" cy="677545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385"/>
              </a:spcBef>
              <a:buChar char="•"/>
              <a:tabLst>
                <a:tab pos="185420" algn="l"/>
              </a:tabLst>
            </a:pP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Technical</a:t>
            </a:r>
            <a:r>
              <a:rPr dirty="0" sz="1900" spc="-9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spc="-10">
                <a:solidFill>
                  <a:srgbClr val="FFFFFF"/>
                </a:solidFill>
                <a:latin typeface="Century Gothic"/>
                <a:cs typeface="Century Gothic"/>
              </a:rPr>
              <a:t>Bulletins</a:t>
            </a:r>
            <a:endParaRPr sz="1900">
              <a:latin typeface="Century Gothic"/>
              <a:cs typeface="Century Gothic"/>
            </a:endParaRPr>
          </a:p>
          <a:p>
            <a:pPr marL="184785" indent="-172720">
              <a:lnSpc>
                <a:spcPct val="100000"/>
              </a:lnSpc>
              <a:spcBef>
                <a:spcPts val="290"/>
              </a:spcBef>
              <a:buChar char="•"/>
              <a:tabLst>
                <a:tab pos="185420" algn="l"/>
              </a:tabLst>
            </a:pP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Code</a:t>
            </a:r>
            <a:r>
              <a:rPr dirty="0" sz="1900" spc="-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spc="-10">
                <a:solidFill>
                  <a:srgbClr val="FFFFFF"/>
                </a:solidFill>
                <a:latin typeface="Century Gothic"/>
                <a:cs typeface="Century Gothic"/>
              </a:rPr>
              <a:t>Appeals</a:t>
            </a:r>
            <a:endParaRPr sz="1900">
              <a:latin typeface="Century Gothic"/>
              <a:cs typeface="Century Gothic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932370" y="3184843"/>
            <a:ext cx="6206490" cy="592455"/>
            <a:chOff x="932370" y="3184843"/>
            <a:chExt cx="6206490" cy="592455"/>
          </a:xfrm>
        </p:grpSpPr>
        <p:sp>
          <p:nvSpPr>
            <p:cNvPr id="19" name="object 19" descr=""/>
            <p:cNvSpPr/>
            <p:nvPr/>
          </p:nvSpPr>
          <p:spPr>
            <a:xfrm>
              <a:off x="940308" y="3192781"/>
              <a:ext cx="6190615" cy="576580"/>
            </a:xfrm>
            <a:custGeom>
              <a:avLst/>
              <a:gdLst/>
              <a:ahLst/>
              <a:cxnLst/>
              <a:rect l="l" t="t" r="r" b="b"/>
              <a:pathLst>
                <a:path w="6190615" h="576579">
                  <a:moveTo>
                    <a:pt x="6094476" y="0"/>
                  </a:moveTo>
                  <a:lnTo>
                    <a:pt x="96012" y="0"/>
                  </a:lnTo>
                  <a:lnTo>
                    <a:pt x="58641" y="7545"/>
                  </a:lnTo>
                  <a:lnTo>
                    <a:pt x="28122" y="28122"/>
                  </a:lnTo>
                  <a:lnTo>
                    <a:pt x="7545" y="58641"/>
                  </a:lnTo>
                  <a:lnTo>
                    <a:pt x="0" y="96012"/>
                  </a:lnTo>
                  <a:lnTo>
                    <a:pt x="0" y="480059"/>
                  </a:lnTo>
                  <a:lnTo>
                    <a:pt x="7545" y="517430"/>
                  </a:lnTo>
                  <a:lnTo>
                    <a:pt x="28122" y="547949"/>
                  </a:lnTo>
                  <a:lnTo>
                    <a:pt x="58641" y="568526"/>
                  </a:lnTo>
                  <a:lnTo>
                    <a:pt x="96012" y="576072"/>
                  </a:lnTo>
                  <a:lnTo>
                    <a:pt x="6094476" y="576072"/>
                  </a:lnTo>
                  <a:lnTo>
                    <a:pt x="6131846" y="568526"/>
                  </a:lnTo>
                  <a:lnTo>
                    <a:pt x="6162365" y="547949"/>
                  </a:lnTo>
                  <a:lnTo>
                    <a:pt x="6182942" y="517430"/>
                  </a:lnTo>
                  <a:lnTo>
                    <a:pt x="6190488" y="480059"/>
                  </a:lnTo>
                  <a:lnTo>
                    <a:pt x="6190488" y="96012"/>
                  </a:lnTo>
                  <a:lnTo>
                    <a:pt x="6182942" y="58641"/>
                  </a:lnTo>
                  <a:lnTo>
                    <a:pt x="6162365" y="28122"/>
                  </a:lnTo>
                  <a:lnTo>
                    <a:pt x="6131846" y="7545"/>
                  </a:lnTo>
                  <a:lnTo>
                    <a:pt x="6094476" y="0"/>
                  </a:lnTo>
                  <a:close/>
                </a:path>
              </a:pathLst>
            </a:custGeom>
            <a:solidFill>
              <a:srgbClr val="468E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40308" y="3192781"/>
              <a:ext cx="6190615" cy="576580"/>
            </a:xfrm>
            <a:custGeom>
              <a:avLst/>
              <a:gdLst/>
              <a:ahLst/>
              <a:cxnLst/>
              <a:rect l="l" t="t" r="r" b="b"/>
              <a:pathLst>
                <a:path w="6190615" h="576579">
                  <a:moveTo>
                    <a:pt x="0" y="96012"/>
                  </a:moveTo>
                  <a:lnTo>
                    <a:pt x="7545" y="58641"/>
                  </a:lnTo>
                  <a:lnTo>
                    <a:pt x="28122" y="28122"/>
                  </a:lnTo>
                  <a:lnTo>
                    <a:pt x="58641" y="7545"/>
                  </a:lnTo>
                  <a:lnTo>
                    <a:pt x="96012" y="0"/>
                  </a:lnTo>
                  <a:lnTo>
                    <a:pt x="6094476" y="0"/>
                  </a:lnTo>
                  <a:lnTo>
                    <a:pt x="6131846" y="7545"/>
                  </a:lnTo>
                  <a:lnTo>
                    <a:pt x="6162365" y="28122"/>
                  </a:lnTo>
                  <a:lnTo>
                    <a:pt x="6182942" y="58641"/>
                  </a:lnTo>
                  <a:lnTo>
                    <a:pt x="6190488" y="96012"/>
                  </a:lnTo>
                  <a:lnTo>
                    <a:pt x="6190488" y="480059"/>
                  </a:lnTo>
                  <a:lnTo>
                    <a:pt x="6182942" y="517430"/>
                  </a:lnTo>
                  <a:lnTo>
                    <a:pt x="6162365" y="547949"/>
                  </a:lnTo>
                  <a:lnTo>
                    <a:pt x="6131846" y="568526"/>
                  </a:lnTo>
                  <a:lnTo>
                    <a:pt x="6094476" y="576072"/>
                  </a:lnTo>
                  <a:lnTo>
                    <a:pt x="96012" y="576072"/>
                  </a:lnTo>
                  <a:lnTo>
                    <a:pt x="58641" y="568526"/>
                  </a:lnTo>
                  <a:lnTo>
                    <a:pt x="28122" y="547949"/>
                  </a:lnTo>
                  <a:lnTo>
                    <a:pt x="7545" y="517430"/>
                  </a:lnTo>
                  <a:lnTo>
                    <a:pt x="0" y="480059"/>
                  </a:lnTo>
                  <a:lnTo>
                    <a:pt x="0" y="96012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932370" y="4419283"/>
            <a:ext cx="6206490" cy="592455"/>
            <a:chOff x="932370" y="4419283"/>
            <a:chExt cx="6206490" cy="592455"/>
          </a:xfrm>
        </p:grpSpPr>
        <p:sp>
          <p:nvSpPr>
            <p:cNvPr id="22" name="object 22" descr=""/>
            <p:cNvSpPr/>
            <p:nvPr/>
          </p:nvSpPr>
          <p:spPr>
            <a:xfrm>
              <a:off x="940308" y="4427221"/>
              <a:ext cx="6190615" cy="576580"/>
            </a:xfrm>
            <a:custGeom>
              <a:avLst/>
              <a:gdLst/>
              <a:ahLst/>
              <a:cxnLst/>
              <a:rect l="l" t="t" r="r" b="b"/>
              <a:pathLst>
                <a:path w="6190615" h="576579">
                  <a:moveTo>
                    <a:pt x="6094476" y="0"/>
                  </a:moveTo>
                  <a:lnTo>
                    <a:pt x="96012" y="0"/>
                  </a:lnTo>
                  <a:lnTo>
                    <a:pt x="58641" y="7545"/>
                  </a:lnTo>
                  <a:lnTo>
                    <a:pt x="28122" y="28122"/>
                  </a:lnTo>
                  <a:lnTo>
                    <a:pt x="7545" y="58641"/>
                  </a:lnTo>
                  <a:lnTo>
                    <a:pt x="0" y="96012"/>
                  </a:lnTo>
                  <a:lnTo>
                    <a:pt x="0" y="480059"/>
                  </a:lnTo>
                  <a:lnTo>
                    <a:pt x="7545" y="517430"/>
                  </a:lnTo>
                  <a:lnTo>
                    <a:pt x="28122" y="547949"/>
                  </a:lnTo>
                  <a:lnTo>
                    <a:pt x="58641" y="568526"/>
                  </a:lnTo>
                  <a:lnTo>
                    <a:pt x="96012" y="576072"/>
                  </a:lnTo>
                  <a:lnTo>
                    <a:pt x="6094476" y="576072"/>
                  </a:lnTo>
                  <a:lnTo>
                    <a:pt x="6131846" y="568526"/>
                  </a:lnTo>
                  <a:lnTo>
                    <a:pt x="6162365" y="547949"/>
                  </a:lnTo>
                  <a:lnTo>
                    <a:pt x="6182942" y="517430"/>
                  </a:lnTo>
                  <a:lnTo>
                    <a:pt x="6190488" y="480059"/>
                  </a:lnTo>
                  <a:lnTo>
                    <a:pt x="6190488" y="96012"/>
                  </a:lnTo>
                  <a:lnTo>
                    <a:pt x="6182942" y="58641"/>
                  </a:lnTo>
                  <a:lnTo>
                    <a:pt x="6162365" y="28122"/>
                  </a:lnTo>
                  <a:lnTo>
                    <a:pt x="6131846" y="7545"/>
                  </a:lnTo>
                  <a:lnTo>
                    <a:pt x="6094476" y="0"/>
                  </a:lnTo>
                  <a:close/>
                </a:path>
              </a:pathLst>
            </a:custGeom>
            <a:solidFill>
              <a:srgbClr val="3786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40308" y="4427221"/>
              <a:ext cx="6190615" cy="576580"/>
            </a:xfrm>
            <a:custGeom>
              <a:avLst/>
              <a:gdLst/>
              <a:ahLst/>
              <a:cxnLst/>
              <a:rect l="l" t="t" r="r" b="b"/>
              <a:pathLst>
                <a:path w="6190615" h="576579">
                  <a:moveTo>
                    <a:pt x="0" y="96012"/>
                  </a:moveTo>
                  <a:lnTo>
                    <a:pt x="7545" y="58641"/>
                  </a:lnTo>
                  <a:lnTo>
                    <a:pt x="28122" y="28122"/>
                  </a:lnTo>
                  <a:lnTo>
                    <a:pt x="58641" y="7545"/>
                  </a:lnTo>
                  <a:lnTo>
                    <a:pt x="96012" y="0"/>
                  </a:lnTo>
                  <a:lnTo>
                    <a:pt x="6094476" y="0"/>
                  </a:lnTo>
                  <a:lnTo>
                    <a:pt x="6131846" y="7545"/>
                  </a:lnTo>
                  <a:lnTo>
                    <a:pt x="6162365" y="28122"/>
                  </a:lnTo>
                  <a:lnTo>
                    <a:pt x="6182942" y="58641"/>
                  </a:lnTo>
                  <a:lnTo>
                    <a:pt x="6190488" y="96012"/>
                  </a:lnTo>
                  <a:lnTo>
                    <a:pt x="6190488" y="480059"/>
                  </a:lnTo>
                  <a:lnTo>
                    <a:pt x="6182942" y="517430"/>
                  </a:lnTo>
                  <a:lnTo>
                    <a:pt x="6162365" y="547949"/>
                  </a:lnTo>
                  <a:lnTo>
                    <a:pt x="6131846" y="568526"/>
                  </a:lnTo>
                  <a:lnTo>
                    <a:pt x="6094476" y="576072"/>
                  </a:lnTo>
                  <a:lnTo>
                    <a:pt x="96012" y="576072"/>
                  </a:lnTo>
                  <a:lnTo>
                    <a:pt x="58641" y="568526"/>
                  </a:lnTo>
                  <a:lnTo>
                    <a:pt x="28122" y="547949"/>
                  </a:lnTo>
                  <a:lnTo>
                    <a:pt x="7545" y="517430"/>
                  </a:lnTo>
                  <a:lnTo>
                    <a:pt x="0" y="480059"/>
                  </a:lnTo>
                  <a:lnTo>
                    <a:pt x="0" y="96012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 descr=""/>
          <p:cNvGrpSpPr/>
          <p:nvPr/>
        </p:nvGrpSpPr>
        <p:grpSpPr>
          <a:xfrm>
            <a:off x="932370" y="5063935"/>
            <a:ext cx="6206490" cy="592455"/>
            <a:chOff x="932370" y="5063935"/>
            <a:chExt cx="6206490" cy="592455"/>
          </a:xfrm>
        </p:grpSpPr>
        <p:sp>
          <p:nvSpPr>
            <p:cNvPr id="25" name="object 25" descr=""/>
            <p:cNvSpPr/>
            <p:nvPr/>
          </p:nvSpPr>
          <p:spPr>
            <a:xfrm>
              <a:off x="940308" y="5071873"/>
              <a:ext cx="6190615" cy="576580"/>
            </a:xfrm>
            <a:custGeom>
              <a:avLst/>
              <a:gdLst/>
              <a:ahLst/>
              <a:cxnLst/>
              <a:rect l="l" t="t" r="r" b="b"/>
              <a:pathLst>
                <a:path w="6190615" h="576579">
                  <a:moveTo>
                    <a:pt x="6094476" y="0"/>
                  </a:moveTo>
                  <a:lnTo>
                    <a:pt x="96012" y="0"/>
                  </a:lnTo>
                  <a:lnTo>
                    <a:pt x="58641" y="7545"/>
                  </a:lnTo>
                  <a:lnTo>
                    <a:pt x="28122" y="28122"/>
                  </a:lnTo>
                  <a:lnTo>
                    <a:pt x="7545" y="58641"/>
                  </a:lnTo>
                  <a:lnTo>
                    <a:pt x="0" y="96012"/>
                  </a:lnTo>
                  <a:lnTo>
                    <a:pt x="0" y="480059"/>
                  </a:lnTo>
                  <a:lnTo>
                    <a:pt x="7545" y="517430"/>
                  </a:lnTo>
                  <a:lnTo>
                    <a:pt x="28122" y="547949"/>
                  </a:lnTo>
                  <a:lnTo>
                    <a:pt x="58641" y="568526"/>
                  </a:lnTo>
                  <a:lnTo>
                    <a:pt x="96012" y="576072"/>
                  </a:lnTo>
                  <a:lnTo>
                    <a:pt x="6094476" y="576072"/>
                  </a:lnTo>
                  <a:lnTo>
                    <a:pt x="6131846" y="568526"/>
                  </a:lnTo>
                  <a:lnTo>
                    <a:pt x="6162365" y="547949"/>
                  </a:lnTo>
                  <a:lnTo>
                    <a:pt x="6182942" y="517430"/>
                  </a:lnTo>
                  <a:lnTo>
                    <a:pt x="6190488" y="480059"/>
                  </a:lnTo>
                  <a:lnTo>
                    <a:pt x="6190488" y="96012"/>
                  </a:lnTo>
                  <a:lnTo>
                    <a:pt x="6182942" y="58641"/>
                  </a:lnTo>
                  <a:lnTo>
                    <a:pt x="6162365" y="28122"/>
                  </a:lnTo>
                  <a:lnTo>
                    <a:pt x="6131846" y="7545"/>
                  </a:lnTo>
                  <a:lnTo>
                    <a:pt x="6094476" y="0"/>
                  </a:lnTo>
                  <a:close/>
                </a:path>
              </a:pathLst>
            </a:custGeom>
            <a:solidFill>
              <a:srgbClr val="297E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40308" y="5071873"/>
              <a:ext cx="6190615" cy="576580"/>
            </a:xfrm>
            <a:custGeom>
              <a:avLst/>
              <a:gdLst/>
              <a:ahLst/>
              <a:cxnLst/>
              <a:rect l="l" t="t" r="r" b="b"/>
              <a:pathLst>
                <a:path w="6190615" h="576579">
                  <a:moveTo>
                    <a:pt x="0" y="96012"/>
                  </a:moveTo>
                  <a:lnTo>
                    <a:pt x="7545" y="58641"/>
                  </a:lnTo>
                  <a:lnTo>
                    <a:pt x="28122" y="28122"/>
                  </a:lnTo>
                  <a:lnTo>
                    <a:pt x="58641" y="7545"/>
                  </a:lnTo>
                  <a:lnTo>
                    <a:pt x="96012" y="0"/>
                  </a:lnTo>
                  <a:lnTo>
                    <a:pt x="6094476" y="0"/>
                  </a:lnTo>
                  <a:lnTo>
                    <a:pt x="6131846" y="7545"/>
                  </a:lnTo>
                  <a:lnTo>
                    <a:pt x="6162365" y="28122"/>
                  </a:lnTo>
                  <a:lnTo>
                    <a:pt x="6182942" y="58641"/>
                  </a:lnTo>
                  <a:lnTo>
                    <a:pt x="6190488" y="96012"/>
                  </a:lnTo>
                  <a:lnTo>
                    <a:pt x="6190488" y="480059"/>
                  </a:lnTo>
                  <a:lnTo>
                    <a:pt x="6182942" y="517430"/>
                  </a:lnTo>
                  <a:lnTo>
                    <a:pt x="6162365" y="547949"/>
                  </a:lnTo>
                  <a:lnTo>
                    <a:pt x="6131846" y="568526"/>
                  </a:lnTo>
                  <a:lnTo>
                    <a:pt x="6094476" y="576072"/>
                  </a:lnTo>
                  <a:lnTo>
                    <a:pt x="96012" y="576072"/>
                  </a:lnTo>
                  <a:lnTo>
                    <a:pt x="58641" y="568526"/>
                  </a:lnTo>
                  <a:lnTo>
                    <a:pt x="28122" y="547949"/>
                  </a:lnTo>
                  <a:lnTo>
                    <a:pt x="7545" y="517430"/>
                  </a:lnTo>
                  <a:lnTo>
                    <a:pt x="0" y="480059"/>
                  </a:lnTo>
                  <a:lnTo>
                    <a:pt x="0" y="96012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1047484" y="3102642"/>
            <a:ext cx="5335270" cy="2432685"/>
          </a:xfrm>
          <a:prstGeom prst="rect">
            <a:avLst/>
          </a:prstGeom>
        </p:spPr>
        <p:txBody>
          <a:bodyPr wrap="square" lIns="0" tIns="175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Spatial</a:t>
            </a:r>
            <a:r>
              <a:rPr dirty="0" sz="2400" spc="-3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Separations</a:t>
            </a:r>
            <a:endParaRPr sz="2400">
              <a:latin typeface="Century Gothic"/>
              <a:cs typeface="Century Gothic"/>
            </a:endParaRPr>
          </a:p>
          <a:p>
            <a:pPr marL="261620" indent="-172720">
              <a:lnSpc>
                <a:spcPct val="100000"/>
              </a:lnSpc>
              <a:spcBef>
                <a:spcPts val="1005"/>
              </a:spcBef>
              <a:buFont typeface="Century Gothic"/>
              <a:buChar char="•"/>
              <a:tabLst>
                <a:tab pos="262255" algn="l"/>
              </a:tabLst>
            </a:pPr>
            <a:r>
              <a:rPr dirty="0" sz="1900" b="1">
                <a:solidFill>
                  <a:srgbClr val="FFFFFF"/>
                </a:solidFill>
                <a:latin typeface="Century Gothic"/>
                <a:cs typeface="Century Gothic"/>
              </a:rPr>
              <a:t>History</a:t>
            </a:r>
            <a:r>
              <a:rPr dirty="0" sz="1900" spc="-5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b="1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1900" spc="-5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b="1">
                <a:solidFill>
                  <a:srgbClr val="FFFFFF"/>
                </a:solidFill>
                <a:latin typeface="Century Gothic"/>
                <a:cs typeface="Century Gothic"/>
              </a:rPr>
              <a:t>spatial</a:t>
            </a:r>
            <a:r>
              <a:rPr dirty="0" sz="1900" spc="-3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spc="-10" b="1">
                <a:solidFill>
                  <a:srgbClr val="FFFFFF"/>
                </a:solidFill>
                <a:latin typeface="Century Gothic"/>
                <a:cs typeface="Century Gothic"/>
              </a:rPr>
              <a:t>requirements</a:t>
            </a:r>
            <a:endParaRPr sz="1900">
              <a:latin typeface="Century Gothic"/>
              <a:cs typeface="Century Gothic"/>
            </a:endParaRPr>
          </a:p>
          <a:p>
            <a:pPr marL="261620" indent="-172720">
              <a:lnSpc>
                <a:spcPct val="100000"/>
              </a:lnSpc>
              <a:spcBef>
                <a:spcPts val="275"/>
              </a:spcBef>
              <a:buFont typeface="Century Gothic"/>
              <a:buChar char="•"/>
              <a:tabLst>
                <a:tab pos="262255" algn="l"/>
              </a:tabLst>
            </a:pPr>
            <a:r>
              <a:rPr dirty="0" sz="1900" b="1">
                <a:solidFill>
                  <a:srgbClr val="FFFFFF"/>
                </a:solidFill>
                <a:latin typeface="Century Gothic"/>
                <a:cs typeface="Century Gothic"/>
              </a:rPr>
              <a:t>Limiting</a:t>
            </a:r>
            <a:r>
              <a:rPr dirty="0" sz="1900" spc="-6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b="1">
                <a:solidFill>
                  <a:srgbClr val="FFFFFF"/>
                </a:solidFill>
                <a:latin typeface="Century Gothic"/>
                <a:cs typeface="Century Gothic"/>
              </a:rPr>
              <a:t>Distance</a:t>
            </a:r>
            <a:r>
              <a:rPr dirty="0" sz="1900" spc="-5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b="1">
                <a:solidFill>
                  <a:srgbClr val="FFFFFF"/>
                </a:solidFill>
                <a:latin typeface="Century Gothic"/>
                <a:cs typeface="Century Gothic"/>
              </a:rPr>
              <a:t>–</a:t>
            </a:r>
            <a:r>
              <a:rPr dirty="0" sz="1900" spc="-5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b="1">
                <a:solidFill>
                  <a:srgbClr val="FFFFFF"/>
                </a:solidFill>
                <a:latin typeface="Century Gothic"/>
                <a:cs typeface="Century Gothic"/>
              </a:rPr>
              <a:t>Offset</a:t>
            </a:r>
            <a:r>
              <a:rPr dirty="0" sz="1900" spc="-5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b="1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1900" spc="-6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b="1">
                <a:solidFill>
                  <a:srgbClr val="FFFFFF"/>
                </a:solidFill>
                <a:latin typeface="Century Gothic"/>
                <a:cs typeface="Century Gothic"/>
              </a:rPr>
              <a:t>Skewed</a:t>
            </a:r>
            <a:r>
              <a:rPr dirty="0" sz="1900" spc="-4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spc="-10" b="1">
                <a:solidFill>
                  <a:srgbClr val="FFFFFF"/>
                </a:solidFill>
                <a:latin typeface="Century Gothic"/>
                <a:cs typeface="Century Gothic"/>
              </a:rPr>
              <a:t>walls</a:t>
            </a:r>
            <a:endParaRPr sz="19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Member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Questions</a:t>
            </a:r>
            <a:endParaRPr sz="2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195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Feedback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Future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Sessions</a:t>
            </a:r>
            <a:endParaRPr sz="2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24150" y="685454"/>
            <a:ext cx="3574415" cy="435864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R="773430">
              <a:lnSpc>
                <a:spcPts val="2590"/>
              </a:lnSpc>
              <a:spcBef>
                <a:spcPts val="340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LIMITING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DISTANCE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OFFSET &amp;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SKEWED WALLS</a:t>
            </a:r>
            <a:endParaRPr sz="2400">
              <a:latin typeface="Century Gothic"/>
              <a:cs typeface="Century Gothic"/>
            </a:endParaRPr>
          </a:p>
          <a:p>
            <a:pPr marL="286385" marR="365760" indent="-287020">
              <a:lnSpc>
                <a:spcPts val="1670"/>
              </a:lnSpc>
              <a:spcBef>
                <a:spcPts val="1245"/>
              </a:spcBef>
            </a:pP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9.10.15.4(2).</a:t>
            </a:r>
            <a:r>
              <a:rPr dirty="0" sz="1400" spc="-6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15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2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Face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0" b="1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 b="1">
                <a:solidFill>
                  <a:srgbClr val="1B1E3D"/>
                </a:solidFill>
                <a:latin typeface="Century Gothic"/>
                <a:cs typeface="Century Gothic"/>
              </a:rPr>
              <a:t>Houses</a:t>
            </a:r>
            <a:endParaRPr sz="1400">
              <a:latin typeface="Century Gothic"/>
              <a:cs typeface="Century Gothic"/>
            </a:endParaRPr>
          </a:p>
          <a:p>
            <a:pPr marL="444500" marR="681990">
              <a:lnSpc>
                <a:spcPct val="100000"/>
              </a:lnSpc>
              <a:spcBef>
                <a:spcPts val="880"/>
              </a:spcBef>
            </a:pP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Code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places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limits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25">
                <a:solidFill>
                  <a:srgbClr val="1B1E3D"/>
                </a:solidFill>
                <a:latin typeface="Century Gothic"/>
                <a:cs typeface="Century Gothic"/>
              </a:rPr>
              <a:t>on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construction</a:t>
            </a:r>
            <a:r>
              <a:rPr dirty="0" sz="1400" spc="-6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4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4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1B1E3D"/>
                </a:solidFill>
                <a:latin typeface="Century Gothic"/>
                <a:cs typeface="Century Gothic"/>
              </a:rPr>
              <a:t>exposing </a:t>
            </a:r>
            <a:r>
              <a:rPr dirty="0" sz="1400">
                <a:solidFill>
                  <a:srgbClr val="1B1E3D"/>
                </a:solidFill>
                <a:latin typeface="Century Gothic"/>
                <a:cs typeface="Century Gothic"/>
              </a:rPr>
              <a:t>building</a:t>
            </a:r>
            <a:r>
              <a:rPr dirty="0" sz="1400" spc="-7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400" spc="-50">
                <a:solidFill>
                  <a:srgbClr val="1B1E3D"/>
                </a:solidFill>
                <a:latin typeface="Century Gothic"/>
                <a:cs typeface="Century Gothic"/>
              </a:rPr>
              <a:t>f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450">
              <a:latin typeface="Century Gothic"/>
              <a:cs typeface="Century Gothic"/>
            </a:endParaRPr>
          </a:p>
          <a:p>
            <a:pPr marL="334645">
              <a:lnSpc>
                <a:spcPct val="100000"/>
              </a:lnSpc>
            </a:pPr>
            <a:r>
              <a:rPr dirty="0" sz="1800">
                <a:latin typeface="Century Gothic"/>
                <a:cs typeface="Century Gothic"/>
              </a:rPr>
              <a:t>There</a:t>
            </a:r>
            <a:r>
              <a:rPr dirty="0" sz="1800" spc="-1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are</a:t>
            </a:r>
            <a:r>
              <a:rPr dirty="0" sz="1800" spc="-2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three</a:t>
            </a:r>
            <a:r>
              <a:rPr dirty="0" sz="1800" spc="10">
                <a:latin typeface="Century Gothic"/>
                <a:cs typeface="Century Gothic"/>
              </a:rPr>
              <a:t> </a:t>
            </a:r>
            <a:r>
              <a:rPr dirty="0" sz="1800" spc="-10">
                <a:latin typeface="Century Gothic"/>
                <a:cs typeface="Century Gothic"/>
              </a:rPr>
              <a:t>limiting </a:t>
            </a:r>
            <a:r>
              <a:rPr dirty="0" sz="1800">
                <a:latin typeface="Century Gothic"/>
                <a:cs typeface="Century Gothic"/>
              </a:rPr>
              <a:t>distance</a:t>
            </a:r>
            <a:r>
              <a:rPr dirty="0" sz="1800" spc="-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ratios</a:t>
            </a:r>
            <a:r>
              <a:rPr dirty="0" sz="1800" spc="-2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controlling</a:t>
            </a:r>
            <a:r>
              <a:rPr dirty="0" sz="1800" spc="-30">
                <a:latin typeface="Century Gothic"/>
                <a:cs typeface="Century Gothic"/>
              </a:rPr>
              <a:t> </a:t>
            </a:r>
            <a:r>
              <a:rPr dirty="0" sz="1800" spc="-20">
                <a:latin typeface="Century Gothic"/>
                <a:cs typeface="Century Gothic"/>
              </a:rPr>
              <a:t>fire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23" y="618744"/>
            <a:ext cx="6579107" cy="5289803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5" name="object 5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00" y="131076"/>
            <a:ext cx="11836895" cy="6608050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172520" y="1941329"/>
            <a:ext cx="29895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Construction</a:t>
            </a:r>
            <a:r>
              <a:rPr dirty="0" sz="1800" spc="-3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Requirements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27065" y="4561729"/>
            <a:ext cx="485838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NBC</a:t>
            </a:r>
            <a:r>
              <a:rPr dirty="0" sz="32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3200" spc="-2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BCBC</a:t>
            </a:r>
            <a:r>
              <a:rPr dirty="0" sz="3200" spc="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–</a:t>
            </a:r>
            <a:r>
              <a:rPr dirty="0" sz="32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OFFSET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3200" spc="-3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SKEWED</a:t>
            </a:r>
            <a:r>
              <a:rPr dirty="0" sz="32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WALLS</a:t>
            </a:r>
            <a:r>
              <a:rPr dirty="0" sz="3200" spc="8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u="sng" sz="3200" b="1">
                <a:solidFill>
                  <a:srgbClr val="9353C3"/>
                </a:solidFill>
                <a:uFill>
                  <a:solidFill>
                    <a:srgbClr val="9353C3"/>
                  </a:solidFill>
                </a:uFill>
                <a:latin typeface="Century Gothic"/>
                <a:cs typeface="Century Gothic"/>
                <a:hlinkClick r:id="rId2"/>
              </a:rPr>
              <a:t>NBC</a:t>
            </a:r>
            <a:r>
              <a:rPr dirty="0" u="sng" sz="3200" spc="-5" b="1">
                <a:solidFill>
                  <a:srgbClr val="9353C3"/>
                </a:solidFill>
                <a:uFill>
                  <a:solidFill>
                    <a:srgbClr val="9353C3"/>
                  </a:solidFill>
                </a:uFill>
                <a:latin typeface="Century Gothic"/>
                <a:cs typeface="Century Gothic"/>
                <a:hlinkClick r:id="rId2"/>
              </a:rPr>
              <a:t> </a:t>
            </a:r>
            <a:r>
              <a:rPr dirty="0" u="sng" sz="3200" spc="-10" b="1">
                <a:solidFill>
                  <a:srgbClr val="9353C3"/>
                </a:solidFill>
                <a:uFill>
                  <a:solidFill>
                    <a:srgbClr val="9353C3"/>
                  </a:solidFill>
                </a:uFill>
                <a:latin typeface="Century Gothic"/>
                <a:cs typeface="Century Gothic"/>
                <a:hlinkClick r:id="rId2"/>
              </a:rPr>
              <a:t>WEBLINK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0" y="0"/>
            <a:ext cx="12189460" cy="4572000"/>
          </a:xfrm>
          <a:custGeom>
            <a:avLst/>
            <a:gdLst/>
            <a:ahLst/>
            <a:cxnLst/>
            <a:rect l="l" t="t" r="r" b="b"/>
            <a:pathLst>
              <a:path w="12189460" h="4572000">
                <a:moveTo>
                  <a:pt x="12188952" y="0"/>
                </a:moveTo>
                <a:lnTo>
                  <a:pt x="0" y="0"/>
                </a:lnTo>
                <a:lnTo>
                  <a:pt x="0" y="4572000"/>
                </a:lnTo>
                <a:lnTo>
                  <a:pt x="12188952" y="4572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FFFFFF">
              <a:alpha val="36862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500" spc="4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/>
              <a:t>These</a:t>
            </a:r>
            <a:r>
              <a:rPr dirty="0" spc="-5"/>
              <a:t> </a:t>
            </a:r>
            <a:r>
              <a:rPr dirty="0"/>
              <a:t>sessions</a:t>
            </a:r>
            <a:r>
              <a:rPr dirty="0" spc="-25"/>
              <a:t> </a:t>
            </a:r>
            <a:r>
              <a:rPr dirty="0"/>
              <a:t>are</a:t>
            </a:r>
            <a:r>
              <a:rPr dirty="0" spc="-40"/>
              <a:t> </a:t>
            </a:r>
            <a:r>
              <a:rPr dirty="0"/>
              <a:t>intended</a:t>
            </a:r>
            <a:r>
              <a:rPr dirty="0" spc="-35"/>
              <a:t> </a:t>
            </a:r>
            <a:r>
              <a:rPr dirty="0" spc="-25"/>
              <a:t>to: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62952" y="550434"/>
            <a:ext cx="5739765" cy="31038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469900">
              <a:lnSpc>
                <a:spcPct val="100000"/>
              </a:lnSpc>
              <a:spcBef>
                <a:spcPts val="700"/>
              </a:spcBef>
              <a:tabLst>
                <a:tab pos="756285" algn="l"/>
              </a:tabLst>
            </a:pPr>
            <a:r>
              <a:rPr dirty="0" sz="135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35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generate</a:t>
            </a:r>
            <a:r>
              <a:rPr dirty="0" sz="17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dialogue</a:t>
            </a:r>
            <a:r>
              <a:rPr dirty="0" sz="1700" spc="-3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amongst</a:t>
            </a:r>
            <a:r>
              <a:rPr dirty="0" sz="1700" spc="-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 spc="-10">
                <a:solidFill>
                  <a:srgbClr val="1B1E3D"/>
                </a:solidFill>
                <a:latin typeface="Century Gothic"/>
                <a:cs typeface="Century Gothic"/>
              </a:rPr>
              <a:t>members</a:t>
            </a:r>
            <a:endParaRPr sz="17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600"/>
              </a:spcBef>
              <a:tabLst>
                <a:tab pos="756285" algn="l"/>
              </a:tabLst>
            </a:pPr>
            <a:r>
              <a:rPr dirty="0" sz="135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35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be</a:t>
            </a:r>
            <a:r>
              <a:rPr dirty="0" sz="1700" spc="-2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a source</a:t>
            </a:r>
            <a:r>
              <a:rPr dirty="0" sz="17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of</a:t>
            </a:r>
            <a:r>
              <a:rPr dirty="0" sz="1700" spc="-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advice,</a:t>
            </a:r>
            <a:r>
              <a:rPr dirty="0" sz="1700" spc="-4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feedback</a:t>
            </a:r>
            <a:r>
              <a:rPr dirty="0" sz="1700" spc="-2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and</a:t>
            </a:r>
            <a:r>
              <a:rPr dirty="0" sz="1700" spc="-10">
                <a:solidFill>
                  <a:srgbClr val="1B1E3D"/>
                </a:solidFill>
                <a:latin typeface="Century Gothic"/>
                <a:cs typeface="Century Gothic"/>
              </a:rPr>
              <a:t> options</a:t>
            </a:r>
            <a:endParaRPr sz="17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600"/>
              </a:spcBef>
              <a:tabLst>
                <a:tab pos="756285" algn="l"/>
              </a:tabLst>
            </a:pPr>
            <a:r>
              <a:rPr dirty="0" sz="135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35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support</a:t>
            </a:r>
            <a:r>
              <a:rPr dirty="0" sz="17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members</a:t>
            </a:r>
            <a:r>
              <a:rPr dirty="0" sz="1700" spc="-1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in</a:t>
            </a:r>
            <a:r>
              <a:rPr dirty="0" sz="1700" spc="-2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their</a:t>
            </a:r>
            <a:r>
              <a:rPr dirty="0" sz="1700" spc="-20">
                <a:solidFill>
                  <a:srgbClr val="1B1E3D"/>
                </a:solidFill>
                <a:latin typeface="Century Gothic"/>
                <a:cs typeface="Century Gothic"/>
              </a:rPr>
              <a:t> work</a:t>
            </a:r>
            <a:endParaRPr sz="17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600"/>
              </a:spcBef>
              <a:tabLst>
                <a:tab pos="756285" algn="l"/>
              </a:tabLst>
            </a:pPr>
            <a:r>
              <a:rPr dirty="0" sz="135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35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provide</a:t>
            </a:r>
            <a:r>
              <a:rPr dirty="0" sz="1700" spc="-4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professional</a:t>
            </a:r>
            <a:r>
              <a:rPr dirty="0" sz="1700" spc="-10">
                <a:solidFill>
                  <a:srgbClr val="1B1E3D"/>
                </a:solidFill>
                <a:latin typeface="Century Gothic"/>
                <a:cs typeface="Century Gothic"/>
              </a:rPr>
              <a:t> development</a:t>
            </a:r>
            <a:endParaRPr sz="17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600"/>
              </a:spcBef>
              <a:tabLst>
                <a:tab pos="756285" algn="l"/>
              </a:tabLst>
            </a:pPr>
            <a:r>
              <a:rPr dirty="0" sz="135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35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focus</a:t>
            </a:r>
            <a:r>
              <a:rPr dirty="0" sz="1700" spc="-2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on</a:t>
            </a:r>
            <a:r>
              <a:rPr dirty="0" sz="1700" spc="-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your questions</a:t>
            </a:r>
            <a:r>
              <a:rPr dirty="0" sz="1700" spc="-1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and</a:t>
            </a:r>
            <a:r>
              <a:rPr dirty="0" sz="17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 spc="-10">
                <a:solidFill>
                  <a:srgbClr val="1B1E3D"/>
                </a:solidFill>
                <a:latin typeface="Century Gothic"/>
                <a:cs typeface="Century Gothic"/>
              </a:rPr>
              <a:t>feedback</a:t>
            </a:r>
            <a:endParaRPr sz="1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50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500" spc="4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1B1E3D"/>
                </a:solidFill>
                <a:latin typeface="Century Gothic"/>
                <a:cs typeface="Century Gothic"/>
              </a:rPr>
              <a:t>These sessions</a:t>
            </a:r>
            <a:r>
              <a:rPr dirty="0" sz="1900" spc="-2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900">
                <a:solidFill>
                  <a:srgbClr val="1B1E3D"/>
                </a:solidFill>
                <a:latin typeface="Century Gothic"/>
                <a:cs typeface="Century Gothic"/>
              </a:rPr>
              <a:t>are</a:t>
            </a:r>
            <a:r>
              <a:rPr dirty="0" sz="1900" spc="-3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900" spc="-20">
                <a:solidFill>
                  <a:srgbClr val="1B1E3D"/>
                </a:solidFill>
                <a:latin typeface="Century Gothic"/>
                <a:cs typeface="Century Gothic"/>
              </a:rPr>
              <a:t>not:</a:t>
            </a:r>
            <a:endParaRPr sz="19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610"/>
              </a:spcBef>
              <a:tabLst>
                <a:tab pos="756285" algn="l"/>
              </a:tabLst>
            </a:pPr>
            <a:r>
              <a:rPr dirty="0" sz="135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35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the</a:t>
            </a:r>
            <a:r>
              <a:rPr dirty="0" sz="1700" spc="-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only</a:t>
            </a:r>
            <a:r>
              <a:rPr dirty="0" sz="1700" spc="-3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means</a:t>
            </a:r>
            <a:r>
              <a:rPr dirty="0" sz="1700" spc="-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for</a:t>
            </a:r>
            <a:r>
              <a:rPr dirty="0" sz="1700" spc="-1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dialogue</a:t>
            </a:r>
            <a:r>
              <a:rPr dirty="0" sz="1700" spc="-3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amongst</a:t>
            </a:r>
            <a:r>
              <a:rPr dirty="0" sz="1700" spc="-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 spc="-10">
                <a:solidFill>
                  <a:srgbClr val="1B1E3D"/>
                </a:solidFill>
                <a:latin typeface="Century Gothic"/>
                <a:cs typeface="Century Gothic"/>
              </a:rPr>
              <a:t>members</a:t>
            </a:r>
            <a:endParaRPr sz="17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600"/>
              </a:spcBef>
              <a:tabLst>
                <a:tab pos="756285" algn="l"/>
              </a:tabLst>
            </a:pPr>
            <a:r>
              <a:rPr dirty="0" sz="135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35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formal</a:t>
            </a:r>
            <a:r>
              <a:rPr dirty="0" sz="1700" spc="-2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education</a:t>
            </a:r>
            <a:r>
              <a:rPr dirty="0" sz="1700" spc="-25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>
                <a:solidFill>
                  <a:srgbClr val="1B1E3D"/>
                </a:solidFill>
                <a:latin typeface="Century Gothic"/>
                <a:cs typeface="Century Gothic"/>
              </a:rPr>
              <a:t>and</a:t>
            </a:r>
            <a:r>
              <a:rPr dirty="0" sz="1700" spc="-20">
                <a:solidFill>
                  <a:srgbClr val="1B1E3D"/>
                </a:solidFill>
                <a:latin typeface="Century Gothic"/>
                <a:cs typeface="Century Gothic"/>
              </a:rPr>
              <a:t> </a:t>
            </a:r>
            <a:r>
              <a:rPr dirty="0" sz="1700" spc="-10">
                <a:solidFill>
                  <a:srgbClr val="1B1E3D"/>
                </a:solidFill>
                <a:latin typeface="Century Gothic"/>
                <a:cs typeface="Century Gothic"/>
              </a:rPr>
              <a:t>training</a:t>
            </a:r>
            <a:endParaRPr sz="1700">
              <a:latin typeface="Century Gothic"/>
              <a:cs typeface="Century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310895"/>
            <a:ext cx="11807939" cy="40385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952" y="933820"/>
            <a:ext cx="6755765" cy="720725"/>
          </a:xfrm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marL="299085" marR="5080" indent="-287020">
              <a:lnSpc>
                <a:spcPts val="2590"/>
              </a:lnSpc>
              <a:spcBef>
                <a:spcPts val="425"/>
              </a:spcBef>
            </a:pPr>
            <a:r>
              <a:rPr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dirty="0" sz="24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your</a:t>
            </a:r>
            <a:r>
              <a:rPr dirty="0" sz="2400" spc="-3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building department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using</a:t>
            </a:r>
            <a:r>
              <a:rPr dirty="0" sz="2400" spc="-3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specific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evaluation</a:t>
            </a:r>
            <a:r>
              <a:rPr dirty="0" sz="2400" spc="-3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method?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62952" y="1741542"/>
            <a:ext cx="8341995" cy="248539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299085" marR="5080" indent="-287020">
              <a:lnSpc>
                <a:spcPts val="2590"/>
              </a:lnSpc>
              <a:spcBef>
                <a:spcPts val="425"/>
              </a:spcBef>
            </a:pPr>
            <a:r>
              <a:rPr dirty="0" sz="190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900" spc="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How</a:t>
            </a:r>
            <a:r>
              <a:rPr dirty="0" sz="2400" spc="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is that</a:t>
            </a:r>
            <a:r>
              <a:rPr dirty="0" sz="2400" spc="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information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transferred to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24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drawings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verified</a:t>
            </a:r>
            <a:r>
              <a:rPr dirty="0" sz="2400" spc="-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on</a:t>
            </a:r>
            <a:r>
              <a:rPr dirty="0" sz="2400" spc="-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site?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Revised</a:t>
            </a:r>
            <a:r>
              <a:rPr dirty="0" sz="24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drawings</a:t>
            </a:r>
            <a:r>
              <a:rPr dirty="0" sz="2400" spc="-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or</a:t>
            </a:r>
            <a:r>
              <a:rPr dirty="0" sz="2400" spc="-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markup</a:t>
            </a:r>
            <a:r>
              <a:rPr dirty="0" sz="24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notes?</a:t>
            </a:r>
            <a:endParaRPr sz="2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190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900" spc="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this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information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understood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by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2400" spc="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builder?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050">
              <a:latin typeface="Century Gothic"/>
              <a:cs typeface="Century Gothic"/>
            </a:endParaRPr>
          </a:p>
          <a:p>
            <a:pPr marL="12700" marR="2822575">
              <a:lnSpc>
                <a:spcPts val="2590"/>
              </a:lnSpc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Please forward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responses</a:t>
            </a:r>
            <a:r>
              <a:rPr dirty="0" sz="2400" spc="-2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to BOABC</a:t>
            </a:r>
            <a:r>
              <a:rPr dirty="0" sz="2400" spc="-3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Century Gothic"/>
                <a:cs typeface="Century Gothic"/>
              </a:rPr>
              <a:t>–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  <a:hlinkClick r:id="rId3"/>
              </a:rPr>
              <a:t>kkunka@boabc.org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62952" y="4946225"/>
            <a:ext cx="53073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CONSISTENT</a:t>
            </a:r>
            <a:r>
              <a:rPr dirty="0" sz="3600" spc="2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APPROACH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2204700" cy="6858000"/>
            <a:chOff x="0" y="0"/>
            <a:chExt cx="12204700" cy="6858000"/>
          </a:xfrm>
        </p:grpSpPr>
        <p:sp>
          <p:nvSpPr>
            <p:cNvPr id="4" name="object 4" descr=""/>
            <p:cNvSpPr/>
            <p:nvPr/>
          </p:nvSpPr>
          <p:spPr>
            <a:xfrm>
              <a:off x="10443215" y="3132582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0920221" y="3684270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844232" y="3808305"/>
            <a:ext cx="50107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SPATIAL</a:t>
            </a:r>
            <a:r>
              <a:rPr dirty="0" sz="3600" spc="-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CALCULATORS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952" y="980076"/>
            <a:ext cx="3808729" cy="634365"/>
          </a:xfrm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299085" marR="5080" indent="-287020">
              <a:lnSpc>
                <a:spcPts val="2390"/>
              </a:lnSpc>
              <a:spcBef>
                <a:spcPts val="190"/>
              </a:spcBef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Eliminate</a:t>
            </a:r>
            <a:r>
              <a:rPr dirty="0" sz="2000" spc="-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interpolation</a:t>
            </a:r>
            <a:r>
              <a:rPr dirty="0" sz="2000" spc="-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errors</a:t>
            </a:r>
            <a:r>
              <a:rPr dirty="0" sz="2000" spc="-4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improve</a:t>
            </a:r>
            <a:r>
              <a:rPr dirty="0" sz="2000" spc="-4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entury Gothic"/>
                <a:cs typeface="Century Gothic"/>
              </a:rPr>
              <a:t>consistency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62952" y="1725530"/>
            <a:ext cx="4274820" cy="1687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Century Gothic"/>
                <a:cs typeface="Century Gothic"/>
              </a:rPr>
              <a:t>Requesting</a:t>
            </a:r>
            <a:r>
              <a:rPr dirty="0" sz="2000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FFFFF"/>
                </a:solidFill>
                <a:latin typeface="Century Gothic"/>
                <a:cs typeface="Century Gothic"/>
              </a:rPr>
              <a:t>examples</a:t>
            </a:r>
            <a:r>
              <a:rPr dirty="0" sz="20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2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FFFFF"/>
                </a:solidFill>
                <a:latin typeface="Century Gothic"/>
                <a:cs typeface="Century Gothic"/>
              </a:rPr>
              <a:t>tools</a:t>
            </a:r>
            <a:r>
              <a:rPr dirty="0" sz="20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entury Gothic"/>
                <a:cs typeface="Century Gothic"/>
              </a:rPr>
              <a:t>used </a:t>
            </a:r>
            <a:r>
              <a:rPr dirty="0" sz="200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dirty="0" sz="20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000">
                <a:solidFill>
                  <a:srgbClr val="FFFFFF"/>
                </a:solidFill>
                <a:latin typeface="Century Gothic"/>
                <a:cs typeface="Century Gothic"/>
              </a:rPr>
              <a:t>calculate</a:t>
            </a:r>
            <a:r>
              <a:rPr dirty="0" sz="2000" spc="-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entury Gothic"/>
                <a:cs typeface="Century Gothic"/>
              </a:rPr>
              <a:t>spatial requirements</a:t>
            </a:r>
            <a:endParaRPr sz="2000">
              <a:latin typeface="Century Gothic"/>
              <a:cs typeface="Century Gothic"/>
            </a:endParaRPr>
          </a:p>
          <a:p>
            <a:pPr marL="299085" marR="551815" indent="-287020">
              <a:lnSpc>
                <a:spcPct val="100000"/>
              </a:lnSpc>
              <a:spcBef>
                <a:spcPts val="1080"/>
              </a:spcBef>
            </a:pPr>
            <a:r>
              <a:rPr dirty="0" sz="2000" spc="-10">
                <a:solidFill>
                  <a:srgbClr val="FF0000"/>
                </a:solidFill>
                <a:latin typeface="Century Gothic"/>
                <a:cs typeface="Century Gothic"/>
              </a:rPr>
              <a:t>https://vortexfec.com/spatial- separation-calculators/</a:t>
            </a:r>
            <a:endParaRPr sz="2000">
              <a:latin typeface="Century Gothic"/>
              <a:cs typeface="Century Gothic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6992111" y="777240"/>
            <a:ext cx="5212715" cy="5927090"/>
            <a:chOff x="6992111" y="777240"/>
            <a:chExt cx="5212715" cy="5927090"/>
          </a:xfrm>
        </p:grpSpPr>
        <p:sp>
          <p:nvSpPr>
            <p:cNvPr id="11" name="object 11" descr=""/>
            <p:cNvSpPr/>
            <p:nvPr/>
          </p:nvSpPr>
          <p:spPr>
            <a:xfrm>
              <a:off x="11276077" y="2962656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206482" y="3189732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291577" y="3285744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443214" y="3132582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920221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2111" y="777240"/>
              <a:ext cx="4043171" cy="26548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92111" y="3572256"/>
              <a:ext cx="4043171" cy="31318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372" y="137163"/>
            <a:ext cx="7573009" cy="10306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HOW</a:t>
            </a:r>
            <a:r>
              <a:rPr dirty="0" sz="2200" spc="-5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CAN</a:t>
            </a:r>
            <a:r>
              <a:rPr dirty="0" sz="2200" spc="-7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WE</a:t>
            </a:r>
            <a:r>
              <a:rPr dirty="0" sz="2200" spc="-6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HELP</a:t>
            </a:r>
            <a:r>
              <a:rPr dirty="0" sz="2200" spc="-5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BUILDERS</a:t>
            </a:r>
            <a:r>
              <a:rPr dirty="0" sz="2200" spc="-5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2200" spc="-5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spc="-10" b="1">
                <a:solidFill>
                  <a:srgbClr val="FFFFFF"/>
                </a:solidFill>
                <a:latin typeface="Century Gothic"/>
                <a:cs typeface="Century Gothic"/>
              </a:rPr>
              <a:t>DESIGNERS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UNDERSTAND</a:t>
            </a:r>
            <a:r>
              <a:rPr dirty="0" sz="2200" spc="-7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SPATIAL</a:t>
            </a:r>
            <a:r>
              <a:rPr dirty="0" sz="2200" spc="-8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dirty="0" sz="2200" spc="-9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IMPROVE</a:t>
            </a:r>
            <a:r>
              <a:rPr dirty="0" sz="2200" spc="-9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OUR</a:t>
            </a:r>
            <a:r>
              <a:rPr dirty="0" sz="2200" spc="-1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EFFICIENCY</a:t>
            </a:r>
            <a:r>
              <a:rPr dirty="0" sz="2200" spc="-1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spc="-25" b="1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dirty="0" sz="2200" spc="-10" b="1">
                <a:solidFill>
                  <a:srgbClr val="FFFFFF"/>
                </a:solidFill>
                <a:latin typeface="Century Gothic"/>
                <a:cs typeface="Century Gothic"/>
              </a:rPr>
              <a:t>CONSISTENCY?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76372" y="1478076"/>
            <a:ext cx="6560184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SHOULD</a:t>
            </a:r>
            <a:r>
              <a:rPr dirty="0" sz="2200" spc="-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WE</a:t>
            </a:r>
            <a:r>
              <a:rPr dirty="0" sz="2200" spc="-7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CREATE</a:t>
            </a:r>
            <a:r>
              <a:rPr dirty="0" sz="2200" spc="-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ONE</a:t>
            </a:r>
            <a:r>
              <a:rPr dirty="0" sz="2200" spc="-7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COMMON</a:t>
            </a:r>
            <a:r>
              <a:rPr dirty="0" sz="2200" spc="-8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spc="-10" b="1">
                <a:solidFill>
                  <a:srgbClr val="FFFFFF"/>
                </a:solidFill>
                <a:latin typeface="Century Gothic"/>
                <a:cs typeface="Century Gothic"/>
              </a:rPr>
              <a:t>DOCUMENT?</a:t>
            </a:r>
            <a:endParaRPr sz="2200">
              <a:latin typeface="Century Gothic"/>
              <a:cs typeface="Century Gothic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2189460" cy="5733415"/>
            <a:chOff x="0" y="0"/>
            <a:chExt cx="12189460" cy="5733415"/>
          </a:xfrm>
        </p:grpSpPr>
        <p:sp>
          <p:nvSpPr>
            <p:cNvPr id="5" name="object 5" descr=""/>
            <p:cNvSpPr/>
            <p:nvPr/>
          </p:nvSpPr>
          <p:spPr>
            <a:xfrm>
              <a:off x="0" y="0"/>
              <a:ext cx="12189460" cy="4572000"/>
            </a:xfrm>
            <a:custGeom>
              <a:avLst/>
              <a:gdLst/>
              <a:ahLst/>
              <a:cxnLst/>
              <a:rect l="l" t="t" r="r" b="b"/>
              <a:pathLst>
                <a:path w="12189460" h="4572000">
                  <a:moveTo>
                    <a:pt x="12188952" y="0"/>
                  </a:moveTo>
                  <a:lnTo>
                    <a:pt x="0" y="0"/>
                  </a:lnTo>
                  <a:lnTo>
                    <a:pt x="0" y="4572000"/>
                  </a:lnTo>
                  <a:lnTo>
                    <a:pt x="12188952" y="45720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FFFFFF">
                <a:alpha val="3686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071" y="1845576"/>
              <a:ext cx="2941307" cy="38877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4408" y="1840992"/>
              <a:ext cx="2895599" cy="38679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8211" y="1848611"/>
              <a:ext cx="2916935" cy="38618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55252" y="1851660"/>
              <a:ext cx="2875787" cy="3866387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153352" y="5962225"/>
            <a:ext cx="53073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CONSISTENT</a:t>
            </a:r>
            <a:r>
              <a:rPr dirty="0" sz="3600" spc="2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APPROACH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1450" y="674540"/>
            <a:ext cx="2502535" cy="1049655"/>
          </a:xfrm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CONTINUED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EDUCATION</a:t>
            </a:r>
            <a:r>
              <a:rPr dirty="0" sz="2400" spc="-3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RESEARCH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611123" y="618744"/>
            <a:ext cx="6579234" cy="5270500"/>
            <a:chOff x="611123" y="618744"/>
            <a:chExt cx="6579234" cy="52705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123" y="618744"/>
              <a:ext cx="6579107" cy="52699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7239" y="786384"/>
              <a:ext cx="3310128" cy="49559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0435" y="786384"/>
              <a:ext cx="2789440" cy="16657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0435" y="2618232"/>
              <a:ext cx="2793352" cy="3123793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9" name="object 9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7689159" y="2082755"/>
            <a:ext cx="328676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0005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https://nrc- publications.canada.ca/eng</a:t>
            </a:r>
            <a:endParaRPr sz="18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/view/ft/?id=a3eb57c3-04cb- 4231-b2ad-e99c62dc9684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528752" y="4732865"/>
            <a:ext cx="2995930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3200" spc="-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GOOD, </a:t>
            </a:r>
            <a:r>
              <a:rPr dirty="0" sz="3200" spc="-25" b="1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BAD,</a:t>
            </a:r>
            <a:r>
              <a:rPr dirty="0" sz="3200" spc="-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32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20" b="1">
                <a:solidFill>
                  <a:srgbClr val="FFFFFF"/>
                </a:solidFill>
                <a:latin typeface="Century Gothic"/>
                <a:cs typeface="Century Gothic"/>
              </a:rPr>
              <a:t>UGLY</a:t>
            </a:r>
            <a:endParaRPr sz="3200">
              <a:latin typeface="Century Gothic"/>
              <a:cs typeface="Century Gothic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6094730" cy="6858000"/>
            <a:chOff x="0" y="0"/>
            <a:chExt cx="609473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94476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563" y="725424"/>
              <a:ext cx="2365247" cy="193241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092951" cy="34747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3091" y="867155"/>
              <a:ext cx="2365247" cy="16489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747" y="3796284"/>
              <a:ext cx="4029455" cy="2740151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6985952" y="678642"/>
            <a:ext cx="4942840" cy="26708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-635">
              <a:lnSpc>
                <a:spcPct val="135600"/>
              </a:lnSpc>
              <a:spcBef>
                <a:spcPts val="95"/>
              </a:spcBef>
            </a:pPr>
            <a:r>
              <a:rPr dirty="0" sz="3200" b="1">
                <a:solidFill>
                  <a:srgbClr val="FF0000"/>
                </a:solidFill>
                <a:latin typeface="Century Gothic"/>
                <a:cs typeface="Century Gothic"/>
              </a:rPr>
              <a:t>Next</a:t>
            </a:r>
            <a:r>
              <a:rPr dirty="0" sz="3200" spc="-2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0000"/>
                </a:solidFill>
                <a:latin typeface="Century Gothic"/>
                <a:cs typeface="Century Gothic"/>
              </a:rPr>
              <a:t>Session</a:t>
            </a:r>
            <a:r>
              <a:rPr dirty="0" sz="3200" spc="-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0000"/>
                </a:solidFill>
                <a:latin typeface="Century Gothic"/>
                <a:cs typeface="Century Gothic"/>
              </a:rPr>
              <a:t>–</a:t>
            </a:r>
            <a:r>
              <a:rPr dirty="0" sz="3200" spc="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0000"/>
                </a:solidFill>
                <a:latin typeface="Century Gothic"/>
                <a:cs typeface="Century Gothic"/>
              </a:rPr>
              <a:t>Aug</a:t>
            </a:r>
            <a:r>
              <a:rPr dirty="0" sz="3200" spc="-2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3200" spc="-10" b="1">
                <a:solidFill>
                  <a:srgbClr val="FF0000"/>
                </a:solidFill>
                <a:latin typeface="Century Gothic"/>
                <a:cs typeface="Century Gothic"/>
              </a:rPr>
              <a:t>26/21 </a:t>
            </a:r>
            <a:r>
              <a:rPr dirty="0" sz="3200" b="1">
                <a:solidFill>
                  <a:srgbClr val="F1F1F1"/>
                </a:solidFill>
                <a:latin typeface="Century Gothic"/>
                <a:cs typeface="Century Gothic"/>
              </a:rPr>
              <a:t>FIRE</a:t>
            </a:r>
            <a:r>
              <a:rPr dirty="0" sz="3200" spc="-10" b="1">
                <a:solidFill>
                  <a:srgbClr val="F1F1F1"/>
                </a:solidFill>
                <a:latin typeface="Century Gothic"/>
                <a:cs typeface="Century Gothic"/>
              </a:rPr>
              <a:t> BLOCKING</a:t>
            </a:r>
            <a:endParaRPr sz="3200">
              <a:latin typeface="Century Gothic"/>
              <a:cs typeface="Century Gothic"/>
            </a:endParaRPr>
          </a:p>
          <a:p>
            <a:pPr marL="12700" marR="641985">
              <a:lnSpc>
                <a:spcPct val="135600"/>
              </a:lnSpc>
            </a:pPr>
            <a:r>
              <a:rPr dirty="0" sz="3200" b="1">
                <a:solidFill>
                  <a:srgbClr val="F1F1F1"/>
                </a:solidFill>
                <a:latin typeface="Century Gothic"/>
                <a:cs typeface="Century Gothic"/>
              </a:rPr>
              <a:t>FIRE </a:t>
            </a:r>
            <a:r>
              <a:rPr dirty="0" sz="3200" spc="-10" b="1">
                <a:solidFill>
                  <a:srgbClr val="F1F1F1"/>
                </a:solidFill>
                <a:latin typeface="Century Gothic"/>
                <a:cs typeface="Century Gothic"/>
              </a:rPr>
              <a:t>STOPPING </a:t>
            </a:r>
            <a:r>
              <a:rPr dirty="0" sz="3200" b="1">
                <a:solidFill>
                  <a:srgbClr val="F1F1F1"/>
                </a:solidFill>
                <a:latin typeface="Century Gothic"/>
                <a:cs typeface="Century Gothic"/>
              </a:rPr>
              <a:t>FIRE/SMOKE</a:t>
            </a:r>
            <a:r>
              <a:rPr dirty="0" sz="3200" spc="-30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3200" spc="-10" b="1">
                <a:solidFill>
                  <a:srgbClr val="F1F1F1"/>
                </a:solidFill>
                <a:latin typeface="Century Gothic"/>
                <a:cs typeface="Century Gothic"/>
              </a:rPr>
              <a:t>DAMPERS</a:t>
            </a:r>
            <a:endParaRPr sz="3200">
              <a:latin typeface="Century Gothic"/>
              <a:cs typeface="Century Gothic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10286814" y="2957893"/>
            <a:ext cx="1917700" cy="2229485"/>
            <a:chOff x="10286814" y="2957893"/>
            <a:chExt cx="1917700" cy="2229485"/>
          </a:xfrm>
        </p:grpSpPr>
        <p:sp>
          <p:nvSpPr>
            <p:cNvPr id="11" name="object 11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700004" y="3189731"/>
              <a:ext cx="1489710" cy="1489710"/>
            </a:xfrm>
            <a:custGeom>
              <a:avLst/>
              <a:gdLst/>
              <a:ahLst/>
              <a:cxnLst/>
              <a:rect l="l" t="t" r="r" b="b"/>
              <a:pathLst>
                <a:path w="1489709" h="1489710">
                  <a:moveTo>
                    <a:pt x="1489341" y="0"/>
                  </a:moveTo>
                  <a:lnTo>
                    <a:pt x="0" y="14893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2206605" cy="6858000"/>
            <a:chOff x="0" y="0"/>
            <a:chExt cx="12206605" cy="6858000"/>
          </a:xfrm>
        </p:grpSpPr>
        <p:sp>
          <p:nvSpPr>
            <p:cNvPr id="4" name="object 4" descr=""/>
            <p:cNvSpPr/>
            <p:nvPr/>
          </p:nvSpPr>
          <p:spPr>
            <a:xfrm>
              <a:off x="7337299" y="32765"/>
              <a:ext cx="4853305" cy="4853305"/>
            </a:xfrm>
            <a:custGeom>
              <a:avLst/>
              <a:gdLst/>
              <a:ahLst/>
              <a:cxnLst/>
              <a:rect l="l" t="t" r="r" b="b"/>
              <a:pathLst>
                <a:path w="4853305" h="4853305">
                  <a:moveTo>
                    <a:pt x="4852987" y="0"/>
                  </a:moveTo>
                  <a:lnTo>
                    <a:pt x="0" y="4852987"/>
                  </a:lnTo>
                </a:path>
              </a:pathLst>
            </a:custGeom>
            <a:ln w="31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846312" y="610362"/>
              <a:ext cx="4343400" cy="4343400"/>
            </a:xfrm>
            <a:custGeom>
              <a:avLst/>
              <a:gdLst/>
              <a:ahLst/>
              <a:cxnLst/>
              <a:rect l="l" t="t" r="r" b="b"/>
              <a:pathLst>
                <a:path w="4343400" h="4343400">
                  <a:moveTo>
                    <a:pt x="4343400" y="0"/>
                  </a:moveTo>
                  <a:lnTo>
                    <a:pt x="0" y="4343400"/>
                  </a:lnTo>
                </a:path>
              </a:pathLst>
            </a:custGeom>
            <a:ln w="31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7986" y="266966"/>
            <a:ext cx="3810635" cy="1092200"/>
          </a:xfrm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dirty="0" u="sng" sz="25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MEMBER QUESTIONS </a:t>
            </a:r>
            <a:r>
              <a:rPr dirty="0" sz="2500" spc="62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500" b="1">
                <a:solidFill>
                  <a:srgbClr val="FFFFFF"/>
                </a:solidFill>
                <a:latin typeface="Century Gothic"/>
                <a:cs typeface="Century Gothic"/>
              </a:rPr>
              <a:t>(TO</a:t>
            </a:r>
            <a:r>
              <a:rPr dirty="0" sz="2500" spc="-4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500" b="1">
                <a:solidFill>
                  <a:srgbClr val="FFFFFF"/>
                </a:solidFill>
                <a:latin typeface="Century Gothic"/>
                <a:cs typeface="Century Gothic"/>
              </a:rPr>
              <a:t>BE</a:t>
            </a:r>
            <a:r>
              <a:rPr dirty="0" sz="2500" spc="-6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500" b="1">
                <a:solidFill>
                  <a:srgbClr val="FFFFFF"/>
                </a:solidFill>
                <a:latin typeface="Century Gothic"/>
                <a:cs typeface="Century Gothic"/>
              </a:rPr>
              <a:t>ADDED</a:t>
            </a:r>
            <a:r>
              <a:rPr dirty="0" sz="2500" spc="-4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500" b="1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dirty="0" sz="2500" spc="-4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500" spc="-10" b="1">
                <a:solidFill>
                  <a:srgbClr val="FFFFFF"/>
                </a:solidFill>
                <a:latin typeface="Century Gothic"/>
                <a:cs typeface="Century Gothic"/>
              </a:rPr>
              <a:t>FORUM DISCUSSION)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27605" y="1553222"/>
            <a:ext cx="5527675" cy="5237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FOR FOLLOW</a:t>
            </a:r>
            <a:r>
              <a:rPr dirty="0" sz="18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35" b="1">
                <a:solidFill>
                  <a:srgbClr val="FFFFFF"/>
                </a:solidFill>
                <a:latin typeface="Century Gothic"/>
                <a:cs typeface="Century Gothic"/>
              </a:rPr>
              <a:t>UP</a:t>
            </a:r>
            <a:endParaRPr sz="1800">
              <a:latin typeface="Century Gothic"/>
              <a:cs typeface="Century Gothic"/>
            </a:endParaRPr>
          </a:p>
          <a:p>
            <a:pPr marL="12700" marR="2069464">
              <a:lnSpc>
                <a:spcPts val="1939"/>
              </a:lnSpc>
              <a:spcBef>
                <a:spcPts val="140"/>
              </a:spcBef>
              <a:buChar char="-"/>
              <a:tabLst>
                <a:tab pos="172085" algn="l"/>
              </a:tabLst>
            </a:pP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LOW</a:t>
            </a:r>
            <a:r>
              <a:rPr dirty="0" sz="18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PROFILE</a:t>
            </a:r>
            <a:r>
              <a:rPr dirty="0" sz="18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POT</a:t>
            </a:r>
            <a:r>
              <a:rPr dirty="0" sz="1800" spc="-2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entury Gothic"/>
                <a:cs typeface="Century Gothic"/>
              </a:rPr>
              <a:t>LIGHTS </a:t>
            </a: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REQUESTING</a:t>
            </a:r>
            <a:r>
              <a:rPr dirty="0" sz="1800" spc="-4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entury Gothic"/>
                <a:cs typeface="Century Gothic"/>
              </a:rPr>
              <a:t>POLICY/EXAMPLES</a:t>
            </a:r>
            <a:endParaRPr sz="1800">
              <a:latin typeface="Century Gothic"/>
              <a:cs typeface="Century Gothic"/>
            </a:endParaRPr>
          </a:p>
          <a:p>
            <a:pPr marL="171450" indent="-159385">
              <a:lnSpc>
                <a:spcPts val="1810"/>
              </a:lnSpc>
              <a:buChar char="-"/>
              <a:tabLst>
                <a:tab pos="172085" algn="l"/>
              </a:tabLst>
            </a:pP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FLASHING </a:t>
            </a:r>
            <a:r>
              <a:rPr dirty="0" sz="1800" spc="-10" b="1">
                <a:solidFill>
                  <a:srgbClr val="FFFFFF"/>
                </a:solidFill>
                <a:latin typeface="Century Gothic"/>
                <a:cs typeface="Century Gothic"/>
              </a:rPr>
              <a:t>TAPES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ts val="2050"/>
              </a:lnSpc>
            </a:pP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REQUESTING</a:t>
            </a:r>
            <a:r>
              <a:rPr dirty="0" sz="1800" spc="-4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entury Gothic"/>
                <a:cs typeface="Century Gothic"/>
              </a:rPr>
              <a:t>POLICY/EXAMPLES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ts val="2050"/>
              </a:lnSpc>
              <a:spcBef>
                <a:spcPts val="1725"/>
              </a:spcBef>
            </a:pPr>
            <a:r>
              <a:rPr dirty="0" sz="1800" spc="-25" b="1">
                <a:solidFill>
                  <a:srgbClr val="FFFF00"/>
                </a:solidFill>
                <a:latin typeface="Century Gothic"/>
                <a:cs typeface="Century Gothic"/>
              </a:rPr>
              <a:t>NEW</a:t>
            </a:r>
            <a:endParaRPr sz="1800">
              <a:latin typeface="Century Gothic"/>
              <a:cs typeface="Century Gothic"/>
            </a:endParaRPr>
          </a:p>
          <a:p>
            <a:pPr marL="171450" indent="-159385">
              <a:lnSpc>
                <a:spcPts val="1945"/>
              </a:lnSpc>
              <a:buClr>
                <a:srgbClr val="FFFFFF"/>
              </a:buClr>
              <a:buChar char="-"/>
              <a:tabLst>
                <a:tab pos="172085" algn="l"/>
              </a:tabLst>
            </a:pPr>
            <a:r>
              <a:rPr dirty="0" sz="1800" b="1">
                <a:solidFill>
                  <a:srgbClr val="FFFF00"/>
                </a:solidFill>
                <a:latin typeface="Century Gothic"/>
                <a:cs typeface="Century Gothic"/>
              </a:rPr>
              <a:t>GRADE</a:t>
            </a:r>
            <a:r>
              <a:rPr dirty="0" sz="1800" spc="10" b="1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00"/>
                </a:solidFill>
                <a:latin typeface="Century Gothic"/>
                <a:cs typeface="Century Gothic"/>
              </a:rPr>
              <a:t>CLEARANCES</a:t>
            </a:r>
            <a:r>
              <a:rPr dirty="0" sz="1800" spc="10" b="1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00"/>
                </a:solidFill>
                <a:latin typeface="Century Gothic"/>
                <a:cs typeface="Century Gothic"/>
              </a:rPr>
              <a:t>–</a:t>
            </a:r>
            <a:r>
              <a:rPr dirty="0" sz="1800" spc="-10" b="1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00"/>
                </a:solidFill>
                <a:latin typeface="Century Gothic"/>
                <a:cs typeface="Century Gothic"/>
              </a:rPr>
              <a:t>LESS</a:t>
            </a:r>
            <a:r>
              <a:rPr dirty="0" sz="1800" spc="-15" b="1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00"/>
                </a:solidFill>
                <a:latin typeface="Century Gothic"/>
                <a:cs typeface="Century Gothic"/>
              </a:rPr>
              <a:t>THAN</a:t>
            </a:r>
            <a:r>
              <a:rPr dirty="0" sz="1800" spc="10" b="1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Century Gothic"/>
                <a:cs typeface="Century Gothic"/>
              </a:rPr>
              <a:t>150MM</a:t>
            </a:r>
            <a:endParaRPr sz="1800">
              <a:latin typeface="Century Gothic"/>
              <a:cs typeface="Century Gothic"/>
            </a:endParaRPr>
          </a:p>
          <a:p>
            <a:pPr marL="171450" indent="-159385">
              <a:lnSpc>
                <a:spcPts val="1945"/>
              </a:lnSpc>
              <a:buChar char="-"/>
              <a:tabLst>
                <a:tab pos="172085" algn="l"/>
              </a:tabLst>
            </a:pPr>
            <a:r>
              <a:rPr dirty="0" u="sng" sz="180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entury Gothic"/>
                <a:cs typeface="Century Gothic"/>
              </a:rPr>
              <a:t>FIRE</a:t>
            </a:r>
            <a:r>
              <a:rPr dirty="0" u="sng" sz="1800" spc="-2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180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entury Gothic"/>
                <a:cs typeface="Century Gothic"/>
              </a:rPr>
              <a:t>DAMPERS</a:t>
            </a:r>
            <a:r>
              <a:rPr dirty="0" u="sng" sz="1800" spc="15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180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entury Gothic"/>
                <a:cs typeface="Century Gothic"/>
              </a:rPr>
              <a:t>-</a:t>
            </a:r>
            <a:r>
              <a:rPr dirty="0" u="sng" sz="1800" spc="-2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180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entury Gothic"/>
                <a:cs typeface="Century Gothic"/>
              </a:rPr>
              <a:t>AUGUST</a:t>
            </a:r>
            <a:r>
              <a:rPr dirty="0" u="sng" sz="1800" spc="-5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1800" spc="-1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entury Gothic"/>
                <a:cs typeface="Century Gothic"/>
              </a:rPr>
              <a:t>SESSION</a:t>
            </a:r>
            <a:endParaRPr sz="1800">
              <a:latin typeface="Century Gothic"/>
              <a:cs typeface="Century Gothic"/>
            </a:endParaRPr>
          </a:p>
          <a:p>
            <a:pPr marL="170815" indent="-158750">
              <a:lnSpc>
                <a:spcPts val="2050"/>
              </a:lnSpc>
              <a:buChar char="-"/>
              <a:tabLst>
                <a:tab pos="171450" algn="l"/>
              </a:tabLst>
            </a:pPr>
            <a:r>
              <a:rPr dirty="0" sz="1800" b="1">
                <a:solidFill>
                  <a:srgbClr val="FFFF00"/>
                </a:solidFill>
                <a:latin typeface="Century Gothic"/>
                <a:cs typeface="Century Gothic"/>
              </a:rPr>
              <a:t>FARM BUILDINGS</a:t>
            </a:r>
            <a:r>
              <a:rPr dirty="0" sz="1800" spc="-5" b="1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00"/>
                </a:solidFill>
                <a:latin typeface="Century Gothic"/>
                <a:cs typeface="Century Gothic"/>
              </a:rPr>
              <a:t>OVER</a:t>
            </a:r>
            <a:r>
              <a:rPr dirty="0" sz="1800" spc="-10" b="1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00"/>
                </a:solidFill>
                <a:latin typeface="Century Gothic"/>
                <a:cs typeface="Century Gothic"/>
              </a:rPr>
              <a:t>6OO</a:t>
            </a:r>
            <a:r>
              <a:rPr dirty="0" sz="1800" spc="5" b="1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00"/>
                </a:solidFill>
                <a:latin typeface="Century Gothic"/>
                <a:cs typeface="Century Gothic"/>
              </a:rPr>
              <a:t>SQM</a:t>
            </a:r>
            <a:r>
              <a:rPr dirty="0" sz="1800" spc="-10" b="1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00"/>
                </a:solidFill>
                <a:latin typeface="Century Gothic"/>
                <a:cs typeface="Century Gothic"/>
              </a:rPr>
              <a:t>-</a:t>
            </a:r>
            <a:r>
              <a:rPr dirty="0" sz="1800" spc="-20" b="1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FF00"/>
                </a:solidFill>
                <a:latin typeface="Century Gothic"/>
                <a:cs typeface="Century Gothic"/>
              </a:rPr>
              <a:t>SEE</a:t>
            </a:r>
            <a:r>
              <a:rPr dirty="0" sz="1800" spc="-5" b="1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Century Gothic"/>
                <a:cs typeface="Century Gothic"/>
              </a:rPr>
              <a:t>FORUM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ts val="2050"/>
              </a:lnSpc>
              <a:spcBef>
                <a:spcPts val="1730"/>
              </a:spcBef>
            </a:pPr>
            <a:r>
              <a:rPr dirty="0" sz="1800" spc="-25" b="1">
                <a:solidFill>
                  <a:srgbClr val="FF0000"/>
                </a:solidFill>
                <a:latin typeface="Century Gothic"/>
                <a:cs typeface="Century Gothic"/>
              </a:rPr>
              <a:t>NEW</a:t>
            </a:r>
            <a:endParaRPr sz="1800">
              <a:latin typeface="Century Gothic"/>
              <a:cs typeface="Century Gothic"/>
            </a:endParaRPr>
          </a:p>
          <a:p>
            <a:pPr marL="12700" marR="141605">
              <a:lnSpc>
                <a:spcPts val="1939"/>
              </a:lnSpc>
              <a:spcBef>
                <a:spcPts val="140"/>
              </a:spcBef>
            </a:pP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COMBUSTIBLE</a:t>
            </a:r>
            <a:r>
              <a:rPr dirty="0" sz="1800" spc="-3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PLAY</a:t>
            </a:r>
            <a:r>
              <a:rPr dirty="0" sz="1800" spc="-2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EQUIPMENT</a:t>
            </a:r>
            <a:r>
              <a:rPr dirty="0" sz="1800" spc="-1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–</a:t>
            </a:r>
            <a:r>
              <a:rPr dirty="0" sz="1800" spc="-4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HIGHRISE</a:t>
            </a:r>
            <a:r>
              <a:rPr dirty="0" sz="1800" spc="-2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(NEW)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ARTICLE</a:t>
            </a:r>
            <a:r>
              <a:rPr dirty="0" sz="1800" spc="-4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3.1.5.</a:t>
            </a:r>
            <a:r>
              <a:rPr dirty="0" sz="1800" spc="-1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BCAB 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#1479</a:t>
            </a:r>
            <a:endParaRPr sz="1800">
              <a:latin typeface="Century Gothic"/>
              <a:cs typeface="Century Gothic"/>
            </a:endParaRPr>
          </a:p>
          <a:p>
            <a:pPr marL="12700" marR="5080">
              <a:lnSpc>
                <a:spcPts val="1939"/>
              </a:lnSpc>
              <a:spcBef>
                <a:spcPts val="10"/>
              </a:spcBef>
              <a:buChar char="-"/>
              <a:tabLst>
                <a:tab pos="171450" algn="l"/>
              </a:tabLst>
            </a:pP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ORIGINALLY</a:t>
            </a:r>
            <a:r>
              <a:rPr dirty="0" sz="1800" spc="-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BOARD CONSIDERED</a:t>
            </a:r>
            <a:r>
              <a:rPr dirty="0" sz="1800" spc="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THE</a:t>
            </a:r>
            <a:r>
              <a:rPr dirty="0" sz="1800" spc="-1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EXTERNAL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LANDSCAPE</a:t>
            </a:r>
            <a:r>
              <a:rPr dirty="0" sz="1800" spc="-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ELEMENTS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TO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NOT</a:t>
            </a:r>
            <a:r>
              <a:rPr dirty="0" sz="1800" spc="-2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PRESENT A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 GREATER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HAZARD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THAN</a:t>
            </a:r>
            <a:r>
              <a:rPr dirty="0" sz="1800" spc="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OTHER</a:t>
            </a:r>
            <a:r>
              <a:rPr dirty="0" sz="1800" spc="-2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ALLOWABLE</a:t>
            </a:r>
            <a:r>
              <a:rPr dirty="0" sz="1800" spc="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COMBUSTIBLE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ELEMENTS</a:t>
            </a:r>
            <a:r>
              <a:rPr dirty="0" sz="1800" spc="-2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AND</a:t>
            </a:r>
            <a:r>
              <a:rPr dirty="0" sz="1800" spc="-1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SUGGESTS</a:t>
            </a:r>
            <a:r>
              <a:rPr dirty="0" sz="1800" spc="-2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AN</a:t>
            </a:r>
            <a:r>
              <a:rPr dirty="0" sz="1800" spc="-25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EQUIVALENCY</a:t>
            </a:r>
            <a:r>
              <a:rPr dirty="0" sz="1800" spc="-2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spc="-25" b="1">
                <a:solidFill>
                  <a:srgbClr val="FF0000"/>
                </a:solidFill>
                <a:latin typeface="Century Gothic"/>
                <a:cs typeface="Century Gothic"/>
              </a:rPr>
              <a:t>BE 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CONSIDERED.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714"/>
              </a:spcBef>
            </a:pPr>
            <a:r>
              <a:rPr dirty="0" sz="1800" b="1">
                <a:solidFill>
                  <a:srgbClr val="FF0000"/>
                </a:solidFill>
                <a:latin typeface="Century Gothic"/>
                <a:cs typeface="Century Gothic"/>
              </a:rPr>
              <a:t>-WAS THERE AN</a:t>
            </a:r>
            <a:r>
              <a:rPr dirty="0" sz="1800" spc="10" b="1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800" spc="-10" b="1">
                <a:solidFill>
                  <a:srgbClr val="FF0000"/>
                </a:solidFill>
                <a:latin typeface="Century Gothic"/>
                <a:cs typeface="Century Gothic"/>
              </a:rPr>
              <a:t>EQUIVALENCY?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6094476" y="0"/>
            <a:ext cx="6097905" cy="6858000"/>
            <a:chOff x="6094476" y="0"/>
            <a:chExt cx="6097905" cy="6858000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4476" y="0"/>
              <a:ext cx="6097536" cy="68580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0612" y="601980"/>
              <a:ext cx="2365247" cy="217926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0" y="0"/>
              <a:ext cx="6096000" cy="34747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140" y="996696"/>
              <a:ext cx="2364775" cy="138988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20612" y="4183379"/>
              <a:ext cx="5457443" cy="19659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999740" marR="432434">
              <a:lnSpc>
                <a:spcPct val="140800"/>
              </a:lnSpc>
              <a:spcBef>
                <a:spcPts val="100"/>
              </a:spcBef>
            </a:pPr>
            <a:r>
              <a:rPr dirty="0"/>
              <a:t>Musings</a:t>
            </a:r>
            <a:r>
              <a:rPr dirty="0" spc="-20"/>
              <a:t> </a:t>
            </a:r>
            <a:r>
              <a:rPr dirty="0"/>
              <a:t>of</a:t>
            </a:r>
            <a:r>
              <a:rPr dirty="0" spc="10"/>
              <a:t> </a:t>
            </a:r>
            <a:r>
              <a:rPr dirty="0"/>
              <a:t>a</a:t>
            </a:r>
            <a:r>
              <a:rPr dirty="0" spc="-5"/>
              <a:t> </a:t>
            </a:r>
            <a:r>
              <a:rPr dirty="0"/>
              <a:t>Code</a:t>
            </a:r>
            <a:r>
              <a:rPr dirty="0" spc="10"/>
              <a:t> </a:t>
            </a:r>
            <a:r>
              <a:rPr dirty="0" spc="-20"/>
              <a:t>Nerd </a:t>
            </a:r>
            <a:r>
              <a:rPr dirty="0"/>
              <a:t>Relationship</a:t>
            </a:r>
            <a:r>
              <a:rPr dirty="0" spc="-55"/>
              <a:t> </a:t>
            </a:r>
            <a:r>
              <a:rPr dirty="0"/>
              <a:t>between</a:t>
            </a:r>
            <a:r>
              <a:rPr dirty="0" spc="-20"/>
              <a:t> </a:t>
            </a:r>
            <a:r>
              <a:rPr dirty="0" spc="-10"/>
              <a:t>Zoning,</a:t>
            </a:r>
          </a:p>
          <a:p>
            <a:pPr marL="3286125">
              <a:lnSpc>
                <a:spcPct val="100000"/>
              </a:lnSpc>
            </a:pPr>
            <a:r>
              <a:rPr dirty="0"/>
              <a:t>Financing</a:t>
            </a:r>
            <a:r>
              <a:rPr dirty="0" spc="-15"/>
              <a:t> </a:t>
            </a:r>
            <a:r>
              <a:rPr dirty="0"/>
              <a:t>and</a:t>
            </a:r>
            <a:r>
              <a:rPr dirty="0" spc="-10"/>
              <a:t> </a:t>
            </a:r>
            <a:r>
              <a:rPr dirty="0"/>
              <a:t>Building</a:t>
            </a:r>
            <a:r>
              <a:rPr dirty="0" spc="-25"/>
              <a:t> </a:t>
            </a:r>
            <a:r>
              <a:rPr dirty="0" spc="-10"/>
              <a:t>Codes</a:t>
            </a:r>
            <a:r>
              <a:rPr dirty="0" sz="1800" spc="-10">
                <a:solidFill>
                  <a:srgbClr val="1B1E3D"/>
                </a:solidFill>
              </a:rPr>
              <a:t>.</a:t>
            </a:r>
            <a:endParaRPr sz="1800"/>
          </a:p>
        </p:txBody>
      </p:sp>
      <p:sp>
        <p:nvSpPr>
          <p:cNvPr id="3" name="object 3" descr=""/>
          <p:cNvSpPr txBox="1"/>
          <p:nvPr/>
        </p:nvSpPr>
        <p:spPr>
          <a:xfrm>
            <a:off x="5197876" y="2079997"/>
            <a:ext cx="50774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1F1F1"/>
                </a:solidFill>
                <a:latin typeface="Century Gothic"/>
                <a:cs typeface="Century Gothic"/>
              </a:rPr>
              <a:t>https://urbanomnibus.net/2015/03/the-tragic- poetry-of-</a:t>
            </a:r>
            <a:r>
              <a:rPr dirty="0" sz="1800">
                <a:solidFill>
                  <a:srgbClr val="F1F1F1"/>
                </a:solidFill>
                <a:latin typeface="Century Gothic"/>
                <a:cs typeface="Century Gothic"/>
              </a:rPr>
              <a:t>building-</a:t>
            </a:r>
            <a:r>
              <a:rPr dirty="0" sz="1800" spc="-10">
                <a:solidFill>
                  <a:srgbClr val="F1F1F1"/>
                </a:solidFill>
                <a:latin typeface="Century Gothic"/>
                <a:cs typeface="Century Gothic"/>
              </a:rPr>
              <a:t>codes/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4" name="object 4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574548"/>
            <a:ext cx="5731763" cy="412394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722168" y="451948"/>
            <a:ext cx="418528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pc="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1F1F1"/>
                </a:solidFill>
                <a:latin typeface="Century Gothic"/>
                <a:cs typeface="Century Gothic"/>
              </a:rPr>
              <a:t>Session</a:t>
            </a:r>
            <a:r>
              <a:rPr dirty="0" sz="2400" spc="-20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1F1F1"/>
                </a:solidFill>
                <a:latin typeface="Century Gothic"/>
                <a:cs typeface="Century Gothic"/>
              </a:rPr>
              <a:t>feedback</a:t>
            </a:r>
            <a:r>
              <a:rPr dirty="0" sz="2400" spc="25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1F1F1"/>
                </a:solidFill>
                <a:latin typeface="Century Gothic"/>
                <a:cs typeface="Century Gothic"/>
              </a:rPr>
              <a:t>&amp;</a:t>
            </a:r>
            <a:r>
              <a:rPr dirty="0" sz="2400" spc="-10" b="1">
                <a:solidFill>
                  <a:srgbClr val="F1F1F1"/>
                </a:solidFill>
                <a:latin typeface="Century Gothic"/>
                <a:cs typeface="Century Gothic"/>
              </a:rPr>
              <a:t> future </a:t>
            </a:r>
            <a:r>
              <a:rPr dirty="0" sz="2400" b="1">
                <a:solidFill>
                  <a:srgbClr val="F1F1F1"/>
                </a:solidFill>
                <a:latin typeface="Century Gothic"/>
                <a:cs typeface="Century Gothic"/>
              </a:rPr>
              <a:t>topics </a:t>
            </a:r>
            <a:r>
              <a:rPr dirty="0" sz="2400" spc="-10" b="1">
                <a:solidFill>
                  <a:srgbClr val="F1F1F1"/>
                </a:solidFill>
                <a:latin typeface="Century Gothic"/>
                <a:cs typeface="Century Gothic"/>
                <a:hlinkClick r:id="rId4"/>
              </a:rPr>
              <a:t>kkunka@boabc.org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257925" marR="521334" indent="-287020">
              <a:lnSpc>
                <a:spcPct val="100000"/>
              </a:lnSpc>
              <a:spcBef>
                <a:spcPts val="100"/>
              </a:spcBef>
            </a:pPr>
            <a:r>
              <a:rPr dirty="0" sz="1900" b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900" spc="5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/>
              <a:t>Engagement</a:t>
            </a:r>
            <a:r>
              <a:rPr dirty="0" spc="-5"/>
              <a:t> </a:t>
            </a:r>
            <a:r>
              <a:rPr dirty="0" spc="-50"/>
              <a:t>&amp; </a:t>
            </a:r>
            <a:r>
              <a:rPr dirty="0"/>
              <a:t>Communication</a:t>
            </a:r>
            <a:r>
              <a:rPr dirty="0" spc="-10"/>
              <a:t> Reminder</a:t>
            </a:r>
            <a:endParaRPr sz="1900">
              <a:latin typeface="Times New Roman"/>
              <a:cs typeface="Times New Roman"/>
            </a:endParaRPr>
          </a:p>
          <a:p>
            <a:pPr marL="6428740">
              <a:lnSpc>
                <a:spcPct val="100000"/>
              </a:lnSpc>
              <a:spcBef>
                <a:spcPts val="1175"/>
              </a:spcBef>
            </a:pPr>
            <a:r>
              <a:rPr dirty="0" sz="1900" b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900" spc="7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="0">
                <a:latin typeface="Century Gothic"/>
                <a:cs typeface="Century Gothic"/>
              </a:rPr>
              <a:t>BOABC</a:t>
            </a:r>
            <a:r>
              <a:rPr dirty="0" spc="-10" b="0">
                <a:latin typeface="Century Gothic"/>
                <a:cs typeface="Century Gothic"/>
              </a:rPr>
              <a:t> contacts</a:t>
            </a:r>
            <a:endParaRPr sz="1900">
              <a:latin typeface="Century Gothic"/>
              <a:cs typeface="Century Gothic"/>
            </a:endParaRPr>
          </a:p>
          <a:p>
            <a:pPr marL="6428740">
              <a:lnSpc>
                <a:spcPct val="100000"/>
              </a:lnSpc>
              <a:spcBef>
                <a:spcPts val="1175"/>
              </a:spcBef>
            </a:pPr>
            <a:r>
              <a:rPr dirty="0" sz="1900" b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900" spc="7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="0">
                <a:latin typeface="Century Gothic"/>
                <a:cs typeface="Century Gothic"/>
              </a:rPr>
              <a:t>Zone</a:t>
            </a:r>
            <a:r>
              <a:rPr dirty="0" spc="5" b="0">
                <a:latin typeface="Century Gothic"/>
                <a:cs typeface="Century Gothic"/>
              </a:rPr>
              <a:t> </a:t>
            </a:r>
            <a:r>
              <a:rPr dirty="0" spc="-10" b="0">
                <a:latin typeface="Century Gothic"/>
                <a:cs typeface="Century Gothic"/>
              </a:rPr>
              <a:t>Meetings</a:t>
            </a:r>
            <a:endParaRPr sz="1900">
              <a:latin typeface="Century Gothic"/>
              <a:cs typeface="Century Gothic"/>
            </a:endParaRPr>
          </a:p>
          <a:p>
            <a:pPr marL="6428740">
              <a:lnSpc>
                <a:spcPct val="100000"/>
              </a:lnSpc>
              <a:spcBef>
                <a:spcPts val="1175"/>
              </a:spcBef>
            </a:pPr>
            <a:r>
              <a:rPr dirty="0" sz="1900" b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900" spc="7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="0">
                <a:latin typeface="Century Gothic"/>
                <a:cs typeface="Century Gothic"/>
              </a:rPr>
              <a:t>Zone</a:t>
            </a:r>
            <a:r>
              <a:rPr dirty="0" spc="5" b="0">
                <a:latin typeface="Century Gothic"/>
                <a:cs typeface="Century Gothic"/>
              </a:rPr>
              <a:t> </a:t>
            </a:r>
            <a:r>
              <a:rPr dirty="0" b="0">
                <a:latin typeface="Century Gothic"/>
                <a:cs typeface="Century Gothic"/>
              </a:rPr>
              <a:t>Directors</a:t>
            </a:r>
            <a:r>
              <a:rPr dirty="0" spc="-10" b="0">
                <a:latin typeface="Century Gothic"/>
                <a:cs typeface="Century Gothic"/>
              </a:rPr>
              <a:t> </a:t>
            </a:r>
            <a:r>
              <a:rPr dirty="0" b="0">
                <a:latin typeface="Century Gothic"/>
                <a:cs typeface="Century Gothic"/>
              </a:rPr>
              <a:t>-</a:t>
            </a:r>
            <a:r>
              <a:rPr dirty="0" spc="5" b="0">
                <a:latin typeface="Century Gothic"/>
                <a:cs typeface="Century Gothic"/>
              </a:rPr>
              <a:t> </a:t>
            </a:r>
            <a:r>
              <a:rPr dirty="0" spc="-10" b="0">
                <a:latin typeface="Century Gothic"/>
                <a:cs typeface="Century Gothic"/>
              </a:rPr>
              <a:t>Mentors</a:t>
            </a:r>
            <a:endParaRPr sz="1900">
              <a:latin typeface="Century Gothic"/>
              <a:cs typeface="Century Gothic"/>
            </a:endParaRPr>
          </a:p>
          <a:p>
            <a:pPr marL="6428740">
              <a:lnSpc>
                <a:spcPct val="100000"/>
              </a:lnSpc>
              <a:spcBef>
                <a:spcPts val="1175"/>
              </a:spcBef>
            </a:pPr>
            <a:r>
              <a:rPr dirty="0" sz="1900" b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900" spc="7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="0">
                <a:latin typeface="Century Gothic"/>
                <a:cs typeface="Century Gothic"/>
              </a:rPr>
              <a:t>Member</a:t>
            </a:r>
            <a:r>
              <a:rPr dirty="0" spc="-5" b="0">
                <a:latin typeface="Century Gothic"/>
                <a:cs typeface="Century Gothic"/>
              </a:rPr>
              <a:t> </a:t>
            </a:r>
            <a:r>
              <a:rPr dirty="0" b="0">
                <a:latin typeface="Century Gothic"/>
                <a:cs typeface="Century Gothic"/>
              </a:rPr>
              <a:t>Forum</a:t>
            </a:r>
            <a:r>
              <a:rPr dirty="0" spc="5" b="0">
                <a:latin typeface="Century Gothic"/>
                <a:cs typeface="Century Gothic"/>
              </a:rPr>
              <a:t> </a:t>
            </a:r>
            <a:r>
              <a:rPr dirty="0" spc="-10" b="0">
                <a:latin typeface="Century Gothic"/>
                <a:cs typeface="Century Gothic"/>
              </a:rPr>
              <a:t>Discussions</a:t>
            </a:r>
            <a:endParaRPr sz="1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400">
              <a:latin typeface="Century Gothic"/>
              <a:cs typeface="Century Gothic"/>
            </a:endParaRPr>
          </a:p>
          <a:p>
            <a:pPr marL="12700" marR="83185">
              <a:lnSpc>
                <a:spcPts val="3350"/>
              </a:lnSpc>
            </a:pPr>
            <a:r>
              <a:rPr dirty="0" sz="3100">
                <a:solidFill>
                  <a:srgbClr val="FF0000"/>
                </a:solidFill>
              </a:rPr>
              <a:t>NEXT</a:t>
            </a:r>
            <a:r>
              <a:rPr dirty="0" sz="3100" spc="-100">
                <a:solidFill>
                  <a:srgbClr val="FF0000"/>
                </a:solidFill>
              </a:rPr>
              <a:t> </a:t>
            </a:r>
            <a:r>
              <a:rPr dirty="0" sz="3100">
                <a:solidFill>
                  <a:srgbClr val="FF0000"/>
                </a:solidFill>
              </a:rPr>
              <a:t>SESSION</a:t>
            </a:r>
            <a:r>
              <a:rPr dirty="0" sz="3100" spc="-90">
                <a:solidFill>
                  <a:srgbClr val="FF0000"/>
                </a:solidFill>
              </a:rPr>
              <a:t> </a:t>
            </a:r>
            <a:r>
              <a:rPr dirty="0" sz="3100">
                <a:solidFill>
                  <a:srgbClr val="FF0000"/>
                </a:solidFill>
              </a:rPr>
              <a:t>IS</a:t>
            </a:r>
            <a:r>
              <a:rPr dirty="0" sz="3100" spc="-105">
                <a:solidFill>
                  <a:srgbClr val="FF0000"/>
                </a:solidFill>
              </a:rPr>
              <a:t> </a:t>
            </a:r>
            <a:r>
              <a:rPr dirty="0" sz="3100">
                <a:solidFill>
                  <a:srgbClr val="FF0000"/>
                </a:solidFill>
              </a:rPr>
              <a:t>AUGUST</a:t>
            </a:r>
            <a:r>
              <a:rPr dirty="0" sz="3100" spc="-100">
                <a:solidFill>
                  <a:srgbClr val="FF0000"/>
                </a:solidFill>
              </a:rPr>
              <a:t> </a:t>
            </a:r>
            <a:r>
              <a:rPr dirty="0" sz="3100">
                <a:solidFill>
                  <a:srgbClr val="FF0000"/>
                </a:solidFill>
              </a:rPr>
              <a:t>26TH</a:t>
            </a:r>
            <a:r>
              <a:rPr dirty="0" sz="3100">
                <a:solidFill>
                  <a:srgbClr val="FFFFFF"/>
                </a:solidFill>
              </a:rPr>
              <a:t>,</a:t>
            </a:r>
            <a:r>
              <a:rPr dirty="0" sz="3100" spc="-75">
                <a:solidFill>
                  <a:srgbClr val="FFFFFF"/>
                </a:solidFill>
              </a:rPr>
              <a:t> </a:t>
            </a:r>
            <a:r>
              <a:rPr dirty="0" sz="3100">
                <a:solidFill>
                  <a:srgbClr val="FFFFFF"/>
                </a:solidFill>
              </a:rPr>
              <a:t>2021</a:t>
            </a:r>
            <a:r>
              <a:rPr dirty="0" sz="3100" spc="-80">
                <a:solidFill>
                  <a:srgbClr val="FFFFFF"/>
                </a:solidFill>
              </a:rPr>
              <a:t> </a:t>
            </a:r>
            <a:r>
              <a:rPr dirty="0" sz="3100">
                <a:solidFill>
                  <a:srgbClr val="FFFFFF"/>
                </a:solidFill>
              </a:rPr>
              <a:t>FORUM</a:t>
            </a:r>
            <a:r>
              <a:rPr dirty="0" sz="3100" spc="-110">
                <a:solidFill>
                  <a:srgbClr val="FFFFFF"/>
                </a:solidFill>
              </a:rPr>
              <a:t> </a:t>
            </a:r>
            <a:r>
              <a:rPr dirty="0" sz="3100" spc="-10">
                <a:solidFill>
                  <a:srgbClr val="FFFFFF"/>
                </a:solidFill>
              </a:rPr>
              <a:t>DISCUSSION </a:t>
            </a:r>
            <a:r>
              <a:rPr dirty="0" sz="3100">
                <a:solidFill>
                  <a:srgbClr val="FFFFFF"/>
                </a:solidFill>
              </a:rPr>
              <a:t>FIRE</a:t>
            </a:r>
            <a:r>
              <a:rPr dirty="0" sz="3100" spc="-125">
                <a:solidFill>
                  <a:srgbClr val="FFFFFF"/>
                </a:solidFill>
              </a:rPr>
              <a:t> </a:t>
            </a:r>
            <a:r>
              <a:rPr dirty="0" sz="3100">
                <a:solidFill>
                  <a:srgbClr val="FFFFFF"/>
                </a:solidFill>
              </a:rPr>
              <a:t>BLOCKING,</a:t>
            </a:r>
            <a:r>
              <a:rPr dirty="0" sz="3100" spc="-130">
                <a:solidFill>
                  <a:srgbClr val="FFFFFF"/>
                </a:solidFill>
              </a:rPr>
              <a:t> </a:t>
            </a:r>
            <a:r>
              <a:rPr dirty="0" sz="3100">
                <a:solidFill>
                  <a:srgbClr val="FFFFFF"/>
                </a:solidFill>
              </a:rPr>
              <a:t>FIRE</a:t>
            </a:r>
            <a:r>
              <a:rPr dirty="0" sz="3100" spc="-125">
                <a:solidFill>
                  <a:srgbClr val="FFFFFF"/>
                </a:solidFill>
              </a:rPr>
              <a:t> </a:t>
            </a:r>
            <a:r>
              <a:rPr dirty="0" sz="3100">
                <a:solidFill>
                  <a:srgbClr val="FFFFFF"/>
                </a:solidFill>
              </a:rPr>
              <a:t>STOPPING</a:t>
            </a:r>
            <a:r>
              <a:rPr dirty="0" sz="3100" spc="-110">
                <a:solidFill>
                  <a:srgbClr val="FFFFFF"/>
                </a:solidFill>
              </a:rPr>
              <a:t> </a:t>
            </a:r>
            <a:r>
              <a:rPr dirty="0" sz="3100">
                <a:solidFill>
                  <a:srgbClr val="FFFFFF"/>
                </a:solidFill>
              </a:rPr>
              <a:t>–</a:t>
            </a:r>
            <a:r>
              <a:rPr dirty="0" sz="3100" spc="-120">
                <a:solidFill>
                  <a:srgbClr val="FFFFFF"/>
                </a:solidFill>
              </a:rPr>
              <a:t> </a:t>
            </a:r>
            <a:r>
              <a:rPr dirty="0" sz="3100">
                <a:solidFill>
                  <a:srgbClr val="FFFFFF"/>
                </a:solidFill>
              </a:rPr>
              <a:t>FIRE/SMOKE</a:t>
            </a:r>
            <a:r>
              <a:rPr dirty="0" sz="3100" spc="-110">
                <a:solidFill>
                  <a:srgbClr val="FFFFFF"/>
                </a:solidFill>
              </a:rPr>
              <a:t> </a:t>
            </a:r>
            <a:r>
              <a:rPr dirty="0" sz="3100" spc="-10">
                <a:solidFill>
                  <a:srgbClr val="FFFFFF"/>
                </a:solidFill>
              </a:rPr>
              <a:t>DAMPERS</a:t>
            </a:r>
            <a:endParaRPr sz="3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204700" cy="6858000"/>
            <a:chOff x="0" y="0"/>
            <a:chExt cx="122047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9206483" y="3189732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0291577" y="3285744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443215" y="3132582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920221" y="3684270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8667400" y="2271088"/>
            <a:ext cx="195516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PURPOSE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940308" y="3819144"/>
            <a:ext cx="1548765" cy="1888489"/>
          </a:xfrm>
          <a:custGeom>
            <a:avLst/>
            <a:gdLst/>
            <a:ahLst/>
            <a:cxnLst/>
            <a:rect l="l" t="t" r="r" b="b"/>
            <a:pathLst>
              <a:path w="1548764" h="1888489">
                <a:moveTo>
                  <a:pt x="1548384" y="0"/>
                </a:moveTo>
                <a:lnTo>
                  <a:pt x="0" y="0"/>
                </a:lnTo>
                <a:lnTo>
                  <a:pt x="0" y="1888235"/>
                </a:lnTo>
                <a:lnTo>
                  <a:pt x="1548384" y="1888235"/>
                </a:lnTo>
                <a:lnTo>
                  <a:pt x="1548384" y="0"/>
                </a:lnTo>
                <a:close/>
              </a:path>
            </a:pathLst>
          </a:custGeom>
          <a:solidFill>
            <a:srgbClr val="4966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940308" y="3811206"/>
            <a:ext cx="1548765" cy="1904364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3300">
              <a:latin typeface="Times New Roman"/>
              <a:cs typeface="Times New Roman"/>
            </a:endParaRPr>
          </a:p>
          <a:p>
            <a:pPr algn="ctr" marL="230504" marR="224790" indent="635">
              <a:lnSpc>
                <a:spcPct val="92000"/>
              </a:lnSpc>
              <a:spcBef>
                <a:spcPts val="5"/>
              </a:spcBef>
            </a:pPr>
            <a:r>
              <a:rPr dirty="0" sz="2200" spc="-10" b="1">
                <a:solidFill>
                  <a:srgbClr val="FFFFFF"/>
                </a:solidFill>
                <a:latin typeface="Century Gothic"/>
                <a:cs typeface="Century Gothic"/>
              </a:rPr>
              <a:t>These sessions </a:t>
            </a:r>
            <a:r>
              <a:rPr dirty="0" sz="2200" b="1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dirty="0" sz="2200" spc="-4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200" spc="-20" b="1">
                <a:solidFill>
                  <a:srgbClr val="FFFFFF"/>
                </a:solidFill>
                <a:latin typeface="Century Gothic"/>
                <a:cs typeface="Century Gothic"/>
              </a:rPr>
              <a:t>not: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88692" y="3811206"/>
            <a:ext cx="4650105" cy="1904364"/>
          </a:xfrm>
          <a:prstGeom prst="rect">
            <a:avLst/>
          </a:prstGeom>
          <a:solidFill>
            <a:srgbClr val="D0D2E2">
              <a:alpha val="90194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93345" marR="972185">
              <a:lnSpc>
                <a:spcPts val="1660"/>
              </a:lnSpc>
              <a:spcBef>
                <a:spcPts val="1465"/>
              </a:spcBef>
              <a:buChar char="-"/>
              <a:tabLst>
                <a:tab pos="210185" algn="l"/>
              </a:tabLst>
            </a:pPr>
            <a:r>
              <a:rPr dirty="0" sz="1500">
                <a:latin typeface="Century Gothic"/>
                <a:cs typeface="Century Gothic"/>
              </a:rPr>
              <a:t>the</a:t>
            </a:r>
            <a:r>
              <a:rPr dirty="0" sz="1500" spc="-1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only</a:t>
            </a:r>
            <a:r>
              <a:rPr dirty="0" sz="1500" spc="-20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means</a:t>
            </a:r>
            <a:r>
              <a:rPr dirty="0" sz="1500" spc="1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for</a:t>
            </a:r>
            <a:r>
              <a:rPr dirty="0" sz="1500" spc="-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dialogue</a:t>
            </a:r>
            <a:r>
              <a:rPr dirty="0" sz="1500" spc="-25">
                <a:latin typeface="Century Gothic"/>
                <a:cs typeface="Century Gothic"/>
              </a:rPr>
              <a:t> </a:t>
            </a:r>
            <a:r>
              <a:rPr dirty="0" sz="1500" spc="-10">
                <a:latin typeface="Century Gothic"/>
                <a:cs typeface="Century Gothic"/>
              </a:rPr>
              <a:t>amongst members</a:t>
            </a:r>
            <a:endParaRPr sz="1500">
              <a:latin typeface="Century Gothic"/>
              <a:cs typeface="Century Gothic"/>
            </a:endParaRPr>
          </a:p>
          <a:p>
            <a:pPr marL="209550" indent="-116839">
              <a:lnSpc>
                <a:spcPct val="100000"/>
              </a:lnSpc>
              <a:spcBef>
                <a:spcPts val="470"/>
              </a:spcBef>
              <a:buChar char="-"/>
              <a:tabLst>
                <a:tab pos="210185" algn="l"/>
              </a:tabLst>
            </a:pPr>
            <a:r>
              <a:rPr dirty="0" sz="1500">
                <a:latin typeface="Century Gothic"/>
                <a:cs typeface="Century Gothic"/>
              </a:rPr>
              <a:t>formal</a:t>
            </a:r>
            <a:r>
              <a:rPr dirty="0" sz="1500" spc="-10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education</a:t>
            </a:r>
            <a:r>
              <a:rPr dirty="0" sz="1500" spc="-30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and </a:t>
            </a:r>
            <a:r>
              <a:rPr dirty="0" sz="1500" spc="-10">
                <a:latin typeface="Century Gothic"/>
                <a:cs typeface="Century Gothic"/>
              </a:rPr>
              <a:t>training</a:t>
            </a:r>
            <a:endParaRPr sz="1500">
              <a:latin typeface="Century Gothic"/>
              <a:cs typeface="Century Gothic"/>
            </a:endParaRPr>
          </a:p>
          <a:p>
            <a:pPr marL="209550" indent="-116839">
              <a:lnSpc>
                <a:spcPct val="100000"/>
              </a:lnSpc>
              <a:spcBef>
                <a:spcPts val="505"/>
              </a:spcBef>
              <a:buChar char="-"/>
              <a:tabLst>
                <a:tab pos="210185" algn="l"/>
              </a:tabLst>
            </a:pPr>
            <a:r>
              <a:rPr dirty="0" sz="1500">
                <a:latin typeface="Century Gothic"/>
                <a:cs typeface="Century Gothic"/>
              </a:rPr>
              <a:t>exam </a:t>
            </a:r>
            <a:r>
              <a:rPr dirty="0" sz="1500" spc="-10">
                <a:latin typeface="Century Gothic"/>
                <a:cs typeface="Century Gothic"/>
              </a:rPr>
              <a:t>review</a:t>
            </a:r>
            <a:endParaRPr sz="1500">
              <a:latin typeface="Century Gothic"/>
              <a:cs typeface="Century Gothic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932370" y="935424"/>
            <a:ext cx="1564640" cy="2921000"/>
            <a:chOff x="932370" y="935424"/>
            <a:chExt cx="1564640" cy="2921000"/>
          </a:xfrm>
        </p:grpSpPr>
        <p:sp>
          <p:nvSpPr>
            <p:cNvPr id="13" name="object 13" descr=""/>
            <p:cNvSpPr/>
            <p:nvPr/>
          </p:nvSpPr>
          <p:spPr>
            <a:xfrm>
              <a:off x="940308" y="943362"/>
              <a:ext cx="1548765" cy="2905125"/>
            </a:xfrm>
            <a:custGeom>
              <a:avLst/>
              <a:gdLst/>
              <a:ahLst/>
              <a:cxnLst/>
              <a:rect l="l" t="t" r="r" b="b"/>
              <a:pathLst>
                <a:path w="1548764" h="2905125">
                  <a:moveTo>
                    <a:pt x="1548384" y="0"/>
                  </a:moveTo>
                  <a:lnTo>
                    <a:pt x="0" y="0"/>
                  </a:lnTo>
                  <a:lnTo>
                    <a:pt x="0" y="1887410"/>
                  </a:lnTo>
                  <a:lnTo>
                    <a:pt x="735482" y="1887410"/>
                  </a:lnTo>
                  <a:lnTo>
                    <a:pt x="735482" y="2672473"/>
                  </a:lnTo>
                  <a:lnTo>
                    <a:pt x="619353" y="2672473"/>
                  </a:lnTo>
                  <a:lnTo>
                    <a:pt x="774192" y="2904744"/>
                  </a:lnTo>
                  <a:lnTo>
                    <a:pt x="929030" y="2672473"/>
                  </a:lnTo>
                  <a:lnTo>
                    <a:pt x="812901" y="2672473"/>
                  </a:lnTo>
                  <a:lnTo>
                    <a:pt x="812901" y="1887410"/>
                  </a:lnTo>
                  <a:lnTo>
                    <a:pt x="1548384" y="1887410"/>
                  </a:lnTo>
                  <a:lnTo>
                    <a:pt x="1548384" y="0"/>
                  </a:lnTo>
                  <a:close/>
                </a:path>
              </a:pathLst>
            </a:custGeom>
            <a:solidFill>
              <a:srgbClr val="4966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40308" y="943362"/>
              <a:ext cx="1548765" cy="2905125"/>
            </a:xfrm>
            <a:custGeom>
              <a:avLst/>
              <a:gdLst/>
              <a:ahLst/>
              <a:cxnLst/>
              <a:rect l="l" t="t" r="r" b="b"/>
              <a:pathLst>
                <a:path w="1548764" h="2905125">
                  <a:moveTo>
                    <a:pt x="1548384" y="1887410"/>
                  </a:moveTo>
                  <a:lnTo>
                    <a:pt x="812901" y="1887410"/>
                  </a:lnTo>
                  <a:lnTo>
                    <a:pt x="812901" y="2672473"/>
                  </a:lnTo>
                  <a:lnTo>
                    <a:pt x="929030" y="2672473"/>
                  </a:lnTo>
                  <a:lnTo>
                    <a:pt x="774192" y="2904744"/>
                  </a:lnTo>
                  <a:lnTo>
                    <a:pt x="619353" y="2672473"/>
                  </a:lnTo>
                  <a:lnTo>
                    <a:pt x="735482" y="2672473"/>
                  </a:lnTo>
                  <a:lnTo>
                    <a:pt x="735482" y="1887410"/>
                  </a:lnTo>
                  <a:lnTo>
                    <a:pt x="0" y="1887410"/>
                  </a:lnTo>
                  <a:lnTo>
                    <a:pt x="0" y="0"/>
                  </a:lnTo>
                  <a:lnTo>
                    <a:pt x="1548384" y="0"/>
                  </a:lnTo>
                  <a:lnTo>
                    <a:pt x="1548384" y="1887410"/>
                  </a:lnTo>
                  <a:close/>
                </a:path>
              </a:pathLst>
            </a:custGeom>
            <a:ln w="15875">
              <a:solidFill>
                <a:srgbClr val="4966A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95909" y="1071892"/>
            <a:ext cx="1236980" cy="1593215"/>
          </a:xfrm>
          <a:prstGeom prst="rect"/>
        </p:spPr>
        <p:txBody>
          <a:bodyPr wrap="square" lIns="0" tIns="39369" rIns="0" bIns="0" rtlCol="0" vert="horz">
            <a:spAutoFit/>
          </a:bodyPr>
          <a:lstStyle/>
          <a:p>
            <a:pPr algn="ctr" marL="12065" marR="5080" indent="-1270">
              <a:lnSpc>
                <a:spcPct val="91900"/>
              </a:lnSpc>
              <a:spcBef>
                <a:spcPts val="309"/>
              </a:spcBef>
            </a:pPr>
            <a:r>
              <a:rPr dirty="0" sz="2200" spc="-10" b="1">
                <a:solidFill>
                  <a:srgbClr val="FFFFFF"/>
                </a:solidFill>
                <a:latin typeface="Century Gothic"/>
                <a:cs typeface="Century Gothic"/>
              </a:rPr>
              <a:t>These sessions </a:t>
            </a:r>
            <a:r>
              <a:rPr dirty="0" sz="2200" spc="-25" b="1">
                <a:solidFill>
                  <a:srgbClr val="FFFFFF"/>
                </a:solidFill>
                <a:latin typeface="Century Gothic"/>
                <a:cs typeface="Century Gothic"/>
              </a:rPr>
              <a:t>are </a:t>
            </a:r>
            <a:r>
              <a:rPr dirty="0" sz="2200" spc="-10" b="1">
                <a:solidFill>
                  <a:srgbClr val="FFFFFF"/>
                </a:solidFill>
                <a:latin typeface="Century Gothic"/>
                <a:cs typeface="Century Gothic"/>
              </a:rPr>
              <a:t>intended </a:t>
            </a:r>
            <a:r>
              <a:rPr dirty="0" sz="2200" spc="-25" b="1">
                <a:solidFill>
                  <a:srgbClr val="FFFFFF"/>
                </a:solidFill>
                <a:latin typeface="Century Gothic"/>
                <a:cs typeface="Century Gothic"/>
              </a:rPr>
              <a:t>to: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80754" y="935418"/>
            <a:ext cx="4658360" cy="1904364"/>
          </a:xfrm>
          <a:prstGeom prst="rect">
            <a:avLst/>
          </a:prstGeom>
          <a:solidFill>
            <a:srgbClr val="D0D2E2">
              <a:alpha val="90194"/>
            </a:srgbClr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217170" indent="-116205">
              <a:lnSpc>
                <a:spcPct val="100000"/>
              </a:lnSpc>
              <a:buChar char="-"/>
              <a:tabLst>
                <a:tab pos="217804" algn="l"/>
              </a:tabLst>
            </a:pPr>
            <a:r>
              <a:rPr dirty="0" sz="1500">
                <a:latin typeface="Century Gothic"/>
                <a:cs typeface="Century Gothic"/>
              </a:rPr>
              <a:t>generate</a:t>
            </a:r>
            <a:r>
              <a:rPr dirty="0" sz="1500" spc="-20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dialogue</a:t>
            </a:r>
            <a:r>
              <a:rPr dirty="0" sz="1500" spc="-3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amongst</a:t>
            </a:r>
            <a:r>
              <a:rPr dirty="0" sz="1500" spc="5">
                <a:latin typeface="Century Gothic"/>
                <a:cs typeface="Century Gothic"/>
              </a:rPr>
              <a:t> </a:t>
            </a:r>
            <a:r>
              <a:rPr dirty="0" sz="1500" spc="-10">
                <a:latin typeface="Century Gothic"/>
                <a:cs typeface="Century Gothic"/>
              </a:rPr>
              <a:t>members</a:t>
            </a:r>
            <a:endParaRPr sz="1500">
              <a:latin typeface="Century Gothic"/>
              <a:cs typeface="Century Gothic"/>
            </a:endParaRPr>
          </a:p>
          <a:p>
            <a:pPr marL="217170" indent="-116205">
              <a:lnSpc>
                <a:spcPct val="100000"/>
              </a:lnSpc>
              <a:spcBef>
                <a:spcPts val="505"/>
              </a:spcBef>
              <a:buChar char="-"/>
              <a:tabLst>
                <a:tab pos="217804" algn="l"/>
              </a:tabLst>
            </a:pPr>
            <a:r>
              <a:rPr dirty="0" sz="1500">
                <a:latin typeface="Century Gothic"/>
                <a:cs typeface="Century Gothic"/>
              </a:rPr>
              <a:t>be</a:t>
            </a:r>
            <a:r>
              <a:rPr dirty="0" sz="1500" spc="-1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a source</a:t>
            </a:r>
            <a:r>
              <a:rPr dirty="0" sz="1500" spc="-1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of advice,</a:t>
            </a:r>
            <a:r>
              <a:rPr dirty="0" sz="1500" spc="-4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feedback</a:t>
            </a:r>
            <a:r>
              <a:rPr dirty="0" sz="1500" spc="1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and</a:t>
            </a:r>
            <a:r>
              <a:rPr dirty="0" sz="1500" spc="5">
                <a:latin typeface="Century Gothic"/>
                <a:cs typeface="Century Gothic"/>
              </a:rPr>
              <a:t> </a:t>
            </a:r>
            <a:r>
              <a:rPr dirty="0" sz="1500" spc="-10">
                <a:latin typeface="Century Gothic"/>
                <a:cs typeface="Century Gothic"/>
              </a:rPr>
              <a:t>options</a:t>
            </a:r>
            <a:endParaRPr sz="1500">
              <a:latin typeface="Century Gothic"/>
              <a:cs typeface="Century Gothic"/>
            </a:endParaRPr>
          </a:p>
          <a:p>
            <a:pPr marL="217170" indent="-116205">
              <a:lnSpc>
                <a:spcPct val="100000"/>
              </a:lnSpc>
              <a:spcBef>
                <a:spcPts val="500"/>
              </a:spcBef>
              <a:buChar char="-"/>
              <a:tabLst>
                <a:tab pos="217804" algn="l"/>
              </a:tabLst>
            </a:pPr>
            <a:r>
              <a:rPr dirty="0" sz="1500">
                <a:latin typeface="Century Gothic"/>
                <a:cs typeface="Century Gothic"/>
              </a:rPr>
              <a:t>support</a:t>
            </a:r>
            <a:r>
              <a:rPr dirty="0" sz="1500" spc="-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members</a:t>
            </a:r>
            <a:r>
              <a:rPr dirty="0" sz="1500" spc="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in</a:t>
            </a:r>
            <a:r>
              <a:rPr dirty="0" sz="1500" spc="-1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their</a:t>
            </a:r>
            <a:r>
              <a:rPr dirty="0" sz="1500" spc="-15">
                <a:latin typeface="Century Gothic"/>
                <a:cs typeface="Century Gothic"/>
              </a:rPr>
              <a:t> </a:t>
            </a:r>
            <a:r>
              <a:rPr dirty="0" sz="1500" spc="-20">
                <a:latin typeface="Century Gothic"/>
                <a:cs typeface="Century Gothic"/>
              </a:rPr>
              <a:t>work</a:t>
            </a:r>
            <a:endParaRPr sz="1500">
              <a:latin typeface="Century Gothic"/>
              <a:cs typeface="Century Gothic"/>
            </a:endParaRPr>
          </a:p>
          <a:p>
            <a:pPr marL="101600" marR="993140">
              <a:lnSpc>
                <a:spcPts val="2300"/>
              </a:lnSpc>
              <a:spcBef>
                <a:spcPts val="155"/>
              </a:spcBef>
              <a:buChar char="-"/>
              <a:tabLst>
                <a:tab pos="217804" algn="l"/>
              </a:tabLst>
            </a:pPr>
            <a:r>
              <a:rPr dirty="0" sz="1500">
                <a:latin typeface="Century Gothic"/>
                <a:cs typeface="Century Gothic"/>
              </a:rPr>
              <a:t>provide</a:t>
            </a:r>
            <a:r>
              <a:rPr dirty="0" sz="1500" spc="-30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professional</a:t>
            </a:r>
            <a:r>
              <a:rPr dirty="0" sz="1500" spc="-5">
                <a:latin typeface="Century Gothic"/>
                <a:cs typeface="Century Gothic"/>
              </a:rPr>
              <a:t> </a:t>
            </a:r>
            <a:r>
              <a:rPr dirty="0" sz="1500" spc="-10">
                <a:latin typeface="Century Gothic"/>
                <a:cs typeface="Century Gothic"/>
              </a:rPr>
              <a:t>development </a:t>
            </a:r>
            <a:r>
              <a:rPr dirty="0" sz="1500">
                <a:latin typeface="Century Gothic"/>
                <a:cs typeface="Century Gothic"/>
              </a:rPr>
              <a:t>focus</a:t>
            </a:r>
            <a:r>
              <a:rPr dirty="0" sz="1500" spc="-10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on</a:t>
            </a:r>
            <a:r>
              <a:rPr dirty="0" sz="1500" spc="-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your</a:t>
            </a:r>
            <a:r>
              <a:rPr dirty="0" sz="1500" spc="-10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questions</a:t>
            </a:r>
            <a:r>
              <a:rPr dirty="0" sz="1500" spc="-20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and</a:t>
            </a:r>
            <a:r>
              <a:rPr dirty="0" sz="1500" spc="-5">
                <a:latin typeface="Century Gothic"/>
                <a:cs typeface="Century Gothic"/>
              </a:rPr>
              <a:t> </a:t>
            </a:r>
            <a:r>
              <a:rPr dirty="0" sz="1500" spc="-10">
                <a:latin typeface="Century Gothic"/>
                <a:cs typeface="Century Gothic"/>
              </a:rPr>
              <a:t>feedback</a:t>
            </a:r>
            <a:endParaRPr sz="15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162854" y="4732865"/>
            <a:ext cx="3871595" cy="95313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  <a:tabLst>
                <a:tab pos="1975485" algn="l"/>
              </a:tabLst>
            </a:pP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CURRENT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INTERPRET ATIONS</a:t>
            </a:r>
            <a:endParaRPr sz="3200">
              <a:latin typeface="Century Gothic"/>
              <a:cs typeface="Century Gothic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495" y="326136"/>
            <a:ext cx="5393436" cy="591769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25577" y="271746"/>
            <a:ext cx="26612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F1F1F1"/>
                </a:solidFill>
                <a:latin typeface="Century Gothic"/>
                <a:cs typeface="Century Gothic"/>
              </a:rPr>
              <a:t>In</a:t>
            </a:r>
            <a:r>
              <a:rPr dirty="0" sz="3600" spc="10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3600" b="1">
                <a:solidFill>
                  <a:srgbClr val="F1F1F1"/>
                </a:solidFill>
                <a:latin typeface="Century Gothic"/>
                <a:cs typeface="Century Gothic"/>
              </a:rPr>
              <a:t>The </a:t>
            </a:r>
            <a:r>
              <a:rPr dirty="0" sz="3600" spc="-20" b="1">
                <a:solidFill>
                  <a:srgbClr val="F1F1F1"/>
                </a:solidFill>
                <a:latin typeface="Century Gothic"/>
                <a:cs typeface="Century Gothic"/>
              </a:rPr>
              <a:t>Know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925577" y="1006467"/>
            <a:ext cx="49568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F1F1F1"/>
                </a:solidFill>
                <a:latin typeface="Century Gothic"/>
                <a:cs typeface="Century Gothic"/>
              </a:rPr>
              <a:t>Current </a:t>
            </a:r>
            <a:r>
              <a:rPr dirty="0" sz="3600" spc="-10" b="1">
                <a:solidFill>
                  <a:srgbClr val="F1F1F1"/>
                </a:solidFill>
                <a:latin typeface="Century Gothic"/>
                <a:cs typeface="Century Gothic"/>
              </a:rPr>
              <a:t>Interpretations</a:t>
            </a:r>
            <a:endParaRPr sz="3600">
              <a:latin typeface="Century Gothic"/>
              <a:cs typeface="Century Gothic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8" name="object 8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47003" y="1766316"/>
            <a:ext cx="6338315" cy="44881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094817" y="5168294"/>
            <a:ext cx="5177155" cy="95313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KNOW</a:t>
            </a:r>
            <a:r>
              <a:rPr dirty="0" sz="3200" spc="-2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dirty="0" sz="32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TECHNICAL BULLETINS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174737" y="1528233"/>
            <a:ext cx="37096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latin typeface="Wingdings 3"/>
                <a:cs typeface="Wingdings 3"/>
              </a:rPr>
              <a:t></a:t>
            </a:r>
            <a:r>
              <a:rPr dirty="0" sz="1450" spc="105">
                <a:latin typeface="Times New Roman"/>
                <a:cs typeface="Times New Roman"/>
              </a:rPr>
              <a:t>  </a:t>
            </a:r>
            <a:r>
              <a:rPr dirty="0" sz="1800">
                <a:solidFill>
                  <a:srgbClr val="0F486E"/>
                </a:solidFill>
                <a:latin typeface="Century Gothic"/>
                <a:cs typeface="Century Gothic"/>
              </a:rPr>
              <a:t>These</a:t>
            </a:r>
            <a:r>
              <a:rPr dirty="0" sz="1800" spc="10">
                <a:solidFill>
                  <a:srgbClr val="0F486E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0F486E"/>
                </a:solidFill>
                <a:latin typeface="Century Gothic"/>
                <a:cs typeface="Century Gothic"/>
              </a:rPr>
              <a:t>sessions</a:t>
            </a:r>
            <a:r>
              <a:rPr dirty="0" sz="1800" spc="-5">
                <a:solidFill>
                  <a:srgbClr val="0F486E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0F486E"/>
                </a:solidFill>
                <a:latin typeface="Century Gothic"/>
                <a:cs typeface="Century Gothic"/>
              </a:rPr>
              <a:t>are</a:t>
            </a:r>
            <a:r>
              <a:rPr dirty="0" sz="1800" spc="-15">
                <a:solidFill>
                  <a:srgbClr val="0F486E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0F486E"/>
                </a:solidFill>
                <a:latin typeface="Century Gothic"/>
                <a:cs typeface="Century Gothic"/>
              </a:rPr>
              <a:t>intended</a:t>
            </a:r>
            <a:r>
              <a:rPr dirty="0" sz="1800" spc="15">
                <a:solidFill>
                  <a:srgbClr val="0F486E"/>
                </a:solidFill>
                <a:latin typeface="Century Gothic"/>
                <a:cs typeface="Century Gothic"/>
              </a:rPr>
              <a:t> </a:t>
            </a:r>
            <a:r>
              <a:rPr dirty="0" sz="1800" spc="-25">
                <a:solidFill>
                  <a:srgbClr val="0F486E"/>
                </a:solidFill>
                <a:latin typeface="Century Gothic"/>
                <a:cs typeface="Century Gothic"/>
              </a:rPr>
              <a:t>to: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6" name="object 6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2911" y="60960"/>
            <a:ext cx="5954267" cy="450494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9696" y="64007"/>
            <a:ext cx="4620754" cy="66492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316173" y="5173298"/>
            <a:ext cx="4818380" cy="95313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KNOW</a:t>
            </a:r>
            <a:r>
              <a:rPr dirty="0" sz="3200" spc="-2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dirty="0" sz="32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BUILDING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CODE</a:t>
            </a:r>
            <a:r>
              <a:rPr dirty="0" sz="3200" spc="-2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APPEALS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174737" y="1528233"/>
            <a:ext cx="37096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latin typeface="Wingdings 3"/>
                <a:cs typeface="Wingdings 3"/>
              </a:rPr>
              <a:t></a:t>
            </a:r>
            <a:r>
              <a:rPr dirty="0" sz="1450" spc="105">
                <a:latin typeface="Times New Roman"/>
                <a:cs typeface="Times New Roman"/>
              </a:rPr>
              <a:t>  </a:t>
            </a:r>
            <a:r>
              <a:rPr dirty="0" sz="1800">
                <a:solidFill>
                  <a:srgbClr val="0F486E"/>
                </a:solidFill>
                <a:latin typeface="Century Gothic"/>
                <a:cs typeface="Century Gothic"/>
              </a:rPr>
              <a:t>These</a:t>
            </a:r>
            <a:r>
              <a:rPr dirty="0" sz="1800" spc="10">
                <a:solidFill>
                  <a:srgbClr val="0F486E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0F486E"/>
                </a:solidFill>
                <a:latin typeface="Century Gothic"/>
                <a:cs typeface="Century Gothic"/>
              </a:rPr>
              <a:t>sessions</a:t>
            </a:r>
            <a:r>
              <a:rPr dirty="0" sz="1800" spc="-5">
                <a:solidFill>
                  <a:srgbClr val="0F486E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0F486E"/>
                </a:solidFill>
                <a:latin typeface="Century Gothic"/>
                <a:cs typeface="Century Gothic"/>
              </a:rPr>
              <a:t>are</a:t>
            </a:r>
            <a:r>
              <a:rPr dirty="0" sz="1800" spc="-15">
                <a:solidFill>
                  <a:srgbClr val="0F486E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0F486E"/>
                </a:solidFill>
                <a:latin typeface="Century Gothic"/>
                <a:cs typeface="Century Gothic"/>
              </a:rPr>
              <a:t>intended</a:t>
            </a:r>
            <a:r>
              <a:rPr dirty="0" sz="1800" spc="15">
                <a:solidFill>
                  <a:srgbClr val="0F486E"/>
                </a:solidFill>
                <a:latin typeface="Century Gothic"/>
                <a:cs typeface="Century Gothic"/>
              </a:rPr>
              <a:t> </a:t>
            </a:r>
            <a:r>
              <a:rPr dirty="0" sz="1800" spc="-25">
                <a:solidFill>
                  <a:srgbClr val="0F486E"/>
                </a:solidFill>
                <a:latin typeface="Century Gothic"/>
                <a:cs typeface="Century Gothic"/>
              </a:rPr>
              <a:t>to: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6" name="object 6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5623" y="83819"/>
            <a:ext cx="5852159" cy="486765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395" y="80772"/>
            <a:ext cx="5775959" cy="310285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968" y="3332988"/>
            <a:ext cx="5763767" cy="33360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952" y="2856991"/>
            <a:ext cx="638683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b="1">
                <a:solidFill>
                  <a:srgbClr val="FFFFFF"/>
                </a:solidFill>
                <a:latin typeface="Century Gothic"/>
                <a:cs typeface="Century Gothic"/>
              </a:rPr>
              <a:t>SPATIAL</a:t>
            </a:r>
            <a:r>
              <a:rPr dirty="0" sz="4800" spc="-5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4800" spc="-10" b="1">
                <a:solidFill>
                  <a:srgbClr val="FFFFFF"/>
                </a:solidFill>
                <a:latin typeface="Century Gothic"/>
                <a:cs typeface="Century Gothic"/>
              </a:rPr>
              <a:t>SEPARATIONS</a:t>
            </a:r>
            <a:endParaRPr sz="4800">
              <a:latin typeface="Century Gothic"/>
              <a:cs typeface="Century Gothic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62952" y="3717875"/>
            <a:ext cx="7538084" cy="1202690"/>
          </a:xfrm>
          <a:prstGeom prst="rect">
            <a:avLst/>
          </a:prstGeom>
        </p:spPr>
        <p:txBody>
          <a:bodyPr wrap="square" lIns="0" tIns="1739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History</a:t>
            </a:r>
            <a:r>
              <a:rPr dirty="0" sz="2800" spc="-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28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Spatial</a:t>
            </a:r>
            <a:r>
              <a:rPr dirty="0" sz="2800" spc="-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entury Gothic"/>
                <a:cs typeface="Century Gothic"/>
              </a:rPr>
              <a:t>requirements</a:t>
            </a:r>
            <a:endParaRPr sz="2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3663950" algn="l"/>
              </a:tabLst>
            </a:pP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Limiting</a:t>
            </a:r>
            <a:r>
              <a:rPr dirty="0" sz="2800" spc="-1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Distance</a:t>
            </a:r>
            <a:r>
              <a:rPr dirty="0" sz="2800" spc="-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entury Gothic"/>
                <a:cs typeface="Century Gothic"/>
              </a:rPr>
              <a:t>for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	Offset</a:t>
            </a:r>
            <a:r>
              <a:rPr dirty="0" sz="2800" spc="-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&amp;</a:t>
            </a:r>
            <a:r>
              <a:rPr dirty="0" sz="2800" spc="-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Skewed</a:t>
            </a:r>
            <a:r>
              <a:rPr dirty="0" sz="2800" spc="-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entury Gothic"/>
                <a:cs typeface="Century Gothic"/>
              </a:rPr>
              <a:t>walls.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32459" y="618744"/>
            <a:ext cx="5139055" cy="5290185"/>
            <a:chOff x="632459" y="618744"/>
            <a:chExt cx="5139055" cy="52901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459" y="618744"/>
              <a:ext cx="5138927" cy="52898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7051" y="786384"/>
              <a:ext cx="4809744" cy="495604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31937" y="519821"/>
            <a:ext cx="62357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0" b="1">
                <a:solidFill>
                  <a:srgbClr val="F1F1F1"/>
                </a:solidFill>
                <a:latin typeface="Century Gothic"/>
                <a:cs typeface="Century Gothic"/>
              </a:rPr>
              <a:t>Fire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246197" y="1108208"/>
            <a:ext cx="4356100" cy="51263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84530" marR="5080" indent="-28702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Years</a:t>
            </a:r>
            <a:r>
              <a:rPr dirty="0" sz="28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28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 spc="-10">
                <a:solidFill>
                  <a:srgbClr val="F1F1F1"/>
                </a:solidFill>
                <a:latin typeface="Century Gothic"/>
                <a:cs typeface="Century Gothic"/>
              </a:rPr>
              <a:t>experience,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incidents,</a:t>
            </a:r>
            <a:r>
              <a:rPr dirty="0" sz="2800" spc="-1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 spc="-10">
                <a:solidFill>
                  <a:srgbClr val="F1F1F1"/>
                </a:solidFill>
                <a:latin typeface="Century Gothic"/>
                <a:cs typeface="Century Gothic"/>
              </a:rPr>
              <a:t>tragedies,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and</a:t>
            </a:r>
            <a:r>
              <a:rPr dirty="0" sz="2800" spc="-9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education</a:t>
            </a:r>
            <a:r>
              <a:rPr dirty="0" sz="2800" spc="-10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 spc="-25">
                <a:solidFill>
                  <a:srgbClr val="F1F1F1"/>
                </a:solidFill>
                <a:latin typeface="Century Gothic"/>
                <a:cs typeface="Century Gothic"/>
              </a:rPr>
              <a:t>has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helped</a:t>
            </a:r>
            <a:r>
              <a:rPr dirty="0" sz="2800" spc="-7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evolve</a:t>
            </a:r>
            <a:r>
              <a:rPr dirty="0" sz="2800" spc="-8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 spc="-25">
                <a:solidFill>
                  <a:srgbClr val="F1F1F1"/>
                </a:solidFill>
                <a:latin typeface="Century Gothic"/>
                <a:cs typeface="Century Gothic"/>
              </a:rPr>
              <a:t>how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people</a:t>
            </a:r>
            <a:r>
              <a:rPr dirty="0" sz="2800" spc="-7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 spc="-10">
                <a:solidFill>
                  <a:srgbClr val="F1F1F1"/>
                </a:solidFill>
                <a:latin typeface="Century Gothic"/>
                <a:cs typeface="Century Gothic"/>
              </a:rPr>
              <a:t>handle,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control,</a:t>
            </a:r>
            <a:r>
              <a:rPr dirty="0" sz="2800" spc="-9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 spc="-10">
                <a:solidFill>
                  <a:srgbClr val="F1F1F1"/>
                </a:solidFill>
                <a:latin typeface="Century Gothic"/>
                <a:cs typeface="Century Gothic"/>
              </a:rPr>
              <a:t>prevent,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contain,</a:t>
            </a:r>
            <a:r>
              <a:rPr dirty="0" sz="2800" spc="-8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and</a:t>
            </a:r>
            <a:r>
              <a:rPr dirty="0" sz="2800" spc="-8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 spc="-10">
                <a:solidFill>
                  <a:srgbClr val="F1F1F1"/>
                </a:solidFill>
                <a:latin typeface="Century Gothic"/>
                <a:cs typeface="Century Gothic"/>
              </a:rPr>
              <a:t>provide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safe</a:t>
            </a:r>
            <a:r>
              <a:rPr dirty="0" sz="2800" spc="-8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1F1F1"/>
                </a:solidFill>
                <a:latin typeface="Century Gothic"/>
                <a:cs typeface="Century Gothic"/>
              </a:rPr>
              <a:t>conditions</a:t>
            </a:r>
            <a:r>
              <a:rPr dirty="0" sz="2800" spc="-10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2800" spc="-20">
                <a:solidFill>
                  <a:srgbClr val="F1F1F1"/>
                </a:solidFill>
                <a:latin typeface="Century Gothic"/>
                <a:cs typeface="Century Gothic"/>
              </a:rPr>
              <a:t>with </a:t>
            </a:r>
            <a:r>
              <a:rPr dirty="0" sz="2800" spc="-10">
                <a:solidFill>
                  <a:srgbClr val="F1F1F1"/>
                </a:solidFill>
                <a:latin typeface="Century Gothic"/>
                <a:cs typeface="Century Gothic"/>
              </a:rPr>
              <a:t>fire.</a:t>
            </a:r>
            <a:endParaRPr sz="2800">
              <a:latin typeface="Century Gothic"/>
              <a:cs typeface="Century Gothic"/>
            </a:endParaRPr>
          </a:p>
          <a:p>
            <a:pPr marL="12700" marR="1706245">
              <a:lnSpc>
                <a:spcPct val="100000"/>
              </a:lnSpc>
              <a:spcBef>
                <a:spcPts val="2245"/>
              </a:spcBef>
            </a:pPr>
            <a:r>
              <a:rPr dirty="0" sz="3200" spc="-10" b="1">
                <a:solidFill>
                  <a:srgbClr val="FFFFFF"/>
                </a:solidFill>
                <a:latin typeface="Century Gothic"/>
                <a:cs typeface="Century Gothic"/>
              </a:rPr>
              <a:t>SPATIAL SEPARATIONS</a:t>
            </a:r>
            <a:endParaRPr sz="3200">
              <a:latin typeface="Century Gothic"/>
              <a:cs typeface="Century Gothic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9201720" y="2957893"/>
            <a:ext cx="3002915" cy="3218815"/>
            <a:chOff x="9201720" y="2957893"/>
            <a:chExt cx="3002915" cy="3218815"/>
          </a:xfrm>
        </p:grpSpPr>
        <p:sp>
          <p:nvSpPr>
            <p:cNvPr id="8" name="object 8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206483" y="3189731"/>
              <a:ext cx="2981960" cy="2981960"/>
            </a:xfrm>
            <a:custGeom>
              <a:avLst/>
              <a:gdLst/>
              <a:ahLst/>
              <a:cxnLst/>
              <a:rect l="l" t="t" r="r" b="b"/>
              <a:pathLst>
                <a:path w="2981959" h="2981960">
                  <a:moveTo>
                    <a:pt x="2981858" y="0"/>
                  </a:moveTo>
                  <a:lnTo>
                    <a:pt x="0" y="29818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6094730" cy="6858000"/>
            <a:chOff x="0" y="0"/>
            <a:chExt cx="609473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94476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563" y="405384"/>
              <a:ext cx="2365248" cy="257237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092951" cy="34747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3091" y="388620"/>
              <a:ext cx="2365260" cy="25994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563" y="4610100"/>
              <a:ext cx="5449823" cy="1112519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985952" y="536564"/>
            <a:ext cx="4681855" cy="2319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24535">
              <a:lnSpc>
                <a:spcPct val="123300"/>
              </a:lnSpc>
              <a:spcBef>
                <a:spcPts val="100"/>
              </a:spcBef>
            </a:pPr>
            <a:r>
              <a:rPr dirty="0" u="sng" sz="150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Rome</a:t>
            </a:r>
            <a:r>
              <a:rPr dirty="0" u="sng" sz="1500" spc="-1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150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64AD</a:t>
            </a:r>
            <a:r>
              <a:rPr dirty="0" u="sng" sz="1500" spc="1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–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6</a:t>
            </a:r>
            <a:r>
              <a:rPr dirty="0" sz="15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days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to</a:t>
            </a:r>
            <a:r>
              <a:rPr dirty="0" sz="15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bring</a:t>
            </a:r>
            <a:r>
              <a:rPr dirty="0" sz="15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under</a:t>
            </a:r>
            <a:r>
              <a:rPr dirty="0" sz="15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control Changes</a:t>
            </a:r>
            <a:endParaRPr sz="1500">
              <a:latin typeface="Century Gothic"/>
              <a:cs typeface="Century Gothic"/>
            </a:endParaRPr>
          </a:p>
          <a:p>
            <a:pPr marL="128270" indent="-116205">
              <a:lnSpc>
                <a:spcPct val="100000"/>
              </a:lnSpc>
              <a:spcBef>
                <a:spcPts val="420"/>
              </a:spcBef>
              <a:buSzPct val="93333"/>
              <a:buChar char="•"/>
              <a:tabLst>
                <a:tab pos="128905" algn="l"/>
              </a:tabLst>
            </a:pP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Wider 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streets,</a:t>
            </a:r>
            <a:endParaRPr sz="1500">
              <a:latin typeface="Century Gothic"/>
              <a:cs typeface="Century Gothic"/>
            </a:endParaRPr>
          </a:p>
          <a:p>
            <a:pPr marL="128270" indent="-116205">
              <a:lnSpc>
                <a:spcPct val="100000"/>
              </a:lnSpc>
              <a:spcBef>
                <a:spcPts val="420"/>
              </a:spcBef>
              <a:buSzPct val="93333"/>
              <a:buChar char="•"/>
              <a:tabLst>
                <a:tab pos="128905" algn="l"/>
              </a:tabLst>
            </a:pP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restrictions</a:t>
            </a:r>
            <a:r>
              <a:rPr dirty="0" sz="15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on</a:t>
            </a:r>
            <a:r>
              <a:rPr dirty="0" sz="15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the height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1500" spc="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houses;</a:t>
            </a:r>
            <a:endParaRPr sz="1500">
              <a:latin typeface="Century Gothic"/>
              <a:cs typeface="Century Gothic"/>
            </a:endParaRPr>
          </a:p>
          <a:p>
            <a:pPr marL="128270" indent="-116205">
              <a:lnSpc>
                <a:spcPts val="1530"/>
              </a:lnSpc>
              <a:spcBef>
                <a:spcPts val="420"/>
              </a:spcBef>
              <a:buSzPct val="93333"/>
              <a:buChar char="•"/>
              <a:tabLst>
                <a:tab pos="128905" algn="l"/>
              </a:tabLst>
            </a:pP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no</a:t>
            </a:r>
            <a:r>
              <a:rPr dirty="0" sz="1500" spc="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common</a:t>
            </a:r>
            <a:r>
              <a:rPr dirty="0" sz="1500" spc="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walls</a:t>
            </a:r>
            <a:r>
              <a:rPr dirty="0" sz="15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1500" spc="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buildings</a:t>
            </a:r>
            <a:r>
              <a:rPr dirty="0" sz="15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and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homes</a:t>
            </a:r>
            <a:r>
              <a:rPr dirty="0" sz="1500" spc="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spc="-20">
                <a:solidFill>
                  <a:srgbClr val="F1F1F1"/>
                </a:solidFill>
                <a:latin typeface="Century Gothic"/>
                <a:cs typeface="Century Gothic"/>
              </a:rPr>
              <a:t>that</a:t>
            </a:r>
            <a:endParaRPr sz="1500">
              <a:latin typeface="Century Gothic"/>
              <a:cs typeface="Century Gothic"/>
            </a:endParaRPr>
          </a:p>
          <a:p>
            <a:pPr marL="299085" marR="5080">
              <a:lnSpc>
                <a:spcPct val="70000"/>
              </a:lnSpc>
              <a:spcBef>
                <a:spcPts val="270"/>
              </a:spcBef>
            </a:pP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were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not</a:t>
            </a:r>
            <a:r>
              <a:rPr dirty="0" sz="1500" spc="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constructed with</a:t>
            </a:r>
            <a:r>
              <a:rPr dirty="0" sz="15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fire</a:t>
            </a:r>
            <a:r>
              <a:rPr dirty="0" sz="15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resistant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 material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such as</a:t>
            </a:r>
            <a:r>
              <a:rPr dirty="0" sz="15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stone.</a:t>
            </a:r>
            <a:endParaRPr sz="15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1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u="sng" sz="150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London</a:t>
            </a:r>
            <a:r>
              <a:rPr dirty="0" u="sng" sz="1500" spc="-15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1500" b="1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</a:rPr>
              <a:t>1666*</a:t>
            </a:r>
            <a:r>
              <a:rPr dirty="0" sz="1500" spc="5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b="1">
                <a:solidFill>
                  <a:srgbClr val="F1F1F1"/>
                </a:solidFill>
                <a:latin typeface="Century Gothic"/>
                <a:cs typeface="Century Gothic"/>
              </a:rPr>
              <a:t>-</a:t>
            </a:r>
            <a:r>
              <a:rPr dirty="0" sz="1500" spc="405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It</a:t>
            </a:r>
            <a:r>
              <a:rPr dirty="0" sz="15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is estimated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to</a:t>
            </a:r>
            <a:r>
              <a:rPr dirty="0" sz="1500" spc="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have</a:t>
            </a:r>
            <a:r>
              <a:rPr dirty="0" sz="15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destroyed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272463" y="2761603"/>
            <a:ext cx="362712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15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homes</a:t>
            </a:r>
            <a:r>
              <a:rPr dirty="0" sz="1500" spc="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15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70,000</a:t>
            </a:r>
            <a:r>
              <a:rPr dirty="0" sz="1500" spc="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15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the</a:t>
            </a:r>
            <a:r>
              <a:rPr dirty="0" sz="15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City's</a:t>
            </a:r>
            <a:r>
              <a:rPr dirty="0" sz="15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80,000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985952" y="2868285"/>
            <a:ext cx="3869054" cy="58928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299085">
              <a:lnSpc>
                <a:spcPct val="100000"/>
              </a:lnSpc>
              <a:spcBef>
                <a:spcPts val="520"/>
              </a:spcBef>
            </a:pPr>
            <a:r>
              <a:rPr dirty="0" sz="1500" spc="-10">
                <a:solidFill>
                  <a:srgbClr val="F1F1F1"/>
                </a:solidFill>
                <a:latin typeface="Century Gothic"/>
                <a:cs typeface="Century Gothic"/>
              </a:rPr>
              <a:t>inhabitants.</a:t>
            </a:r>
            <a:endParaRPr sz="15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1500">
                <a:solidFill>
                  <a:srgbClr val="F1F1F1"/>
                </a:solidFill>
                <a:latin typeface="Century Gothic"/>
                <a:cs typeface="Century Gothic"/>
              </a:rPr>
              <a:t>Changes –</a:t>
            </a:r>
            <a:r>
              <a:rPr dirty="0" sz="15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b="1">
                <a:solidFill>
                  <a:srgbClr val="F1F1F1"/>
                </a:solidFill>
                <a:latin typeface="Century Gothic"/>
                <a:cs typeface="Century Gothic"/>
              </a:rPr>
              <a:t>Rebuilding</a:t>
            </a:r>
            <a:r>
              <a:rPr dirty="0" sz="1500" spc="-15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b="1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1500" spc="10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b="1">
                <a:solidFill>
                  <a:srgbClr val="F1F1F1"/>
                </a:solidFill>
                <a:latin typeface="Century Gothic"/>
                <a:cs typeface="Century Gothic"/>
              </a:rPr>
              <a:t>London</a:t>
            </a:r>
            <a:r>
              <a:rPr dirty="0" sz="1500" spc="-15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b="1">
                <a:solidFill>
                  <a:srgbClr val="F1F1F1"/>
                </a:solidFill>
                <a:latin typeface="Century Gothic"/>
                <a:cs typeface="Century Gothic"/>
              </a:rPr>
              <a:t>Act</a:t>
            </a:r>
            <a:r>
              <a:rPr dirty="0" sz="1500" spc="10" b="1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500" spc="-20" b="1">
                <a:solidFill>
                  <a:srgbClr val="F1F1F1"/>
                </a:solidFill>
                <a:latin typeface="Century Gothic"/>
                <a:cs typeface="Century Gothic"/>
              </a:rPr>
              <a:t>1666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985952" y="3487026"/>
            <a:ext cx="4151629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Among</a:t>
            </a:r>
            <a:r>
              <a:rPr dirty="0" sz="1400" spc="-6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other</a:t>
            </a:r>
            <a:r>
              <a:rPr dirty="0" sz="14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things,</a:t>
            </a:r>
            <a:r>
              <a:rPr dirty="0" sz="14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the Act</a:t>
            </a:r>
            <a:r>
              <a:rPr dirty="0" sz="14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added or</a:t>
            </a:r>
            <a:r>
              <a:rPr dirty="0" sz="14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modified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960552" y="3636448"/>
            <a:ext cx="14395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regulations</a:t>
            </a:r>
            <a:r>
              <a:rPr dirty="0" sz="1400" spc="-6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to:</a:t>
            </a:r>
            <a:r>
              <a:rPr dirty="0" u="sng" baseline="24691" sz="1350" spc="-15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entury Gothic"/>
                <a:cs typeface="Century Gothic"/>
                <a:hlinkClick r:id="rId7"/>
              </a:rPr>
              <a:t>[1]</a:t>
            </a:r>
            <a:endParaRPr baseline="24691" sz="1350">
              <a:latin typeface="Century Gothic"/>
              <a:cs typeface="Century Gothic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985952" y="3904602"/>
            <a:ext cx="468884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dirty="0" sz="110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1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Architectural</a:t>
            </a:r>
            <a:r>
              <a:rPr dirty="0" sz="1400" spc="-5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styles</a:t>
            </a:r>
            <a:r>
              <a:rPr dirty="0" sz="1400" spc="-5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14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buildings</a:t>
            </a:r>
            <a:r>
              <a:rPr dirty="0" sz="1400" spc="-6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on</a:t>
            </a:r>
            <a:r>
              <a:rPr dirty="0" sz="14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designated</a:t>
            </a:r>
            <a:r>
              <a:rPr dirty="0" sz="14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 spc="-20">
                <a:solidFill>
                  <a:srgbClr val="F1F1F1"/>
                </a:solidFill>
                <a:latin typeface="Century Gothic"/>
                <a:cs typeface="Century Gothic"/>
              </a:rPr>
              <a:t>High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985952" y="3999839"/>
            <a:ext cx="4172585" cy="190309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299085">
              <a:lnSpc>
                <a:spcPct val="100000"/>
              </a:lnSpc>
              <a:spcBef>
                <a:spcPts val="530"/>
              </a:spcBef>
            </a:pP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Streets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299085" algn="l"/>
              </a:tabLst>
            </a:pPr>
            <a:r>
              <a:rPr dirty="0" sz="110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1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Heights</a:t>
            </a:r>
            <a:r>
              <a:rPr dirty="0" sz="14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14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private</a:t>
            </a:r>
            <a:r>
              <a:rPr dirty="0" sz="14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 spc="-20">
                <a:solidFill>
                  <a:srgbClr val="F1F1F1"/>
                </a:solidFill>
                <a:latin typeface="Century Gothic"/>
                <a:cs typeface="Century Gothic"/>
              </a:rPr>
              <a:t>homes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299085" algn="l"/>
              </a:tabLst>
            </a:pPr>
            <a:r>
              <a:rPr dirty="0" sz="110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1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Building</a:t>
            </a:r>
            <a:r>
              <a:rPr dirty="0" sz="14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materials</a:t>
            </a:r>
            <a:r>
              <a:rPr dirty="0" sz="1400" spc="-6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(brick</a:t>
            </a:r>
            <a:r>
              <a:rPr dirty="0" sz="1400" spc="-5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and</a:t>
            </a: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stone</a:t>
            </a:r>
            <a:r>
              <a:rPr dirty="0" sz="14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preferred)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299085" algn="l"/>
              </a:tabLst>
            </a:pPr>
            <a:r>
              <a:rPr dirty="0" sz="110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1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Wall</a:t>
            </a:r>
            <a:r>
              <a:rPr dirty="0" sz="1400" spc="-1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thicknesses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299085" algn="l"/>
              </a:tabLst>
            </a:pPr>
            <a:r>
              <a:rPr dirty="0" sz="110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1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Street</a:t>
            </a:r>
            <a:r>
              <a:rPr dirty="0" sz="1400" spc="-2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widths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299085" algn="l"/>
              </a:tabLst>
            </a:pPr>
            <a:r>
              <a:rPr dirty="0" sz="110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1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Buildings</a:t>
            </a:r>
            <a:r>
              <a:rPr dirty="0" sz="1400" spc="-6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within</a:t>
            </a:r>
            <a:r>
              <a:rPr dirty="0" sz="1400" spc="-2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40</a:t>
            </a:r>
            <a:r>
              <a:rPr dirty="0" sz="1400" spc="-4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feet</a:t>
            </a: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of</a:t>
            </a:r>
            <a:r>
              <a:rPr dirty="0" sz="1400" spc="-3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the </a:t>
            </a: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Thames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299085" algn="l"/>
              </a:tabLst>
            </a:pPr>
            <a:r>
              <a:rPr dirty="0" sz="1100" spc="-5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dirty="0" sz="11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Jetties</a:t>
            </a:r>
            <a:r>
              <a:rPr dirty="0" sz="1400" spc="-3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and</a:t>
            </a:r>
            <a:r>
              <a:rPr dirty="0" sz="1400" spc="-5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similar</a:t>
            </a:r>
            <a:r>
              <a:rPr dirty="0" sz="1400" spc="-4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F1F1"/>
                </a:solidFill>
                <a:latin typeface="Century Gothic"/>
                <a:cs typeface="Century Gothic"/>
              </a:rPr>
              <a:t>overhangs</a:t>
            </a:r>
            <a:r>
              <a:rPr dirty="0" sz="1400" spc="-50">
                <a:solidFill>
                  <a:srgbClr val="F1F1F1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F1F1"/>
                </a:solidFill>
                <a:latin typeface="Century Gothic"/>
                <a:cs typeface="Century Gothic"/>
              </a:rPr>
              <a:t>(banned)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10286814" y="2957893"/>
            <a:ext cx="1917700" cy="2229485"/>
            <a:chOff x="10286814" y="2957893"/>
            <a:chExt cx="1917700" cy="2229485"/>
          </a:xfrm>
        </p:grpSpPr>
        <p:sp>
          <p:nvSpPr>
            <p:cNvPr id="16" name="object 16" descr=""/>
            <p:cNvSpPr/>
            <p:nvPr/>
          </p:nvSpPr>
          <p:spPr>
            <a:xfrm>
              <a:off x="11276077" y="2962655"/>
              <a:ext cx="913130" cy="913130"/>
            </a:xfrm>
            <a:custGeom>
              <a:avLst/>
              <a:gdLst/>
              <a:ahLst/>
              <a:cxnLst/>
              <a:rect l="l" t="t" r="r" b="b"/>
              <a:pathLst>
                <a:path w="913129" h="913129">
                  <a:moveTo>
                    <a:pt x="912812" y="0"/>
                  </a:moveTo>
                  <a:lnTo>
                    <a:pt x="0" y="9128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0700004" y="3189731"/>
              <a:ext cx="1489710" cy="1489710"/>
            </a:xfrm>
            <a:custGeom>
              <a:avLst/>
              <a:gdLst/>
              <a:ahLst/>
              <a:cxnLst/>
              <a:rect l="l" t="t" r="r" b="b"/>
              <a:pathLst>
                <a:path w="1489709" h="1489710">
                  <a:moveTo>
                    <a:pt x="1489341" y="0"/>
                  </a:moveTo>
                  <a:lnTo>
                    <a:pt x="0" y="14893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0291577" y="3285743"/>
              <a:ext cx="1896745" cy="1896745"/>
            </a:xfrm>
            <a:custGeom>
              <a:avLst/>
              <a:gdLst/>
              <a:ahLst/>
              <a:cxnLst/>
              <a:rect l="l" t="t" r="r" b="b"/>
              <a:pathLst>
                <a:path w="1896745" h="1896745">
                  <a:moveTo>
                    <a:pt x="1896529" y="0"/>
                  </a:moveTo>
                  <a:lnTo>
                    <a:pt x="0" y="18965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0443215" y="3132581"/>
              <a:ext cx="1746250" cy="1746250"/>
            </a:xfrm>
            <a:custGeom>
              <a:avLst/>
              <a:gdLst/>
              <a:ahLst/>
              <a:cxnLst/>
              <a:rect l="l" t="t" r="r" b="b"/>
              <a:pathLst>
                <a:path w="1746250" h="1746250">
                  <a:moveTo>
                    <a:pt x="1745716" y="0"/>
                  </a:moveTo>
                  <a:lnTo>
                    <a:pt x="0" y="174571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0920222" y="3684269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1270000" y="0"/>
                  </a:moveTo>
                  <a:lnTo>
                    <a:pt x="0" y="1269999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Tyler Wightman</dc:creator>
  <dc:title>Building Code Webinar</dc:title>
  <dcterms:created xsi:type="dcterms:W3CDTF">2022-03-23T18:55:58Z</dcterms:created>
  <dcterms:modified xsi:type="dcterms:W3CDTF">2022-03-23T18:55:58Z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2021-08-20T00:00:00Z</vt:filetime>
  </property>
  <property fmtid="{D5CDD505-2E9C-101B-9397-08002B2CF9AE}" pid="3" name="Creator">
    <vt:lpwstr>Acrobat PDFMaker 21 for PowerPoint</vt:lpwstr>
  </property>
  <property fmtid="{D5CDD505-2E9C-101B-9397-08002B2CF9AE}" pid="4" name="LastSaved">
    <vt:filetime>2022-03-23T00:00:00Z</vt:filetime>
  </property>
</Properties>
</file>