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94" r:id="rId3"/>
    <p:sldId id="295" r:id="rId4"/>
    <p:sldId id="256" r:id="rId5"/>
    <p:sldId id="271" r:id="rId6"/>
    <p:sldId id="259" r:id="rId7"/>
    <p:sldId id="258" r:id="rId8"/>
    <p:sldId id="260" r:id="rId9"/>
    <p:sldId id="266" r:id="rId10"/>
    <p:sldId id="261" r:id="rId11"/>
    <p:sldId id="273" r:id="rId12"/>
    <p:sldId id="267" r:id="rId13"/>
    <p:sldId id="272" r:id="rId14"/>
    <p:sldId id="268" r:id="rId15"/>
    <p:sldId id="269" r:id="rId16"/>
    <p:sldId id="270" r:id="rId17"/>
    <p:sldId id="274" r:id="rId18"/>
    <p:sldId id="296" r:id="rId19"/>
    <p:sldId id="297" r:id="rId20"/>
    <p:sldId id="298" r:id="rId21"/>
    <p:sldId id="263" r:id="rId22"/>
    <p:sldId id="299" r:id="rId23"/>
    <p:sldId id="276" r:id="rId24"/>
    <p:sldId id="314" r:id="rId25"/>
    <p:sldId id="278" r:id="rId26"/>
    <p:sldId id="279" r:id="rId27"/>
    <p:sldId id="277" r:id="rId28"/>
    <p:sldId id="318" r:id="rId29"/>
    <p:sldId id="265" r:id="rId30"/>
    <p:sldId id="275" r:id="rId31"/>
    <p:sldId id="281" r:id="rId32"/>
    <p:sldId id="285" r:id="rId33"/>
    <p:sldId id="286" r:id="rId34"/>
    <p:sldId id="262" r:id="rId35"/>
    <p:sldId id="302" r:id="rId36"/>
    <p:sldId id="287" r:id="rId37"/>
    <p:sldId id="300" r:id="rId38"/>
    <p:sldId id="303" r:id="rId39"/>
    <p:sldId id="292" r:id="rId40"/>
    <p:sldId id="307" r:id="rId41"/>
    <p:sldId id="317" r:id="rId42"/>
    <p:sldId id="313" r:id="rId43"/>
    <p:sldId id="288" r:id="rId44"/>
    <p:sldId id="310" r:id="rId45"/>
    <p:sldId id="309" r:id="rId46"/>
    <p:sldId id="311" r:id="rId47"/>
    <p:sldId id="304" r:id="rId48"/>
    <p:sldId id="305" r:id="rId49"/>
    <p:sldId id="312" r:id="rId50"/>
    <p:sldId id="308" r:id="rId51"/>
    <p:sldId id="306" r:id="rId52"/>
    <p:sldId id="301" r:id="rId53"/>
    <p:sldId id="284" r:id="rId54"/>
    <p:sldId id="319" r:id="rId55"/>
    <p:sldId id="293"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074631-B919-46FF-9094-197F5A6D8677}" v="1899" dt="2022-03-23T00:47:10.5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58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diagrams/_rels/data4.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s>
</file>

<file path=ppt/diagrams/_rels/drawing4.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E9B40719-CD35-4710-9A3C-6ED834B679EA}"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4FFE88CA-D71F-4BAF-918D-095ED7A81557}">
      <dgm:prSet/>
      <dgm:spPr/>
      <dgm:t>
        <a:bodyPr/>
        <a:lstStyle/>
        <a:p>
          <a:pPr algn="l">
            <a:defRPr cap="all"/>
          </a:pPr>
          <a:r>
            <a:rPr lang="en-US" b="1" dirty="0"/>
            <a:t>Intended to:</a:t>
          </a:r>
        </a:p>
        <a:p>
          <a:pPr algn="ctr">
            <a:defRPr cap="all"/>
          </a:pPr>
          <a:r>
            <a:rPr lang="en-US" dirty="0"/>
            <a:t>- Generate dialogue among members,</a:t>
          </a:r>
        </a:p>
        <a:p>
          <a:pPr algn="ctr">
            <a:defRPr cap="all"/>
          </a:pPr>
          <a:r>
            <a:rPr lang="en-US" dirty="0"/>
            <a:t>- Be a source of advice, feedback and options</a:t>
          </a:r>
        </a:p>
        <a:p>
          <a:pPr algn="ctr">
            <a:defRPr cap="all"/>
          </a:pPr>
          <a:r>
            <a:rPr lang="en-US" dirty="0"/>
            <a:t>- Support members in their work</a:t>
          </a:r>
        </a:p>
        <a:p>
          <a:pPr algn="ctr">
            <a:defRPr cap="all"/>
          </a:pPr>
          <a:r>
            <a:rPr lang="en-US" dirty="0"/>
            <a:t>- Provide professional development focus on your questions and feedback</a:t>
          </a:r>
        </a:p>
        <a:p>
          <a:pPr algn="ctr">
            <a:defRPr cap="all"/>
          </a:pPr>
          <a:endParaRPr lang="en-US" dirty="0"/>
        </a:p>
      </dgm:t>
    </dgm:pt>
    <dgm:pt modelId="{306B9A6E-94D8-42C7-893E-D828125030F9}" type="parTrans" cxnId="{904F9D03-8026-4A16-9CA3-129E733020FC}">
      <dgm:prSet/>
      <dgm:spPr/>
      <dgm:t>
        <a:bodyPr/>
        <a:lstStyle/>
        <a:p>
          <a:endParaRPr lang="en-US"/>
        </a:p>
      </dgm:t>
    </dgm:pt>
    <dgm:pt modelId="{D912482C-E695-4F84-90F5-AB4742A2F0B8}" type="sibTrans" cxnId="{904F9D03-8026-4A16-9CA3-129E733020FC}">
      <dgm:prSet/>
      <dgm:spPr/>
      <dgm:t>
        <a:bodyPr/>
        <a:lstStyle/>
        <a:p>
          <a:endParaRPr lang="en-US"/>
        </a:p>
      </dgm:t>
    </dgm:pt>
    <dgm:pt modelId="{92F6C873-3F81-4ABB-8396-07E34A7C74B3}">
      <dgm:prSet/>
      <dgm:spPr/>
      <dgm:t>
        <a:bodyPr/>
        <a:lstStyle/>
        <a:p>
          <a:pPr algn="l">
            <a:defRPr cap="all"/>
          </a:pPr>
          <a:r>
            <a:rPr lang="en-US" b="1" dirty="0"/>
            <a:t>Not Intended to BE: </a:t>
          </a:r>
        </a:p>
        <a:p>
          <a:pPr algn="l">
            <a:defRPr cap="all"/>
          </a:pPr>
          <a:r>
            <a:rPr lang="en-US" dirty="0"/>
            <a:t>-  The only means for dialogue among members</a:t>
          </a:r>
        </a:p>
        <a:p>
          <a:pPr algn="l">
            <a:defRPr cap="all"/>
          </a:pPr>
          <a:r>
            <a:rPr lang="en-US" dirty="0"/>
            <a:t>- Formal education and training</a:t>
          </a:r>
        </a:p>
        <a:p>
          <a:pPr algn="l">
            <a:defRPr cap="all"/>
          </a:pPr>
          <a:r>
            <a:rPr lang="en-US" dirty="0"/>
            <a:t>- Exam preparation </a:t>
          </a:r>
        </a:p>
      </dgm:t>
    </dgm:pt>
    <dgm:pt modelId="{55D9E738-566B-4521-8016-C35F575ADE95}" type="parTrans" cxnId="{20A1D1EE-A8C3-4F85-A87F-E16B9272BA4D}">
      <dgm:prSet/>
      <dgm:spPr/>
      <dgm:t>
        <a:bodyPr/>
        <a:lstStyle/>
        <a:p>
          <a:endParaRPr lang="en-US"/>
        </a:p>
      </dgm:t>
    </dgm:pt>
    <dgm:pt modelId="{1D3B89F4-1EF8-4861-BD84-C0B4C7BD17F5}" type="sibTrans" cxnId="{20A1D1EE-A8C3-4F85-A87F-E16B9272BA4D}">
      <dgm:prSet/>
      <dgm:spPr/>
      <dgm:t>
        <a:bodyPr/>
        <a:lstStyle/>
        <a:p>
          <a:endParaRPr lang="en-US"/>
        </a:p>
      </dgm:t>
    </dgm:pt>
    <dgm:pt modelId="{7931FD33-8368-406D-AB0C-AE0F7FD8A695}" type="pres">
      <dgm:prSet presAssocID="{E9B40719-CD35-4710-9A3C-6ED834B679EA}" presName="diagram" presStyleCnt="0">
        <dgm:presLayoutVars>
          <dgm:dir/>
          <dgm:resizeHandles val="exact"/>
        </dgm:presLayoutVars>
      </dgm:prSet>
      <dgm:spPr/>
    </dgm:pt>
    <dgm:pt modelId="{07614798-4811-48B5-AEA0-D24A60ADC8A6}" type="pres">
      <dgm:prSet presAssocID="{4FFE88CA-D71F-4BAF-918D-095ED7A81557}" presName="node" presStyleLbl="node1" presStyleIdx="0" presStyleCnt="2" custScaleY="125150">
        <dgm:presLayoutVars>
          <dgm:bulletEnabled val="1"/>
        </dgm:presLayoutVars>
      </dgm:prSet>
      <dgm:spPr/>
    </dgm:pt>
    <dgm:pt modelId="{7A453620-01BF-479D-BA03-F88EE2CD4330}" type="pres">
      <dgm:prSet presAssocID="{D912482C-E695-4F84-90F5-AB4742A2F0B8}" presName="sibTrans" presStyleCnt="0"/>
      <dgm:spPr/>
    </dgm:pt>
    <dgm:pt modelId="{E7FBA224-2C26-4E2F-8FB7-C80EEB35DDAF}" type="pres">
      <dgm:prSet presAssocID="{92F6C873-3F81-4ABB-8396-07E34A7C74B3}" presName="node" presStyleLbl="node1" presStyleIdx="1" presStyleCnt="2" custScaleY="125125">
        <dgm:presLayoutVars>
          <dgm:bulletEnabled val="1"/>
        </dgm:presLayoutVars>
      </dgm:prSet>
      <dgm:spPr/>
    </dgm:pt>
  </dgm:ptLst>
  <dgm:cxnLst>
    <dgm:cxn modelId="{904F9D03-8026-4A16-9CA3-129E733020FC}" srcId="{E9B40719-CD35-4710-9A3C-6ED834B679EA}" destId="{4FFE88CA-D71F-4BAF-918D-095ED7A81557}" srcOrd="0" destOrd="0" parTransId="{306B9A6E-94D8-42C7-893E-D828125030F9}" sibTransId="{D912482C-E695-4F84-90F5-AB4742A2F0B8}"/>
    <dgm:cxn modelId="{C3DF3324-63CA-44B6-BDCC-1CBBF63378E1}" type="presOf" srcId="{4FFE88CA-D71F-4BAF-918D-095ED7A81557}" destId="{07614798-4811-48B5-AEA0-D24A60ADC8A6}" srcOrd="0" destOrd="0" presId="urn:microsoft.com/office/officeart/2005/8/layout/default"/>
    <dgm:cxn modelId="{D93AEE6B-6B32-4284-AAC4-BB11129C2DA4}" type="presOf" srcId="{E9B40719-CD35-4710-9A3C-6ED834B679EA}" destId="{7931FD33-8368-406D-AB0C-AE0F7FD8A695}" srcOrd="0" destOrd="0" presId="urn:microsoft.com/office/officeart/2005/8/layout/default"/>
    <dgm:cxn modelId="{FBC3C67F-36D1-4D39-AE2D-1815D825DF6C}" type="presOf" srcId="{92F6C873-3F81-4ABB-8396-07E34A7C74B3}" destId="{E7FBA224-2C26-4E2F-8FB7-C80EEB35DDAF}" srcOrd="0" destOrd="0" presId="urn:microsoft.com/office/officeart/2005/8/layout/default"/>
    <dgm:cxn modelId="{20A1D1EE-A8C3-4F85-A87F-E16B9272BA4D}" srcId="{E9B40719-CD35-4710-9A3C-6ED834B679EA}" destId="{92F6C873-3F81-4ABB-8396-07E34A7C74B3}" srcOrd="1" destOrd="0" parTransId="{55D9E738-566B-4521-8016-C35F575ADE95}" sibTransId="{1D3B89F4-1EF8-4861-BD84-C0B4C7BD17F5}"/>
    <dgm:cxn modelId="{CF417D8A-6471-42F0-969D-A28B18830DCE}" type="presParOf" srcId="{7931FD33-8368-406D-AB0C-AE0F7FD8A695}" destId="{07614798-4811-48B5-AEA0-D24A60ADC8A6}" srcOrd="0" destOrd="0" presId="urn:microsoft.com/office/officeart/2005/8/layout/default"/>
    <dgm:cxn modelId="{10252EE5-7B33-4E69-B845-183D8D10E16F}" type="presParOf" srcId="{7931FD33-8368-406D-AB0C-AE0F7FD8A695}" destId="{7A453620-01BF-479D-BA03-F88EE2CD4330}" srcOrd="1" destOrd="0" presId="urn:microsoft.com/office/officeart/2005/8/layout/default"/>
    <dgm:cxn modelId="{0E1E7CB8-AF46-4EDF-AE72-7EC91940600F}" type="presParOf" srcId="{7931FD33-8368-406D-AB0C-AE0F7FD8A695}" destId="{E7FBA224-2C26-4E2F-8FB7-C80EEB35DDAF}"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3CB56E-94D2-4927-8CD9-F7769350825D}"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B64085F-A550-4E78-97B9-AA364163C2FA}">
      <dgm:prSet/>
      <dgm:spPr/>
      <dgm:t>
        <a:bodyPr/>
        <a:lstStyle/>
        <a:p>
          <a:r>
            <a:rPr lang="en-US"/>
            <a:t>Registration is being tracked</a:t>
          </a:r>
        </a:p>
      </dgm:t>
    </dgm:pt>
    <dgm:pt modelId="{67D7CB87-46D5-4437-9CC7-36F6787FFAD2}" type="parTrans" cxnId="{741F96AB-3B90-4E6A-8AC2-9D072214C4B8}">
      <dgm:prSet/>
      <dgm:spPr/>
      <dgm:t>
        <a:bodyPr/>
        <a:lstStyle/>
        <a:p>
          <a:endParaRPr lang="en-US"/>
        </a:p>
      </dgm:t>
    </dgm:pt>
    <dgm:pt modelId="{EC36B4AE-EAA2-42A4-8CC9-2606F75FA435}" type="sibTrans" cxnId="{741F96AB-3B90-4E6A-8AC2-9D072214C4B8}">
      <dgm:prSet/>
      <dgm:spPr/>
      <dgm:t>
        <a:bodyPr/>
        <a:lstStyle/>
        <a:p>
          <a:endParaRPr lang="en-US"/>
        </a:p>
      </dgm:t>
    </dgm:pt>
    <dgm:pt modelId="{B3009103-C088-40A8-AB63-A822BA124F96}">
      <dgm:prSet/>
      <dgm:spPr/>
      <dgm:t>
        <a:bodyPr/>
        <a:lstStyle/>
        <a:p>
          <a:r>
            <a:rPr lang="en-US"/>
            <a:t>Presentation is not recorded</a:t>
          </a:r>
        </a:p>
      </dgm:t>
    </dgm:pt>
    <dgm:pt modelId="{DCC21C8A-B565-4F78-821A-EBC73577405F}" type="parTrans" cxnId="{5B9FDFE4-BECB-4ACB-B205-1E2F4D4BC415}">
      <dgm:prSet/>
      <dgm:spPr/>
      <dgm:t>
        <a:bodyPr/>
        <a:lstStyle/>
        <a:p>
          <a:endParaRPr lang="en-US"/>
        </a:p>
      </dgm:t>
    </dgm:pt>
    <dgm:pt modelId="{BE4E8752-B401-43F2-906E-740E08CD120C}" type="sibTrans" cxnId="{5B9FDFE4-BECB-4ACB-B205-1E2F4D4BC415}">
      <dgm:prSet/>
      <dgm:spPr/>
      <dgm:t>
        <a:bodyPr/>
        <a:lstStyle/>
        <a:p>
          <a:endParaRPr lang="en-US"/>
        </a:p>
      </dgm:t>
    </dgm:pt>
    <dgm:pt modelId="{2495BC28-272C-4CD6-8C76-63A83495BCF4}">
      <dgm:prSet/>
      <dgm:spPr/>
      <dgm:t>
        <a:bodyPr/>
        <a:lstStyle/>
        <a:p>
          <a:r>
            <a:rPr lang="en-US"/>
            <a:t>Please use “Raise your Hand icon if you have questions – or put in the chat!</a:t>
          </a:r>
        </a:p>
      </dgm:t>
    </dgm:pt>
    <dgm:pt modelId="{DCB818DA-AAAF-4338-B409-51598A5DD5AA}" type="parTrans" cxnId="{B90F2EAB-7384-432A-B791-7CCB6770F44F}">
      <dgm:prSet/>
      <dgm:spPr/>
      <dgm:t>
        <a:bodyPr/>
        <a:lstStyle/>
        <a:p>
          <a:endParaRPr lang="en-US"/>
        </a:p>
      </dgm:t>
    </dgm:pt>
    <dgm:pt modelId="{6D567894-569A-4A0C-9DAE-385C94F70B0B}" type="sibTrans" cxnId="{B90F2EAB-7384-432A-B791-7CCB6770F44F}">
      <dgm:prSet/>
      <dgm:spPr/>
      <dgm:t>
        <a:bodyPr/>
        <a:lstStyle/>
        <a:p>
          <a:endParaRPr lang="en-US"/>
        </a:p>
      </dgm:t>
    </dgm:pt>
    <dgm:pt modelId="{6C2A5931-341B-49F1-9930-0C33C6C1012C}">
      <dgm:prSet/>
      <dgm:spPr/>
      <dgm:t>
        <a:bodyPr/>
        <a:lstStyle/>
        <a:p>
          <a:r>
            <a:rPr lang="en-US"/>
            <a:t>Please mute your microphone if you are not speaking.</a:t>
          </a:r>
        </a:p>
      </dgm:t>
    </dgm:pt>
    <dgm:pt modelId="{C5A42F4C-1B51-4B83-9A9C-05A228981E9E}" type="parTrans" cxnId="{8AAFAA0B-C43B-4599-A2FE-D09F1E7C24D6}">
      <dgm:prSet/>
      <dgm:spPr/>
      <dgm:t>
        <a:bodyPr/>
        <a:lstStyle/>
        <a:p>
          <a:endParaRPr lang="en-US"/>
        </a:p>
      </dgm:t>
    </dgm:pt>
    <dgm:pt modelId="{99AB13EB-FC7F-4697-A67A-6661ADC5A4E8}" type="sibTrans" cxnId="{8AAFAA0B-C43B-4599-A2FE-D09F1E7C24D6}">
      <dgm:prSet/>
      <dgm:spPr/>
      <dgm:t>
        <a:bodyPr/>
        <a:lstStyle/>
        <a:p>
          <a:endParaRPr lang="en-US"/>
        </a:p>
      </dgm:t>
    </dgm:pt>
    <dgm:pt modelId="{03CC6AB0-924B-4A98-BD2F-86E847407FEA}">
      <dgm:prSet/>
      <dgm:spPr/>
      <dgm:t>
        <a:bodyPr/>
        <a:lstStyle/>
        <a:p>
          <a:r>
            <a:rPr lang="en-US" dirty="0"/>
            <a:t>You may need to turn off your video if your band width is poor.</a:t>
          </a:r>
        </a:p>
      </dgm:t>
    </dgm:pt>
    <dgm:pt modelId="{0F6F40F3-F9C0-4239-961B-52D63EDC32B3}" type="parTrans" cxnId="{958E84B8-99B1-414D-841E-D2816B0139DA}">
      <dgm:prSet/>
      <dgm:spPr/>
      <dgm:t>
        <a:bodyPr/>
        <a:lstStyle/>
        <a:p>
          <a:endParaRPr lang="en-US"/>
        </a:p>
      </dgm:t>
    </dgm:pt>
    <dgm:pt modelId="{4D3C277F-495C-4A81-B77F-88505C6A4B06}" type="sibTrans" cxnId="{958E84B8-99B1-414D-841E-D2816B0139DA}">
      <dgm:prSet/>
      <dgm:spPr/>
      <dgm:t>
        <a:bodyPr/>
        <a:lstStyle/>
        <a:p>
          <a:endParaRPr lang="en-US"/>
        </a:p>
      </dgm:t>
    </dgm:pt>
    <dgm:pt modelId="{2DB82440-A41A-4E70-AE40-0407151F9DFA}">
      <dgm:prSet/>
      <dgm:spPr/>
      <dgm:t>
        <a:bodyPr/>
        <a:lstStyle/>
        <a:p>
          <a:r>
            <a:rPr lang="en-US"/>
            <a:t>Please follow up by email if you ahave a specific question or examples related to today’s discussion.</a:t>
          </a:r>
        </a:p>
      </dgm:t>
    </dgm:pt>
    <dgm:pt modelId="{66BE80F0-29E1-4732-907D-598013B93BBA}" type="parTrans" cxnId="{F6C07F9A-0348-4AB7-A26D-4353A6BE72B1}">
      <dgm:prSet/>
      <dgm:spPr/>
      <dgm:t>
        <a:bodyPr/>
        <a:lstStyle/>
        <a:p>
          <a:endParaRPr lang="en-US"/>
        </a:p>
      </dgm:t>
    </dgm:pt>
    <dgm:pt modelId="{C5254969-9267-4A5F-9EBE-0FBB4258B71F}" type="sibTrans" cxnId="{F6C07F9A-0348-4AB7-A26D-4353A6BE72B1}">
      <dgm:prSet/>
      <dgm:spPr/>
      <dgm:t>
        <a:bodyPr/>
        <a:lstStyle/>
        <a:p>
          <a:endParaRPr lang="en-US"/>
        </a:p>
      </dgm:t>
    </dgm:pt>
    <dgm:pt modelId="{76231816-6108-4433-99F3-95106B53729C}" type="pres">
      <dgm:prSet presAssocID="{563CB56E-94D2-4927-8CD9-F7769350825D}" presName="linear" presStyleCnt="0">
        <dgm:presLayoutVars>
          <dgm:animLvl val="lvl"/>
          <dgm:resizeHandles val="exact"/>
        </dgm:presLayoutVars>
      </dgm:prSet>
      <dgm:spPr/>
    </dgm:pt>
    <dgm:pt modelId="{CB915AFD-CC04-4A84-8E60-039E1A64C6AA}" type="pres">
      <dgm:prSet presAssocID="{EB64085F-A550-4E78-97B9-AA364163C2FA}" presName="parentText" presStyleLbl="node1" presStyleIdx="0" presStyleCnt="6">
        <dgm:presLayoutVars>
          <dgm:chMax val="0"/>
          <dgm:bulletEnabled val="1"/>
        </dgm:presLayoutVars>
      </dgm:prSet>
      <dgm:spPr/>
    </dgm:pt>
    <dgm:pt modelId="{C8F89499-83A2-4826-8BB4-7CC4E09EB850}" type="pres">
      <dgm:prSet presAssocID="{EC36B4AE-EAA2-42A4-8CC9-2606F75FA435}" presName="spacer" presStyleCnt="0"/>
      <dgm:spPr/>
    </dgm:pt>
    <dgm:pt modelId="{6B2D2413-11DA-48B9-9B87-CA3BC173B84C}" type="pres">
      <dgm:prSet presAssocID="{B3009103-C088-40A8-AB63-A822BA124F96}" presName="parentText" presStyleLbl="node1" presStyleIdx="1" presStyleCnt="6">
        <dgm:presLayoutVars>
          <dgm:chMax val="0"/>
          <dgm:bulletEnabled val="1"/>
        </dgm:presLayoutVars>
      </dgm:prSet>
      <dgm:spPr/>
    </dgm:pt>
    <dgm:pt modelId="{F3B7E43D-FE41-4363-8862-94C2810D07E6}" type="pres">
      <dgm:prSet presAssocID="{BE4E8752-B401-43F2-906E-740E08CD120C}" presName="spacer" presStyleCnt="0"/>
      <dgm:spPr/>
    </dgm:pt>
    <dgm:pt modelId="{3092362D-AE3C-47A8-92F3-EDD2633F74F3}" type="pres">
      <dgm:prSet presAssocID="{2495BC28-272C-4CD6-8C76-63A83495BCF4}" presName="parentText" presStyleLbl="node1" presStyleIdx="2" presStyleCnt="6">
        <dgm:presLayoutVars>
          <dgm:chMax val="0"/>
          <dgm:bulletEnabled val="1"/>
        </dgm:presLayoutVars>
      </dgm:prSet>
      <dgm:spPr/>
    </dgm:pt>
    <dgm:pt modelId="{3FB08D81-CBB2-48DF-AF92-D57AA41E8B39}" type="pres">
      <dgm:prSet presAssocID="{6D567894-569A-4A0C-9DAE-385C94F70B0B}" presName="spacer" presStyleCnt="0"/>
      <dgm:spPr/>
    </dgm:pt>
    <dgm:pt modelId="{4C4C43DE-7E8E-42CD-9DD0-7261821E01A6}" type="pres">
      <dgm:prSet presAssocID="{6C2A5931-341B-49F1-9930-0C33C6C1012C}" presName="parentText" presStyleLbl="node1" presStyleIdx="3" presStyleCnt="6">
        <dgm:presLayoutVars>
          <dgm:chMax val="0"/>
          <dgm:bulletEnabled val="1"/>
        </dgm:presLayoutVars>
      </dgm:prSet>
      <dgm:spPr/>
    </dgm:pt>
    <dgm:pt modelId="{71B7A14C-778E-4FB3-997C-7A5A5EB6A1E4}" type="pres">
      <dgm:prSet presAssocID="{99AB13EB-FC7F-4697-A67A-6661ADC5A4E8}" presName="spacer" presStyleCnt="0"/>
      <dgm:spPr/>
    </dgm:pt>
    <dgm:pt modelId="{B7707E60-70C9-47E6-82A4-9D29A72883B5}" type="pres">
      <dgm:prSet presAssocID="{03CC6AB0-924B-4A98-BD2F-86E847407FEA}" presName="parentText" presStyleLbl="node1" presStyleIdx="4" presStyleCnt="6">
        <dgm:presLayoutVars>
          <dgm:chMax val="0"/>
          <dgm:bulletEnabled val="1"/>
        </dgm:presLayoutVars>
      </dgm:prSet>
      <dgm:spPr/>
    </dgm:pt>
    <dgm:pt modelId="{E35B215C-1CA7-4938-A5A0-72EEA001EB44}" type="pres">
      <dgm:prSet presAssocID="{4D3C277F-495C-4A81-B77F-88505C6A4B06}" presName="spacer" presStyleCnt="0"/>
      <dgm:spPr/>
    </dgm:pt>
    <dgm:pt modelId="{F480B20A-2999-44D4-8636-C07D214FA445}" type="pres">
      <dgm:prSet presAssocID="{2DB82440-A41A-4E70-AE40-0407151F9DFA}" presName="parentText" presStyleLbl="node1" presStyleIdx="5" presStyleCnt="6">
        <dgm:presLayoutVars>
          <dgm:chMax val="0"/>
          <dgm:bulletEnabled val="1"/>
        </dgm:presLayoutVars>
      </dgm:prSet>
      <dgm:spPr/>
    </dgm:pt>
  </dgm:ptLst>
  <dgm:cxnLst>
    <dgm:cxn modelId="{8AAFAA0B-C43B-4599-A2FE-D09F1E7C24D6}" srcId="{563CB56E-94D2-4927-8CD9-F7769350825D}" destId="{6C2A5931-341B-49F1-9930-0C33C6C1012C}" srcOrd="3" destOrd="0" parTransId="{C5A42F4C-1B51-4B83-9A9C-05A228981E9E}" sibTransId="{99AB13EB-FC7F-4697-A67A-6661ADC5A4E8}"/>
    <dgm:cxn modelId="{A1C5511C-C1C0-41A6-81CC-AE2014FA1989}" type="presOf" srcId="{03CC6AB0-924B-4A98-BD2F-86E847407FEA}" destId="{B7707E60-70C9-47E6-82A4-9D29A72883B5}" srcOrd="0" destOrd="0" presId="urn:microsoft.com/office/officeart/2005/8/layout/vList2"/>
    <dgm:cxn modelId="{3B84793F-6107-44A6-8A61-2D67C7F50D37}" type="presOf" srcId="{6C2A5931-341B-49F1-9930-0C33C6C1012C}" destId="{4C4C43DE-7E8E-42CD-9DD0-7261821E01A6}" srcOrd="0" destOrd="0" presId="urn:microsoft.com/office/officeart/2005/8/layout/vList2"/>
    <dgm:cxn modelId="{A525D377-4C3A-4D16-9345-5C98CF4871B6}" type="presOf" srcId="{EB64085F-A550-4E78-97B9-AA364163C2FA}" destId="{CB915AFD-CC04-4A84-8E60-039E1A64C6AA}" srcOrd="0" destOrd="0" presId="urn:microsoft.com/office/officeart/2005/8/layout/vList2"/>
    <dgm:cxn modelId="{F6C07F9A-0348-4AB7-A26D-4353A6BE72B1}" srcId="{563CB56E-94D2-4927-8CD9-F7769350825D}" destId="{2DB82440-A41A-4E70-AE40-0407151F9DFA}" srcOrd="5" destOrd="0" parTransId="{66BE80F0-29E1-4732-907D-598013B93BBA}" sibTransId="{C5254969-9267-4A5F-9EBE-0FBB4258B71F}"/>
    <dgm:cxn modelId="{B90F2EAB-7384-432A-B791-7CCB6770F44F}" srcId="{563CB56E-94D2-4927-8CD9-F7769350825D}" destId="{2495BC28-272C-4CD6-8C76-63A83495BCF4}" srcOrd="2" destOrd="0" parTransId="{DCB818DA-AAAF-4338-B409-51598A5DD5AA}" sibTransId="{6D567894-569A-4A0C-9DAE-385C94F70B0B}"/>
    <dgm:cxn modelId="{741F96AB-3B90-4E6A-8AC2-9D072214C4B8}" srcId="{563CB56E-94D2-4927-8CD9-F7769350825D}" destId="{EB64085F-A550-4E78-97B9-AA364163C2FA}" srcOrd="0" destOrd="0" parTransId="{67D7CB87-46D5-4437-9CC7-36F6787FFAD2}" sibTransId="{EC36B4AE-EAA2-42A4-8CC9-2606F75FA435}"/>
    <dgm:cxn modelId="{1DFAC2AD-96DB-486D-95E9-7C43F694156F}" type="presOf" srcId="{2495BC28-272C-4CD6-8C76-63A83495BCF4}" destId="{3092362D-AE3C-47A8-92F3-EDD2633F74F3}" srcOrd="0" destOrd="0" presId="urn:microsoft.com/office/officeart/2005/8/layout/vList2"/>
    <dgm:cxn modelId="{A8DB61B3-0E03-438D-8890-44A57A92254F}" type="presOf" srcId="{B3009103-C088-40A8-AB63-A822BA124F96}" destId="{6B2D2413-11DA-48B9-9B87-CA3BC173B84C}" srcOrd="0" destOrd="0" presId="urn:microsoft.com/office/officeart/2005/8/layout/vList2"/>
    <dgm:cxn modelId="{958E84B8-99B1-414D-841E-D2816B0139DA}" srcId="{563CB56E-94D2-4927-8CD9-F7769350825D}" destId="{03CC6AB0-924B-4A98-BD2F-86E847407FEA}" srcOrd="4" destOrd="0" parTransId="{0F6F40F3-F9C0-4239-961B-52D63EDC32B3}" sibTransId="{4D3C277F-495C-4A81-B77F-88505C6A4B06}"/>
    <dgm:cxn modelId="{36C20FD2-8DF6-45BF-8F29-1BD89531A911}" type="presOf" srcId="{2DB82440-A41A-4E70-AE40-0407151F9DFA}" destId="{F480B20A-2999-44D4-8636-C07D214FA445}" srcOrd="0" destOrd="0" presId="urn:microsoft.com/office/officeart/2005/8/layout/vList2"/>
    <dgm:cxn modelId="{5B9FDFE4-BECB-4ACB-B205-1E2F4D4BC415}" srcId="{563CB56E-94D2-4927-8CD9-F7769350825D}" destId="{B3009103-C088-40A8-AB63-A822BA124F96}" srcOrd="1" destOrd="0" parTransId="{DCC21C8A-B565-4F78-821A-EBC73577405F}" sibTransId="{BE4E8752-B401-43F2-906E-740E08CD120C}"/>
    <dgm:cxn modelId="{1601CCFD-B90A-4E49-9F4B-854FC10A1964}" type="presOf" srcId="{563CB56E-94D2-4927-8CD9-F7769350825D}" destId="{76231816-6108-4433-99F3-95106B53729C}" srcOrd="0" destOrd="0" presId="urn:microsoft.com/office/officeart/2005/8/layout/vList2"/>
    <dgm:cxn modelId="{F5549D81-D104-41FF-B80B-429C1E9E8D6E}" type="presParOf" srcId="{76231816-6108-4433-99F3-95106B53729C}" destId="{CB915AFD-CC04-4A84-8E60-039E1A64C6AA}" srcOrd="0" destOrd="0" presId="urn:microsoft.com/office/officeart/2005/8/layout/vList2"/>
    <dgm:cxn modelId="{B99D2105-A113-4C50-89CA-E30AD2FD8FA3}" type="presParOf" srcId="{76231816-6108-4433-99F3-95106B53729C}" destId="{C8F89499-83A2-4826-8BB4-7CC4E09EB850}" srcOrd="1" destOrd="0" presId="urn:microsoft.com/office/officeart/2005/8/layout/vList2"/>
    <dgm:cxn modelId="{D083F2EF-166A-4960-B329-6E522853B6C7}" type="presParOf" srcId="{76231816-6108-4433-99F3-95106B53729C}" destId="{6B2D2413-11DA-48B9-9B87-CA3BC173B84C}" srcOrd="2" destOrd="0" presId="urn:microsoft.com/office/officeart/2005/8/layout/vList2"/>
    <dgm:cxn modelId="{C183C5A1-8486-41A9-BE68-CBE63123A72F}" type="presParOf" srcId="{76231816-6108-4433-99F3-95106B53729C}" destId="{F3B7E43D-FE41-4363-8862-94C2810D07E6}" srcOrd="3" destOrd="0" presId="urn:microsoft.com/office/officeart/2005/8/layout/vList2"/>
    <dgm:cxn modelId="{05FEAB90-4A53-4562-8D28-4B69AD7BB0DC}" type="presParOf" srcId="{76231816-6108-4433-99F3-95106B53729C}" destId="{3092362D-AE3C-47A8-92F3-EDD2633F74F3}" srcOrd="4" destOrd="0" presId="urn:microsoft.com/office/officeart/2005/8/layout/vList2"/>
    <dgm:cxn modelId="{B67CF939-90C1-4B52-8ED1-A828CE71A20F}" type="presParOf" srcId="{76231816-6108-4433-99F3-95106B53729C}" destId="{3FB08D81-CBB2-48DF-AF92-D57AA41E8B39}" srcOrd="5" destOrd="0" presId="urn:microsoft.com/office/officeart/2005/8/layout/vList2"/>
    <dgm:cxn modelId="{15543D13-0DAC-4C90-8A8D-0A625419729F}" type="presParOf" srcId="{76231816-6108-4433-99F3-95106B53729C}" destId="{4C4C43DE-7E8E-42CD-9DD0-7261821E01A6}" srcOrd="6" destOrd="0" presId="urn:microsoft.com/office/officeart/2005/8/layout/vList2"/>
    <dgm:cxn modelId="{B56FBFDB-D0E2-4859-8E3D-8861FE639FEC}" type="presParOf" srcId="{76231816-6108-4433-99F3-95106B53729C}" destId="{71B7A14C-778E-4FB3-997C-7A5A5EB6A1E4}" srcOrd="7" destOrd="0" presId="urn:microsoft.com/office/officeart/2005/8/layout/vList2"/>
    <dgm:cxn modelId="{E47D830C-9029-4F12-ADC2-9AAC9AF6DA11}" type="presParOf" srcId="{76231816-6108-4433-99F3-95106B53729C}" destId="{B7707E60-70C9-47E6-82A4-9D29A72883B5}" srcOrd="8" destOrd="0" presId="urn:microsoft.com/office/officeart/2005/8/layout/vList2"/>
    <dgm:cxn modelId="{A5B2E46B-EAB8-4D5E-8130-339C39E82E71}" type="presParOf" srcId="{76231816-6108-4433-99F3-95106B53729C}" destId="{E35B215C-1CA7-4938-A5A0-72EEA001EB44}" srcOrd="9" destOrd="0" presId="urn:microsoft.com/office/officeart/2005/8/layout/vList2"/>
    <dgm:cxn modelId="{6A3FFB88-8E34-456A-A420-68F40D44E95A}" type="presParOf" srcId="{76231816-6108-4433-99F3-95106B53729C}" destId="{F480B20A-2999-44D4-8636-C07D214FA445}"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1371D7-90C3-4AF5-904E-58A0834A8BA9}"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en-US"/>
        </a:p>
      </dgm:t>
    </dgm:pt>
    <dgm:pt modelId="{0FFFA9A0-FE4D-42F6-B4EE-B770E6A7D3AA}">
      <dgm:prSet phldrT="[Text]" custT="1"/>
      <dgm:spPr/>
      <dgm:t>
        <a:bodyPr/>
        <a:lstStyle/>
        <a:p>
          <a:r>
            <a:rPr lang="en-US" sz="1400" dirty="0"/>
            <a:t>L-01</a:t>
          </a:r>
        </a:p>
      </dgm:t>
    </dgm:pt>
    <dgm:pt modelId="{7F72C3B5-C1E2-4F40-B00F-21AB79DC0BBA}" type="parTrans" cxnId="{1E638AF1-4D22-4E5C-9983-4F3890AF094B}">
      <dgm:prSet/>
      <dgm:spPr/>
      <dgm:t>
        <a:bodyPr/>
        <a:lstStyle/>
        <a:p>
          <a:endParaRPr lang="en-US" sz="1400"/>
        </a:p>
      </dgm:t>
    </dgm:pt>
    <dgm:pt modelId="{B8D9D40A-1F58-4267-8D4F-15DDE201E26B}" type="sibTrans" cxnId="{1E638AF1-4D22-4E5C-9983-4F3890AF094B}">
      <dgm:prSet/>
      <dgm:spPr/>
      <dgm:t>
        <a:bodyPr/>
        <a:lstStyle/>
        <a:p>
          <a:endParaRPr lang="en-US" sz="1400"/>
        </a:p>
      </dgm:t>
    </dgm:pt>
    <dgm:pt modelId="{925D2509-8AD6-4BD1-9C52-81BB269F8E36}">
      <dgm:prSet phldrT="[Text]" custT="1"/>
      <dgm:spPr/>
      <dgm:t>
        <a:bodyPr/>
        <a:lstStyle/>
        <a:p>
          <a:r>
            <a:rPr lang="en-US" sz="1400" dirty="0"/>
            <a:t>Need or Desire to Level Up</a:t>
          </a:r>
        </a:p>
      </dgm:t>
    </dgm:pt>
    <dgm:pt modelId="{C24F3FEC-4C56-41DB-9D86-1E913E43053F}" type="parTrans" cxnId="{E329EA05-F30E-4635-B21D-1EB257DC7704}">
      <dgm:prSet/>
      <dgm:spPr/>
      <dgm:t>
        <a:bodyPr/>
        <a:lstStyle/>
        <a:p>
          <a:endParaRPr lang="en-US" sz="1400"/>
        </a:p>
      </dgm:t>
    </dgm:pt>
    <dgm:pt modelId="{3B98B51C-1648-4BD6-A1BB-0CCD85F1A545}" type="sibTrans" cxnId="{E329EA05-F30E-4635-B21D-1EB257DC7704}">
      <dgm:prSet/>
      <dgm:spPr/>
      <dgm:t>
        <a:bodyPr/>
        <a:lstStyle/>
        <a:p>
          <a:endParaRPr lang="en-US" sz="1400"/>
        </a:p>
      </dgm:t>
    </dgm:pt>
    <dgm:pt modelId="{BCF9CA17-E641-4300-ACF6-7FE2E17DB953}">
      <dgm:prSet phldrT="[Text]" custT="1"/>
      <dgm:spPr/>
      <dgm:t>
        <a:bodyPr/>
        <a:lstStyle/>
        <a:p>
          <a:r>
            <a:rPr lang="en-US" sz="1400" dirty="0"/>
            <a:t>L-01</a:t>
          </a:r>
        </a:p>
      </dgm:t>
    </dgm:pt>
    <dgm:pt modelId="{F44A08DB-3ED2-40DC-B06D-D1FAB16256CE}" type="parTrans" cxnId="{3DDA4B2E-6ECC-4EF2-AE4E-8FEB7F39B894}">
      <dgm:prSet/>
      <dgm:spPr/>
      <dgm:t>
        <a:bodyPr/>
        <a:lstStyle/>
        <a:p>
          <a:endParaRPr lang="en-US" sz="1400"/>
        </a:p>
      </dgm:t>
    </dgm:pt>
    <dgm:pt modelId="{9DE3BD4C-232A-4A3E-9A56-C674553CECDB}" type="sibTrans" cxnId="{3DDA4B2E-6ECC-4EF2-AE4E-8FEB7F39B894}">
      <dgm:prSet/>
      <dgm:spPr/>
      <dgm:t>
        <a:bodyPr/>
        <a:lstStyle/>
        <a:p>
          <a:endParaRPr lang="en-US" sz="1400"/>
        </a:p>
      </dgm:t>
    </dgm:pt>
    <dgm:pt modelId="{A15667DD-9F1D-49E3-AFE1-D27BF06AA400}">
      <dgm:prSet phldrT="[Text]" custT="1"/>
      <dgm:spPr/>
      <dgm:t>
        <a:bodyPr/>
        <a:lstStyle/>
        <a:p>
          <a:r>
            <a:rPr lang="en-US" sz="1400" dirty="0"/>
            <a:t>BOIT Application</a:t>
          </a:r>
        </a:p>
      </dgm:t>
    </dgm:pt>
    <dgm:pt modelId="{B31835F7-22AB-469E-8353-C9F914F48ED4}" type="parTrans" cxnId="{7B34E04A-3E47-40A0-A81F-2238330B6332}">
      <dgm:prSet/>
      <dgm:spPr/>
      <dgm:t>
        <a:bodyPr/>
        <a:lstStyle/>
        <a:p>
          <a:endParaRPr lang="en-US" sz="1400"/>
        </a:p>
      </dgm:t>
    </dgm:pt>
    <dgm:pt modelId="{A9262527-2B1A-4A75-9800-B060FA635977}" type="sibTrans" cxnId="{7B34E04A-3E47-40A0-A81F-2238330B6332}">
      <dgm:prSet/>
      <dgm:spPr/>
      <dgm:t>
        <a:bodyPr/>
        <a:lstStyle/>
        <a:p>
          <a:endParaRPr lang="en-US" sz="1400"/>
        </a:p>
      </dgm:t>
    </dgm:pt>
    <dgm:pt modelId="{45E94FC1-916E-4B6A-9B9C-6CEAA48213EF}">
      <dgm:prSet phldrT="[Text]" custT="1"/>
      <dgm:spPr/>
      <dgm:t>
        <a:bodyPr/>
        <a:lstStyle/>
        <a:p>
          <a:r>
            <a:rPr lang="en-US" sz="1400" dirty="0"/>
            <a:t>Work time – personal time – or both</a:t>
          </a:r>
        </a:p>
      </dgm:t>
    </dgm:pt>
    <dgm:pt modelId="{202F34E4-DBD4-4D22-B971-40E77775CD47}" type="parTrans" cxnId="{6AEBF94B-32C0-4C96-A745-F3864EF74337}">
      <dgm:prSet/>
      <dgm:spPr/>
      <dgm:t>
        <a:bodyPr/>
        <a:lstStyle/>
        <a:p>
          <a:endParaRPr lang="en-US" sz="1400"/>
        </a:p>
      </dgm:t>
    </dgm:pt>
    <dgm:pt modelId="{BDC6B8B3-8CA6-4446-807D-F2E8E9603AC6}" type="sibTrans" cxnId="{6AEBF94B-32C0-4C96-A745-F3864EF74337}">
      <dgm:prSet/>
      <dgm:spPr/>
      <dgm:t>
        <a:bodyPr/>
        <a:lstStyle/>
        <a:p>
          <a:endParaRPr lang="en-US" sz="1400"/>
        </a:p>
      </dgm:t>
    </dgm:pt>
    <dgm:pt modelId="{3F076AE4-17F3-4F6B-AFA6-14D0D7D06307}">
      <dgm:prSet phldrT="[Text]" custT="1"/>
      <dgm:spPr/>
      <dgm:t>
        <a:bodyPr/>
        <a:lstStyle/>
        <a:p>
          <a:r>
            <a:rPr lang="en-US" sz="1400" dirty="0"/>
            <a:t>L-01</a:t>
          </a:r>
        </a:p>
      </dgm:t>
    </dgm:pt>
    <dgm:pt modelId="{7AAF7351-8BD1-4B0F-899D-CC6F85C251DF}" type="parTrans" cxnId="{54B17935-655C-4B24-9FDB-5F7481A07ACA}">
      <dgm:prSet/>
      <dgm:spPr/>
      <dgm:t>
        <a:bodyPr/>
        <a:lstStyle/>
        <a:p>
          <a:endParaRPr lang="en-US" sz="1400"/>
        </a:p>
      </dgm:t>
    </dgm:pt>
    <dgm:pt modelId="{EAF7EDA3-97E7-4461-B974-5392179AB8F7}" type="sibTrans" cxnId="{54B17935-655C-4B24-9FDB-5F7481A07ACA}">
      <dgm:prSet/>
      <dgm:spPr/>
      <dgm:t>
        <a:bodyPr/>
        <a:lstStyle/>
        <a:p>
          <a:endParaRPr lang="en-US" sz="1400"/>
        </a:p>
      </dgm:t>
    </dgm:pt>
    <dgm:pt modelId="{3D43CE69-373A-4AD4-9E69-9675F810E0C7}">
      <dgm:prSet phldrT="[Text]" custT="1"/>
      <dgm:spPr/>
      <dgm:t>
        <a:bodyPr/>
        <a:lstStyle/>
        <a:p>
          <a:r>
            <a:rPr lang="en-US" sz="1400" dirty="0"/>
            <a:t>Soft-skill training? In-house or 3</a:t>
          </a:r>
          <a:r>
            <a:rPr lang="en-US" sz="1400" baseline="30000" dirty="0"/>
            <a:t>rd</a:t>
          </a:r>
          <a:r>
            <a:rPr lang="en-US" sz="1400" dirty="0"/>
            <a:t> party opportunities?</a:t>
          </a:r>
        </a:p>
      </dgm:t>
    </dgm:pt>
    <dgm:pt modelId="{EB720664-D7DA-410F-AE61-49BB8E55BA49}" type="parTrans" cxnId="{995827EF-900E-43FD-BEB0-3676C185DEDB}">
      <dgm:prSet/>
      <dgm:spPr/>
      <dgm:t>
        <a:bodyPr/>
        <a:lstStyle/>
        <a:p>
          <a:endParaRPr lang="en-US" sz="1400"/>
        </a:p>
      </dgm:t>
    </dgm:pt>
    <dgm:pt modelId="{E1A5F212-5132-4F3C-B33E-67AE79FCEF5D}" type="sibTrans" cxnId="{995827EF-900E-43FD-BEB0-3676C185DEDB}">
      <dgm:prSet/>
      <dgm:spPr/>
      <dgm:t>
        <a:bodyPr/>
        <a:lstStyle/>
        <a:p>
          <a:endParaRPr lang="en-US" sz="1400"/>
        </a:p>
      </dgm:t>
    </dgm:pt>
    <dgm:pt modelId="{2CDDFEB0-88A8-4A7F-9641-20183B305F66}">
      <dgm:prSet phldrT="[Text]" custT="1"/>
      <dgm:spPr/>
      <dgm:t>
        <a:bodyPr/>
        <a:lstStyle/>
        <a:p>
          <a:r>
            <a:rPr lang="en-US" sz="1400" dirty="0"/>
            <a:t>Renovations and Alterations</a:t>
          </a:r>
        </a:p>
      </dgm:t>
    </dgm:pt>
    <dgm:pt modelId="{25C748CA-97C7-4D55-B7ED-3E08B7E2DBC5}" type="parTrans" cxnId="{ED938EDD-E674-4624-959E-254E24F3687D}">
      <dgm:prSet/>
      <dgm:spPr/>
      <dgm:t>
        <a:bodyPr/>
        <a:lstStyle/>
        <a:p>
          <a:endParaRPr lang="en-US" sz="1400"/>
        </a:p>
      </dgm:t>
    </dgm:pt>
    <dgm:pt modelId="{A6562518-8A31-419D-83DB-C4F5372F9BD9}" type="sibTrans" cxnId="{ED938EDD-E674-4624-959E-254E24F3687D}">
      <dgm:prSet/>
      <dgm:spPr/>
      <dgm:t>
        <a:bodyPr/>
        <a:lstStyle/>
        <a:p>
          <a:endParaRPr lang="en-US" sz="1400"/>
        </a:p>
      </dgm:t>
    </dgm:pt>
    <dgm:pt modelId="{F0FB05A2-8E0C-453D-85E2-9E003A640E44}">
      <dgm:prSet phldrT="[Text]" custT="1"/>
      <dgm:spPr/>
      <dgm:t>
        <a:bodyPr/>
        <a:lstStyle/>
        <a:p>
          <a:r>
            <a:rPr lang="en-US" sz="1400" dirty="0"/>
            <a:t>Is the staff member confident/capable in current Level 01 duties?</a:t>
          </a:r>
        </a:p>
      </dgm:t>
    </dgm:pt>
    <dgm:pt modelId="{8F44EEC0-5565-48E1-B835-213E7D49B747}" type="parTrans" cxnId="{B8BAEE03-B18C-4440-A7B6-67C51E600B9E}">
      <dgm:prSet/>
      <dgm:spPr/>
      <dgm:t>
        <a:bodyPr/>
        <a:lstStyle/>
        <a:p>
          <a:endParaRPr lang="en-US" sz="1400"/>
        </a:p>
      </dgm:t>
    </dgm:pt>
    <dgm:pt modelId="{AA3DFA28-E00A-47BC-ABD3-047F5871B190}" type="sibTrans" cxnId="{B8BAEE03-B18C-4440-A7B6-67C51E600B9E}">
      <dgm:prSet/>
      <dgm:spPr/>
      <dgm:t>
        <a:bodyPr/>
        <a:lstStyle/>
        <a:p>
          <a:endParaRPr lang="en-US" sz="1400"/>
        </a:p>
      </dgm:t>
    </dgm:pt>
    <dgm:pt modelId="{8077F87A-33D2-4312-93C1-A8DA622BBF81}">
      <dgm:prSet phldrT="[Text]" custT="1"/>
      <dgm:spPr/>
      <dgm:t>
        <a:bodyPr/>
        <a:lstStyle/>
        <a:p>
          <a:r>
            <a:rPr lang="en-US" sz="1400" dirty="0"/>
            <a:t>What areas need to be strengthened?</a:t>
          </a:r>
        </a:p>
      </dgm:t>
    </dgm:pt>
    <dgm:pt modelId="{69BB0037-35B8-43B8-8104-95ACA7A64456}" type="parTrans" cxnId="{E9AFC803-1B9A-4E85-91CD-D1A1590A5BC5}">
      <dgm:prSet/>
      <dgm:spPr/>
      <dgm:t>
        <a:bodyPr/>
        <a:lstStyle/>
        <a:p>
          <a:endParaRPr lang="en-US" sz="1400"/>
        </a:p>
      </dgm:t>
    </dgm:pt>
    <dgm:pt modelId="{D3E75ADF-6236-4664-97FE-DD38184C8B80}" type="sibTrans" cxnId="{E9AFC803-1B9A-4E85-91CD-D1A1590A5BC5}">
      <dgm:prSet/>
      <dgm:spPr/>
      <dgm:t>
        <a:bodyPr/>
        <a:lstStyle/>
        <a:p>
          <a:endParaRPr lang="en-US" sz="1400"/>
        </a:p>
      </dgm:t>
    </dgm:pt>
    <dgm:pt modelId="{9EC67E35-F0AA-4B5D-B855-7FAABB835A43}">
      <dgm:prSet phldrT="[Text]" custT="1"/>
      <dgm:spPr/>
      <dgm:t>
        <a:bodyPr/>
        <a:lstStyle/>
        <a:p>
          <a:r>
            <a:rPr lang="en-US" sz="1400" dirty="0"/>
            <a:t>Is there capacity – budget to complete process in a timely manner?</a:t>
          </a:r>
        </a:p>
      </dgm:t>
    </dgm:pt>
    <dgm:pt modelId="{F5E8D7F4-51D9-415D-8154-D655DD53ECC2}" type="parTrans" cxnId="{51624431-5999-4350-8B8E-CB6B717F4EAC}">
      <dgm:prSet/>
      <dgm:spPr/>
      <dgm:t>
        <a:bodyPr/>
        <a:lstStyle/>
        <a:p>
          <a:endParaRPr lang="en-US" sz="1400"/>
        </a:p>
      </dgm:t>
    </dgm:pt>
    <dgm:pt modelId="{3CEE710A-B525-4766-87C3-1D3311639817}" type="sibTrans" cxnId="{51624431-5999-4350-8B8E-CB6B717F4EAC}">
      <dgm:prSet/>
      <dgm:spPr/>
      <dgm:t>
        <a:bodyPr/>
        <a:lstStyle/>
        <a:p>
          <a:endParaRPr lang="en-US" sz="1400"/>
        </a:p>
      </dgm:t>
    </dgm:pt>
    <dgm:pt modelId="{663A54C6-8F9D-4083-B94D-C4FDD2C51394}">
      <dgm:prSet phldrT="[Text]" custT="1"/>
      <dgm:spPr/>
      <dgm:t>
        <a:bodyPr/>
        <a:lstStyle/>
        <a:p>
          <a:r>
            <a:rPr lang="en-US" sz="1400" dirty="0"/>
            <a:t>L-02</a:t>
          </a:r>
        </a:p>
      </dgm:t>
    </dgm:pt>
    <dgm:pt modelId="{11F68E53-D297-45CB-A1E2-4C33CC0800D8}" type="parTrans" cxnId="{341F20F9-C7F2-4102-8D33-FFED5E448913}">
      <dgm:prSet/>
      <dgm:spPr/>
      <dgm:t>
        <a:bodyPr/>
        <a:lstStyle/>
        <a:p>
          <a:endParaRPr lang="en-US" sz="1400"/>
        </a:p>
      </dgm:t>
    </dgm:pt>
    <dgm:pt modelId="{A962F776-C032-4D8E-B61A-5AE74AEADE6B}" type="sibTrans" cxnId="{341F20F9-C7F2-4102-8D33-FFED5E448913}">
      <dgm:prSet/>
      <dgm:spPr/>
      <dgm:t>
        <a:bodyPr/>
        <a:lstStyle/>
        <a:p>
          <a:endParaRPr lang="en-US" sz="1400"/>
        </a:p>
      </dgm:t>
    </dgm:pt>
    <dgm:pt modelId="{99FAFF0A-48A0-4A59-A725-798DEC003A31}">
      <dgm:prSet phldrT="[Text]" custT="1"/>
      <dgm:spPr/>
      <dgm:t>
        <a:bodyPr/>
        <a:lstStyle/>
        <a:p>
          <a:r>
            <a:rPr lang="en-US" sz="1400" dirty="0"/>
            <a:t>Plan laid out and agreed to by Trainee, Mentor, Employer</a:t>
          </a:r>
        </a:p>
      </dgm:t>
    </dgm:pt>
    <dgm:pt modelId="{B1502B79-68D9-4A6C-8A55-3161792F140F}" type="parTrans" cxnId="{D604F913-A0F2-4C43-A7E0-49B2F947A710}">
      <dgm:prSet/>
      <dgm:spPr/>
      <dgm:t>
        <a:bodyPr/>
        <a:lstStyle/>
        <a:p>
          <a:endParaRPr lang="en-US" sz="1400"/>
        </a:p>
      </dgm:t>
    </dgm:pt>
    <dgm:pt modelId="{5D79C9ED-807A-4429-8D21-F90F5A732D07}" type="sibTrans" cxnId="{D604F913-A0F2-4C43-A7E0-49B2F947A710}">
      <dgm:prSet/>
      <dgm:spPr/>
      <dgm:t>
        <a:bodyPr/>
        <a:lstStyle/>
        <a:p>
          <a:endParaRPr lang="en-US" sz="1400"/>
        </a:p>
      </dgm:t>
    </dgm:pt>
    <dgm:pt modelId="{B93D159F-EFBB-421E-B9AC-CBB60850CC18}">
      <dgm:prSet phldrT="[Text]" custT="1"/>
      <dgm:spPr/>
      <dgm:t>
        <a:bodyPr/>
        <a:lstStyle/>
        <a:p>
          <a:r>
            <a:rPr lang="en-US" sz="1400" dirty="0"/>
            <a:t>Expected timelines and training/budget opportunities</a:t>
          </a:r>
        </a:p>
      </dgm:t>
    </dgm:pt>
    <dgm:pt modelId="{90AB9570-14B1-4B70-8157-6FAA0360E083}" type="parTrans" cxnId="{169EF6BA-56E2-453D-869C-B5AFC184D52C}">
      <dgm:prSet/>
      <dgm:spPr/>
      <dgm:t>
        <a:bodyPr/>
        <a:lstStyle/>
        <a:p>
          <a:endParaRPr lang="en-US" sz="1400"/>
        </a:p>
      </dgm:t>
    </dgm:pt>
    <dgm:pt modelId="{5B364F84-3BB9-4C7E-BFB7-BE02B8CE63F6}" type="sibTrans" cxnId="{169EF6BA-56E2-453D-869C-B5AFC184D52C}">
      <dgm:prSet/>
      <dgm:spPr/>
      <dgm:t>
        <a:bodyPr/>
        <a:lstStyle/>
        <a:p>
          <a:endParaRPr lang="en-US" sz="1400"/>
        </a:p>
      </dgm:t>
    </dgm:pt>
    <dgm:pt modelId="{637A7AF1-3E18-4441-BAD5-A408C6406855}">
      <dgm:prSet phldrT="[Text]" custT="1"/>
      <dgm:spPr/>
      <dgm:t>
        <a:bodyPr/>
        <a:lstStyle/>
        <a:p>
          <a:r>
            <a:rPr lang="en-US" sz="1400" dirty="0"/>
            <a:t>Level 02 – Plan reviews, site inspections, other – NOTE the Templates</a:t>
          </a:r>
        </a:p>
      </dgm:t>
    </dgm:pt>
    <dgm:pt modelId="{59431709-4695-4209-B7A9-897645D9D90C}" type="parTrans" cxnId="{1E959D48-1AA8-480A-97E8-0BE8A0139CE7}">
      <dgm:prSet/>
      <dgm:spPr/>
      <dgm:t>
        <a:bodyPr/>
        <a:lstStyle/>
        <a:p>
          <a:endParaRPr lang="en-US" sz="1400"/>
        </a:p>
      </dgm:t>
    </dgm:pt>
    <dgm:pt modelId="{D50C29BB-5CD0-4567-A556-CB2ECB26DA3A}" type="sibTrans" cxnId="{1E959D48-1AA8-480A-97E8-0BE8A0139CE7}">
      <dgm:prSet/>
      <dgm:spPr/>
      <dgm:t>
        <a:bodyPr/>
        <a:lstStyle/>
        <a:p>
          <a:endParaRPr lang="en-US" sz="1400"/>
        </a:p>
      </dgm:t>
    </dgm:pt>
    <dgm:pt modelId="{646D273F-11DE-47D2-A923-684E40CB4331}">
      <dgm:prSet phldrT="[Text]" custT="1"/>
      <dgm:spPr/>
      <dgm:t>
        <a:bodyPr/>
        <a:lstStyle/>
        <a:p>
          <a:r>
            <a:rPr lang="en-US" sz="1400" dirty="0"/>
            <a:t>Calendar set for Technical training opportunities relevant to Level 02</a:t>
          </a:r>
        </a:p>
      </dgm:t>
    </dgm:pt>
    <dgm:pt modelId="{A5B9D471-FBB4-49CB-96F3-1A31C0976E06}" type="parTrans" cxnId="{66FA5876-2E09-4AC7-B13E-328748979DAE}">
      <dgm:prSet/>
      <dgm:spPr/>
      <dgm:t>
        <a:bodyPr/>
        <a:lstStyle/>
        <a:p>
          <a:endParaRPr lang="en-US" sz="1400"/>
        </a:p>
      </dgm:t>
    </dgm:pt>
    <dgm:pt modelId="{9628C21E-BF33-486E-948A-8628145D8730}" type="sibTrans" cxnId="{66FA5876-2E09-4AC7-B13E-328748979DAE}">
      <dgm:prSet/>
      <dgm:spPr/>
      <dgm:t>
        <a:bodyPr/>
        <a:lstStyle/>
        <a:p>
          <a:endParaRPr lang="en-US" sz="1400"/>
        </a:p>
      </dgm:t>
    </dgm:pt>
    <dgm:pt modelId="{99B0B853-6E25-4B05-80E7-C990450A874E}">
      <dgm:prSet phldrT="[Text]" custT="1"/>
      <dgm:spPr/>
      <dgm:t>
        <a:bodyPr/>
        <a:lstStyle/>
        <a:p>
          <a:r>
            <a:rPr lang="en-US" sz="1400" dirty="0"/>
            <a:t>What types of projects will/should be reviewed? How many of each? Peer Reviews?</a:t>
          </a:r>
        </a:p>
      </dgm:t>
    </dgm:pt>
    <dgm:pt modelId="{AC67D632-B229-47F3-B3ED-A688D1C16790}" type="parTrans" cxnId="{65266C4A-D28A-4185-A85F-998CF620FD3E}">
      <dgm:prSet/>
      <dgm:spPr/>
      <dgm:t>
        <a:bodyPr/>
        <a:lstStyle/>
        <a:p>
          <a:endParaRPr lang="en-US" sz="1400"/>
        </a:p>
      </dgm:t>
    </dgm:pt>
    <dgm:pt modelId="{D657C04A-F36D-4C32-8A45-4DE55644EF1C}" type="sibTrans" cxnId="{65266C4A-D28A-4185-A85F-998CF620FD3E}">
      <dgm:prSet/>
      <dgm:spPr/>
      <dgm:t>
        <a:bodyPr/>
        <a:lstStyle/>
        <a:p>
          <a:endParaRPr lang="en-US" sz="1400"/>
        </a:p>
      </dgm:t>
    </dgm:pt>
    <dgm:pt modelId="{42FBEA39-6FDE-484B-BBC8-D092642DEAD3}">
      <dgm:prSet phldrT="[Text]" custT="1"/>
      <dgm:spPr/>
      <dgm:t>
        <a:bodyPr/>
        <a:lstStyle/>
        <a:p>
          <a:r>
            <a:rPr lang="en-US" sz="1400" dirty="0"/>
            <a:t> New Multi Unit residential - Commercial</a:t>
          </a:r>
        </a:p>
      </dgm:t>
    </dgm:pt>
    <dgm:pt modelId="{4D3DC695-8D12-4E7B-969F-185750D5875D}" type="parTrans" cxnId="{4250DE92-0FC3-4724-8911-6909EF837EBB}">
      <dgm:prSet/>
      <dgm:spPr/>
      <dgm:t>
        <a:bodyPr/>
        <a:lstStyle/>
        <a:p>
          <a:endParaRPr lang="en-US" sz="1400"/>
        </a:p>
      </dgm:t>
    </dgm:pt>
    <dgm:pt modelId="{62E0AEFD-F978-4348-8D34-69979FF8D6C8}" type="sibTrans" cxnId="{4250DE92-0FC3-4724-8911-6909EF837EBB}">
      <dgm:prSet/>
      <dgm:spPr/>
      <dgm:t>
        <a:bodyPr/>
        <a:lstStyle/>
        <a:p>
          <a:endParaRPr lang="en-US" sz="1400"/>
        </a:p>
      </dgm:t>
    </dgm:pt>
    <dgm:pt modelId="{2577D587-1A84-48F0-9DBB-DE42418D7485}">
      <dgm:prSet phldrT="[Text]" custT="1"/>
      <dgm:spPr/>
      <dgm:t>
        <a:bodyPr/>
        <a:lstStyle/>
        <a:p>
          <a:r>
            <a:rPr lang="en-US" sz="1400" dirty="0"/>
            <a:t>Business </a:t>
          </a:r>
          <a:r>
            <a:rPr lang="en-US" sz="1400" dirty="0" err="1"/>
            <a:t>Licence</a:t>
          </a:r>
          <a:r>
            <a:rPr lang="en-US" sz="1400" dirty="0"/>
            <a:t>/ Enforcement</a:t>
          </a:r>
        </a:p>
      </dgm:t>
    </dgm:pt>
    <dgm:pt modelId="{8129965A-8E59-45E6-B4A2-0007E4D25461}" type="parTrans" cxnId="{26E7BE99-1585-43BE-88BC-6F6DEFB133F3}">
      <dgm:prSet/>
      <dgm:spPr/>
      <dgm:t>
        <a:bodyPr/>
        <a:lstStyle/>
        <a:p>
          <a:endParaRPr lang="en-US" sz="1400"/>
        </a:p>
      </dgm:t>
    </dgm:pt>
    <dgm:pt modelId="{FAC6E405-79A8-4FDA-B8D6-6F9A711986ED}" type="sibTrans" cxnId="{26E7BE99-1585-43BE-88BC-6F6DEFB133F3}">
      <dgm:prSet/>
      <dgm:spPr/>
      <dgm:t>
        <a:bodyPr/>
        <a:lstStyle/>
        <a:p>
          <a:endParaRPr lang="en-US" sz="1400"/>
        </a:p>
      </dgm:t>
    </dgm:pt>
    <dgm:pt modelId="{87BAFCF9-544A-49C0-9290-275247E563AF}">
      <dgm:prSet phldrT="[Text]" custT="1"/>
      <dgm:spPr/>
      <dgm:t>
        <a:bodyPr/>
        <a:lstStyle/>
        <a:p>
          <a:r>
            <a:rPr lang="en-US" sz="1400" dirty="0"/>
            <a:t>Other?</a:t>
          </a:r>
        </a:p>
      </dgm:t>
    </dgm:pt>
    <dgm:pt modelId="{DF51A398-753F-408B-95D0-9C30B31572FD}" type="parTrans" cxnId="{A919D923-4143-4FB8-A8F8-54B9AF8C3116}">
      <dgm:prSet/>
      <dgm:spPr/>
      <dgm:t>
        <a:bodyPr/>
        <a:lstStyle/>
        <a:p>
          <a:endParaRPr lang="en-US" sz="1400"/>
        </a:p>
      </dgm:t>
    </dgm:pt>
    <dgm:pt modelId="{6A0FFCD0-FEC3-4A64-B8AE-FC19FA7F8F74}" type="sibTrans" cxnId="{A919D923-4143-4FB8-A8F8-54B9AF8C3116}">
      <dgm:prSet/>
      <dgm:spPr/>
      <dgm:t>
        <a:bodyPr/>
        <a:lstStyle/>
        <a:p>
          <a:endParaRPr lang="en-US" sz="1400"/>
        </a:p>
      </dgm:t>
    </dgm:pt>
    <dgm:pt modelId="{128B6B5E-E070-4672-8631-59BA66386CBC}">
      <dgm:prSet custT="1"/>
      <dgm:spPr/>
      <dgm:t>
        <a:bodyPr/>
        <a:lstStyle/>
        <a:p>
          <a:r>
            <a:rPr lang="en-US" sz="1400" dirty="0"/>
            <a:t>Exams</a:t>
          </a:r>
        </a:p>
      </dgm:t>
    </dgm:pt>
    <dgm:pt modelId="{00D61BD9-E572-467A-9767-5509BC669607}" type="parTrans" cxnId="{70158A5F-6150-4D94-9344-20C90F387BE3}">
      <dgm:prSet/>
      <dgm:spPr/>
      <dgm:t>
        <a:bodyPr/>
        <a:lstStyle/>
        <a:p>
          <a:endParaRPr lang="en-US" sz="1400"/>
        </a:p>
      </dgm:t>
    </dgm:pt>
    <dgm:pt modelId="{F1781AE1-2DD4-4C7C-A111-12637C353F88}" type="sibTrans" cxnId="{70158A5F-6150-4D94-9344-20C90F387BE3}">
      <dgm:prSet/>
      <dgm:spPr/>
      <dgm:t>
        <a:bodyPr/>
        <a:lstStyle/>
        <a:p>
          <a:endParaRPr lang="en-US" sz="1400"/>
        </a:p>
      </dgm:t>
    </dgm:pt>
    <dgm:pt modelId="{C92B98A7-CF79-49D1-9C7D-5351FDDFC938}">
      <dgm:prSet custT="1"/>
      <dgm:spPr/>
      <dgm:t>
        <a:bodyPr/>
        <a:lstStyle/>
        <a:p>
          <a:r>
            <a:rPr lang="en-US" sz="1400" dirty="0"/>
            <a:t>Continued Level 02 project exposure</a:t>
          </a:r>
        </a:p>
      </dgm:t>
    </dgm:pt>
    <dgm:pt modelId="{506D0D8D-750B-426C-98AE-7E7EF28F6440}" type="parTrans" cxnId="{22A84CE9-B024-4BF1-9A43-C12F56201B4B}">
      <dgm:prSet/>
      <dgm:spPr/>
      <dgm:t>
        <a:bodyPr/>
        <a:lstStyle/>
        <a:p>
          <a:endParaRPr lang="en-US" sz="1400"/>
        </a:p>
      </dgm:t>
    </dgm:pt>
    <dgm:pt modelId="{F55B72A7-A78C-482E-A871-68C55A9C9DEC}" type="sibTrans" cxnId="{22A84CE9-B024-4BF1-9A43-C12F56201B4B}">
      <dgm:prSet/>
      <dgm:spPr/>
      <dgm:t>
        <a:bodyPr/>
        <a:lstStyle/>
        <a:p>
          <a:endParaRPr lang="en-US" sz="1400"/>
        </a:p>
      </dgm:t>
    </dgm:pt>
    <dgm:pt modelId="{618A273B-6196-400B-8331-EF230CD4CF5A}">
      <dgm:prSet custT="1"/>
      <dgm:spPr/>
      <dgm:t>
        <a:bodyPr/>
        <a:lstStyle/>
        <a:p>
          <a:endParaRPr lang="en-US" sz="1400" dirty="0"/>
        </a:p>
      </dgm:t>
    </dgm:pt>
    <dgm:pt modelId="{7389D05E-06AB-4E21-B650-AADC00B73842}" type="parTrans" cxnId="{0AC2D7BA-DAC4-44A1-A9BC-5AD6BD414B24}">
      <dgm:prSet/>
      <dgm:spPr/>
      <dgm:t>
        <a:bodyPr/>
        <a:lstStyle/>
        <a:p>
          <a:endParaRPr lang="en-US" sz="1400"/>
        </a:p>
      </dgm:t>
    </dgm:pt>
    <dgm:pt modelId="{A0995605-2202-433C-B70E-5AD82493A1DF}" type="sibTrans" cxnId="{0AC2D7BA-DAC4-44A1-A9BC-5AD6BD414B24}">
      <dgm:prSet/>
      <dgm:spPr/>
      <dgm:t>
        <a:bodyPr/>
        <a:lstStyle/>
        <a:p>
          <a:endParaRPr lang="en-US" sz="1400"/>
        </a:p>
      </dgm:t>
    </dgm:pt>
    <dgm:pt modelId="{18E8B43A-12D9-4F01-AAC9-4843D47BC79D}">
      <dgm:prSet custT="1"/>
      <dgm:spPr/>
      <dgm:t>
        <a:bodyPr/>
        <a:lstStyle/>
        <a:p>
          <a:r>
            <a:rPr lang="en-US" sz="1400" dirty="0"/>
            <a:t>Competency/confidence for Level 02 projects without peer reviews</a:t>
          </a:r>
        </a:p>
      </dgm:t>
    </dgm:pt>
    <dgm:pt modelId="{B8D82753-5BCB-40AD-AED6-B4C297D12C25}" type="parTrans" cxnId="{2A26584A-4E1A-4730-9C92-B0E87DBE5E3A}">
      <dgm:prSet/>
      <dgm:spPr/>
      <dgm:t>
        <a:bodyPr/>
        <a:lstStyle/>
        <a:p>
          <a:endParaRPr lang="en-US" sz="1400"/>
        </a:p>
      </dgm:t>
    </dgm:pt>
    <dgm:pt modelId="{D31CE8C2-F912-4E6F-ADA5-4C3B92F6ADB0}" type="sibTrans" cxnId="{2A26584A-4E1A-4730-9C92-B0E87DBE5E3A}">
      <dgm:prSet/>
      <dgm:spPr/>
      <dgm:t>
        <a:bodyPr/>
        <a:lstStyle/>
        <a:p>
          <a:endParaRPr lang="en-US" sz="1400"/>
        </a:p>
      </dgm:t>
    </dgm:pt>
    <dgm:pt modelId="{E2B4FAC5-B92E-45DC-B958-A4BB98CBE9B3}" type="pres">
      <dgm:prSet presAssocID="{5A1371D7-90C3-4AF5-904E-58A0834A8BA9}" presName="linearFlow" presStyleCnt="0">
        <dgm:presLayoutVars>
          <dgm:dir/>
          <dgm:animLvl val="lvl"/>
          <dgm:resizeHandles val="exact"/>
        </dgm:presLayoutVars>
      </dgm:prSet>
      <dgm:spPr/>
    </dgm:pt>
    <dgm:pt modelId="{324A018A-1691-4AB9-8722-ABBD5C634EE6}" type="pres">
      <dgm:prSet presAssocID="{0FFFA9A0-FE4D-42F6-B4EE-B770E6A7D3AA}" presName="composite" presStyleCnt="0"/>
      <dgm:spPr/>
    </dgm:pt>
    <dgm:pt modelId="{2CAA3C24-16B5-47A0-BFF2-680442349381}" type="pres">
      <dgm:prSet presAssocID="{0FFFA9A0-FE4D-42F6-B4EE-B770E6A7D3AA}" presName="parentText" presStyleLbl="alignNode1" presStyleIdx="0" presStyleCnt="4">
        <dgm:presLayoutVars>
          <dgm:chMax val="1"/>
          <dgm:bulletEnabled val="1"/>
        </dgm:presLayoutVars>
      </dgm:prSet>
      <dgm:spPr/>
    </dgm:pt>
    <dgm:pt modelId="{9F96E189-6C47-4C00-91CE-BB213E0B5BDF}" type="pres">
      <dgm:prSet presAssocID="{0FFFA9A0-FE4D-42F6-B4EE-B770E6A7D3AA}" presName="descendantText" presStyleLbl="alignAcc1" presStyleIdx="0" presStyleCnt="4">
        <dgm:presLayoutVars>
          <dgm:bulletEnabled val="1"/>
        </dgm:presLayoutVars>
      </dgm:prSet>
      <dgm:spPr/>
    </dgm:pt>
    <dgm:pt modelId="{2FDC12EE-B9B1-421C-A510-A64B47B9622F}" type="pres">
      <dgm:prSet presAssocID="{B8D9D40A-1F58-4267-8D4F-15DDE201E26B}" presName="sp" presStyleCnt="0"/>
      <dgm:spPr/>
    </dgm:pt>
    <dgm:pt modelId="{4C2F892B-FC05-452C-94EB-2DB6E170E66F}" type="pres">
      <dgm:prSet presAssocID="{BCF9CA17-E641-4300-ACF6-7FE2E17DB953}" presName="composite" presStyleCnt="0"/>
      <dgm:spPr/>
    </dgm:pt>
    <dgm:pt modelId="{81064A05-AE8E-453D-8008-B713FD118A08}" type="pres">
      <dgm:prSet presAssocID="{BCF9CA17-E641-4300-ACF6-7FE2E17DB953}" presName="parentText" presStyleLbl="alignNode1" presStyleIdx="1" presStyleCnt="4">
        <dgm:presLayoutVars>
          <dgm:chMax val="1"/>
          <dgm:bulletEnabled val="1"/>
        </dgm:presLayoutVars>
      </dgm:prSet>
      <dgm:spPr/>
    </dgm:pt>
    <dgm:pt modelId="{34D99E9B-DAF5-4463-A447-7677FBBFD685}" type="pres">
      <dgm:prSet presAssocID="{BCF9CA17-E641-4300-ACF6-7FE2E17DB953}" presName="descendantText" presStyleLbl="alignAcc1" presStyleIdx="1" presStyleCnt="4">
        <dgm:presLayoutVars>
          <dgm:bulletEnabled val="1"/>
        </dgm:presLayoutVars>
      </dgm:prSet>
      <dgm:spPr/>
    </dgm:pt>
    <dgm:pt modelId="{460A3BC3-5EBB-4706-9D0B-9185AACB65D0}" type="pres">
      <dgm:prSet presAssocID="{9DE3BD4C-232A-4A3E-9A56-C674553CECDB}" presName="sp" presStyleCnt="0"/>
      <dgm:spPr/>
    </dgm:pt>
    <dgm:pt modelId="{0A1AFE7E-5F87-41E9-AA9E-E0AD2B0CD9CB}" type="pres">
      <dgm:prSet presAssocID="{3F076AE4-17F3-4F6B-AFA6-14D0D7D06307}" presName="composite" presStyleCnt="0"/>
      <dgm:spPr/>
    </dgm:pt>
    <dgm:pt modelId="{83021E83-1D98-4AFA-AC97-C334ED3C1E11}" type="pres">
      <dgm:prSet presAssocID="{3F076AE4-17F3-4F6B-AFA6-14D0D7D06307}" presName="parentText" presStyleLbl="alignNode1" presStyleIdx="2" presStyleCnt="4">
        <dgm:presLayoutVars>
          <dgm:chMax val="1"/>
          <dgm:bulletEnabled val="1"/>
        </dgm:presLayoutVars>
      </dgm:prSet>
      <dgm:spPr/>
    </dgm:pt>
    <dgm:pt modelId="{9DA7CBEB-A16A-4C81-A715-36802097E0AF}" type="pres">
      <dgm:prSet presAssocID="{3F076AE4-17F3-4F6B-AFA6-14D0D7D06307}" presName="descendantText" presStyleLbl="alignAcc1" presStyleIdx="2" presStyleCnt="4">
        <dgm:presLayoutVars>
          <dgm:bulletEnabled val="1"/>
        </dgm:presLayoutVars>
      </dgm:prSet>
      <dgm:spPr/>
    </dgm:pt>
    <dgm:pt modelId="{CF2C7401-8E8C-4931-A5CF-413A72C6AEAD}" type="pres">
      <dgm:prSet presAssocID="{EAF7EDA3-97E7-4461-B974-5392179AB8F7}" presName="sp" presStyleCnt="0"/>
      <dgm:spPr/>
    </dgm:pt>
    <dgm:pt modelId="{2BF02193-98D4-4586-89B3-CCFC240641A8}" type="pres">
      <dgm:prSet presAssocID="{663A54C6-8F9D-4083-B94D-C4FDD2C51394}" presName="composite" presStyleCnt="0"/>
      <dgm:spPr/>
    </dgm:pt>
    <dgm:pt modelId="{5BBAC485-672E-4225-ADB8-860174072361}" type="pres">
      <dgm:prSet presAssocID="{663A54C6-8F9D-4083-B94D-C4FDD2C51394}" presName="parentText" presStyleLbl="alignNode1" presStyleIdx="3" presStyleCnt="4">
        <dgm:presLayoutVars>
          <dgm:chMax val="1"/>
          <dgm:bulletEnabled val="1"/>
        </dgm:presLayoutVars>
      </dgm:prSet>
      <dgm:spPr/>
    </dgm:pt>
    <dgm:pt modelId="{6EAA41D2-BDA4-4257-AEAE-EFB0A8CF5336}" type="pres">
      <dgm:prSet presAssocID="{663A54C6-8F9D-4083-B94D-C4FDD2C51394}" presName="descendantText" presStyleLbl="alignAcc1" presStyleIdx="3" presStyleCnt="4">
        <dgm:presLayoutVars>
          <dgm:bulletEnabled val="1"/>
        </dgm:presLayoutVars>
      </dgm:prSet>
      <dgm:spPr/>
    </dgm:pt>
  </dgm:ptLst>
  <dgm:cxnLst>
    <dgm:cxn modelId="{C31EA600-6505-410D-BE70-19474BBA166A}" type="presOf" srcId="{2577D587-1A84-48F0-9DBB-DE42418D7485}" destId="{9DA7CBEB-A16A-4C81-A715-36802097E0AF}" srcOrd="0" destOrd="5" presId="urn:microsoft.com/office/officeart/2005/8/layout/chevron2"/>
    <dgm:cxn modelId="{E9AFC803-1B9A-4E85-91CD-D1A1590A5BC5}" srcId="{F0FB05A2-8E0C-453D-85E2-9E003A640E44}" destId="{8077F87A-33D2-4312-93C1-A8DA622BBF81}" srcOrd="0" destOrd="0" parTransId="{69BB0037-35B8-43B8-8104-95ACA7A64456}" sibTransId="{D3E75ADF-6236-4664-97FE-DD38184C8B80}"/>
    <dgm:cxn modelId="{B8BAEE03-B18C-4440-A7B6-67C51E600B9E}" srcId="{0FFFA9A0-FE4D-42F6-B4EE-B770E6A7D3AA}" destId="{F0FB05A2-8E0C-453D-85E2-9E003A640E44}" srcOrd="1" destOrd="0" parTransId="{8F44EEC0-5565-48E1-B835-213E7D49B747}" sibTransId="{AA3DFA28-E00A-47BC-ABD3-047F5871B190}"/>
    <dgm:cxn modelId="{E329EA05-F30E-4635-B21D-1EB257DC7704}" srcId="{0FFFA9A0-FE4D-42F6-B4EE-B770E6A7D3AA}" destId="{925D2509-8AD6-4BD1-9C52-81BB269F8E36}" srcOrd="0" destOrd="0" parTransId="{C24F3FEC-4C56-41DB-9D86-1E913E43053F}" sibTransId="{3B98B51C-1648-4BD6-A1BB-0CCD85F1A545}"/>
    <dgm:cxn modelId="{D604F913-A0F2-4C43-A7E0-49B2F947A710}" srcId="{BCF9CA17-E641-4300-ACF6-7FE2E17DB953}" destId="{99FAFF0A-48A0-4A59-A725-798DEC003A31}" srcOrd="1" destOrd="0" parTransId="{B1502B79-68D9-4A6C-8A55-3161792F140F}" sibTransId="{5D79C9ED-807A-4429-8D21-F90F5A732D07}"/>
    <dgm:cxn modelId="{89EB5720-4F7D-417D-9D2A-3A01DC1AB7E3}" type="presOf" srcId="{B93D159F-EFBB-421E-B9AC-CBB60850CC18}" destId="{34D99E9B-DAF5-4463-A447-7677FBBFD685}" srcOrd="0" destOrd="2" presId="urn:microsoft.com/office/officeart/2005/8/layout/chevron2"/>
    <dgm:cxn modelId="{A919D923-4143-4FB8-A8F8-54B9AF8C3116}" srcId="{3F076AE4-17F3-4F6B-AFA6-14D0D7D06307}" destId="{87BAFCF9-544A-49C0-9290-275247E563AF}" srcOrd="5" destOrd="0" parTransId="{DF51A398-753F-408B-95D0-9C30B31572FD}" sibTransId="{6A0FFCD0-FEC3-4A64-B8AE-FC19FA7F8F74}"/>
    <dgm:cxn modelId="{D9936B29-2A99-4875-8289-4313610C0535}" type="presOf" srcId="{5A1371D7-90C3-4AF5-904E-58A0834A8BA9}" destId="{E2B4FAC5-B92E-45DC-B958-A4BB98CBE9B3}" srcOrd="0" destOrd="0" presId="urn:microsoft.com/office/officeart/2005/8/layout/chevron2"/>
    <dgm:cxn modelId="{72D1BE29-CAAF-47AE-B3A9-290E602D7A38}" type="presOf" srcId="{925D2509-8AD6-4BD1-9C52-81BB269F8E36}" destId="{9F96E189-6C47-4C00-91CE-BB213E0B5BDF}" srcOrd="0" destOrd="0" presId="urn:microsoft.com/office/officeart/2005/8/layout/chevron2"/>
    <dgm:cxn modelId="{3DDA4B2E-6ECC-4EF2-AE4E-8FEB7F39B894}" srcId="{5A1371D7-90C3-4AF5-904E-58A0834A8BA9}" destId="{BCF9CA17-E641-4300-ACF6-7FE2E17DB953}" srcOrd="1" destOrd="0" parTransId="{F44A08DB-3ED2-40DC-B06D-D1FAB16256CE}" sibTransId="{9DE3BD4C-232A-4A3E-9A56-C674553CECDB}"/>
    <dgm:cxn modelId="{51624431-5999-4350-8B8E-CB6B717F4EAC}" srcId="{0FFFA9A0-FE4D-42F6-B4EE-B770E6A7D3AA}" destId="{9EC67E35-F0AA-4B5D-B855-7FAABB835A43}" srcOrd="2" destOrd="0" parTransId="{F5E8D7F4-51D9-415D-8154-D655DD53ECC2}" sibTransId="{3CEE710A-B525-4766-87C3-1D3311639817}"/>
    <dgm:cxn modelId="{54B17935-655C-4B24-9FDB-5F7481A07ACA}" srcId="{5A1371D7-90C3-4AF5-904E-58A0834A8BA9}" destId="{3F076AE4-17F3-4F6B-AFA6-14D0D7D06307}" srcOrd="2" destOrd="0" parTransId="{7AAF7351-8BD1-4B0F-899D-CC6F85C251DF}" sibTransId="{EAF7EDA3-97E7-4461-B974-5392179AB8F7}"/>
    <dgm:cxn modelId="{2D87DB40-B3DB-48B3-9BE7-D2820C862955}" type="presOf" srcId="{3F076AE4-17F3-4F6B-AFA6-14D0D7D06307}" destId="{83021E83-1D98-4AFA-AC97-C334ED3C1E11}" srcOrd="0" destOrd="0" presId="urn:microsoft.com/office/officeart/2005/8/layout/chevron2"/>
    <dgm:cxn modelId="{AAFF055F-6134-4F4E-9850-7ABFD291FAA1}" type="presOf" srcId="{C92B98A7-CF79-49D1-9C7D-5351FDDFC938}" destId="{6EAA41D2-BDA4-4257-AEAE-EFB0A8CF5336}" srcOrd="0" destOrd="1" presId="urn:microsoft.com/office/officeart/2005/8/layout/chevron2"/>
    <dgm:cxn modelId="{70158A5F-6150-4D94-9344-20C90F387BE3}" srcId="{663A54C6-8F9D-4083-B94D-C4FDD2C51394}" destId="{128B6B5E-E070-4672-8631-59BA66386CBC}" srcOrd="0" destOrd="0" parTransId="{00D61BD9-E572-467A-9767-5509BC669607}" sibTransId="{F1781AE1-2DD4-4C7C-A111-12637C353F88}"/>
    <dgm:cxn modelId="{02C4985F-57F1-4EA3-983B-DA6791597A6A}" type="presOf" srcId="{2CDDFEB0-88A8-4A7F-9641-20183B305F66}" destId="{9DA7CBEB-A16A-4C81-A715-36802097E0AF}" srcOrd="0" destOrd="4" presId="urn:microsoft.com/office/officeart/2005/8/layout/chevron2"/>
    <dgm:cxn modelId="{62ADF465-FFE1-496A-8E9E-37152A289A8B}" type="presOf" srcId="{3D43CE69-373A-4AD4-9E69-9675F810E0C7}" destId="{9DA7CBEB-A16A-4C81-A715-36802097E0AF}" srcOrd="0" destOrd="0" presId="urn:microsoft.com/office/officeart/2005/8/layout/chevron2"/>
    <dgm:cxn modelId="{1E959D48-1AA8-480A-97E8-0BE8A0139CE7}" srcId="{BCF9CA17-E641-4300-ACF6-7FE2E17DB953}" destId="{637A7AF1-3E18-4441-BAD5-A408C6406855}" srcOrd="3" destOrd="0" parTransId="{59431709-4695-4209-B7A9-897645D9D90C}" sibTransId="{D50C29BB-5CD0-4567-A556-CB2ECB26DA3A}"/>
    <dgm:cxn modelId="{65266C4A-D28A-4185-A85F-998CF620FD3E}" srcId="{3F076AE4-17F3-4F6B-AFA6-14D0D7D06307}" destId="{99B0B853-6E25-4B05-80E7-C990450A874E}" srcOrd="2" destOrd="0" parTransId="{AC67D632-B229-47F3-B3ED-A688D1C16790}" sibTransId="{D657C04A-F36D-4C32-8A45-4DE55644EF1C}"/>
    <dgm:cxn modelId="{2A26584A-4E1A-4730-9C92-B0E87DBE5E3A}" srcId="{663A54C6-8F9D-4083-B94D-C4FDD2C51394}" destId="{18E8B43A-12D9-4F01-AAC9-4843D47BC79D}" srcOrd="2" destOrd="0" parTransId="{B8D82753-5BCB-40AD-AED6-B4C297D12C25}" sibTransId="{D31CE8C2-F912-4E6F-ADA5-4C3B92F6ADB0}"/>
    <dgm:cxn modelId="{7B34E04A-3E47-40A0-A81F-2238330B6332}" srcId="{BCF9CA17-E641-4300-ACF6-7FE2E17DB953}" destId="{A15667DD-9F1D-49E3-AFE1-D27BF06AA400}" srcOrd="0" destOrd="0" parTransId="{B31835F7-22AB-469E-8353-C9F914F48ED4}" sibTransId="{A9262527-2B1A-4A75-9800-B060FA635977}"/>
    <dgm:cxn modelId="{6AEBF94B-32C0-4C96-A745-F3864EF74337}" srcId="{BCF9CA17-E641-4300-ACF6-7FE2E17DB953}" destId="{45E94FC1-916E-4B6A-9B9C-6CEAA48213EF}" srcOrd="4" destOrd="0" parTransId="{202F34E4-DBD4-4D22-B971-40E77775CD47}" sibTransId="{BDC6B8B3-8CA6-4446-807D-F2E8E9603AC6}"/>
    <dgm:cxn modelId="{4AF7EC71-78B7-48CD-81B2-D98E296E8BC0}" type="presOf" srcId="{646D273F-11DE-47D2-A923-684E40CB4331}" destId="{9DA7CBEB-A16A-4C81-A715-36802097E0AF}" srcOrd="0" destOrd="1" presId="urn:microsoft.com/office/officeart/2005/8/layout/chevron2"/>
    <dgm:cxn modelId="{66FA5876-2E09-4AC7-B13E-328748979DAE}" srcId="{3F076AE4-17F3-4F6B-AFA6-14D0D7D06307}" destId="{646D273F-11DE-47D2-A923-684E40CB4331}" srcOrd="1" destOrd="0" parTransId="{A5B9D471-FBB4-49CB-96F3-1A31C0976E06}" sibTransId="{9628C21E-BF33-486E-948A-8628145D8730}"/>
    <dgm:cxn modelId="{D9D2837D-D62D-4D7F-A386-E08ADC870EB9}" type="presOf" srcId="{18E8B43A-12D9-4F01-AAC9-4843D47BC79D}" destId="{6EAA41D2-BDA4-4257-AEAE-EFB0A8CF5336}" srcOrd="0" destOrd="2" presId="urn:microsoft.com/office/officeart/2005/8/layout/chevron2"/>
    <dgm:cxn modelId="{65F97388-2742-4B7F-839C-219F907D6787}" type="presOf" srcId="{663A54C6-8F9D-4083-B94D-C4FDD2C51394}" destId="{5BBAC485-672E-4225-ADB8-860174072361}" srcOrd="0" destOrd="0" presId="urn:microsoft.com/office/officeart/2005/8/layout/chevron2"/>
    <dgm:cxn modelId="{38E9048C-A614-4855-B013-8C9275ECDBF7}" type="presOf" srcId="{0FFFA9A0-FE4D-42F6-B4EE-B770E6A7D3AA}" destId="{2CAA3C24-16B5-47A0-BFF2-680442349381}" srcOrd="0" destOrd="0" presId="urn:microsoft.com/office/officeart/2005/8/layout/chevron2"/>
    <dgm:cxn modelId="{4250DE92-0FC3-4724-8911-6909EF837EBB}" srcId="{99B0B853-6E25-4B05-80E7-C990450A874E}" destId="{42FBEA39-6FDE-484B-BBC8-D092642DEAD3}" srcOrd="0" destOrd="0" parTransId="{4D3DC695-8D12-4E7B-969F-185750D5875D}" sibTransId="{62E0AEFD-F978-4348-8D34-69979FF8D6C8}"/>
    <dgm:cxn modelId="{26E7BE99-1585-43BE-88BC-6F6DEFB133F3}" srcId="{3F076AE4-17F3-4F6B-AFA6-14D0D7D06307}" destId="{2577D587-1A84-48F0-9DBB-DE42418D7485}" srcOrd="4" destOrd="0" parTransId="{8129965A-8E59-45E6-B4A2-0007E4D25461}" sibTransId="{FAC6E405-79A8-4FDA-B8D6-6F9A711986ED}"/>
    <dgm:cxn modelId="{3E399A9B-C8DD-410B-921D-EC4765A0C58F}" type="presOf" srcId="{618A273B-6196-400B-8331-EF230CD4CF5A}" destId="{6EAA41D2-BDA4-4257-AEAE-EFB0A8CF5336}" srcOrd="0" destOrd="3" presId="urn:microsoft.com/office/officeart/2005/8/layout/chevron2"/>
    <dgm:cxn modelId="{0AC2D7BA-DAC4-44A1-A9BC-5AD6BD414B24}" srcId="{663A54C6-8F9D-4083-B94D-C4FDD2C51394}" destId="{618A273B-6196-400B-8331-EF230CD4CF5A}" srcOrd="3" destOrd="0" parTransId="{7389D05E-06AB-4E21-B650-AADC00B73842}" sibTransId="{A0995605-2202-433C-B70E-5AD82493A1DF}"/>
    <dgm:cxn modelId="{169EF6BA-56E2-453D-869C-B5AFC184D52C}" srcId="{BCF9CA17-E641-4300-ACF6-7FE2E17DB953}" destId="{B93D159F-EFBB-421E-B9AC-CBB60850CC18}" srcOrd="2" destOrd="0" parTransId="{90AB9570-14B1-4B70-8157-6FAA0360E083}" sibTransId="{5B364F84-3BB9-4C7E-BFB7-BE02B8CE63F6}"/>
    <dgm:cxn modelId="{822F0DBF-D26D-48A5-A832-77EAECA77428}" type="presOf" srcId="{99B0B853-6E25-4B05-80E7-C990450A874E}" destId="{9DA7CBEB-A16A-4C81-A715-36802097E0AF}" srcOrd="0" destOrd="2" presId="urn:microsoft.com/office/officeart/2005/8/layout/chevron2"/>
    <dgm:cxn modelId="{32562ECA-EF93-4A7A-8913-AE01806961AA}" type="presOf" srcId="{87BAFCF9-544A-49C0-9290-275247E563AF}" destId="{9DA7CBEB-A16A-4C81-A715-36802097E0AF}" srcOrd="0" destOrd="6" presId="urn:microsoft.com/office/officeart/2005/8/layout/chevron2"/>
    <dgm:cxn modelId="{8CEB2DCB-DB6B-492A-AFE1-9B66BAB083E2}" type="presOf" srcId="{BCF9CA17-E641-4300-ACF6-7FE2E17DB953}" destId="{81064A05-AE8E-453D-8008-B713FD118A08}" srcOrd="0" destOrd="0" presId="urn:microsoft.com/office/officeart/2005/8/layout/chevron2"/>
    <dgm:cxn modelId="{14EC22D1-4B91-4686-8EDA-B98B0F78FB0C}" type="presOf" srcId="{F0FB05A2-8E0C-453D-85E2-9E003A640E44}" destId="{9F96E189-6C47-4C00-91CE-BB213E0B5BDF}" srcOrd="0" destOrd="1" presId="urn:microsoft.com/office/officeart/2005/8/layout/chevron2"/>
    <dgm:cxn modelId="{580D17D3-257E-404C-AB97-3AC8C9B1DEDB}" type="presOf" srcId="{637A7AF1-3E18-4441-BAD5-A408C6406855}" destId="{34D99E9B-DAF5-4463-A447-7677FBBFD685}" srcOrd="0" destOrd="3" presId="urn:microsoft.com/office/officeart/2005/8/layout/chevron2"/>
    <dgm:cxn modelId="{1747DFD5-9F71-4B58-943E-D4ECCD555070}" type="presOf" srcId="{99FAFF0A-48A0-4A59-A725-798DEC003A31}" destId="{34D99E9B-DAF5-4463-A447-7677FBBFD685}" srcOrd="0" destOrd="1" presId="urn:microsoft.com/office/officeart/2005/8/layout/chevron2"/>
    <dgm:cxn modelId="{1B9565D9-9F22-4FCD-9E75-B300ED7EEA64}" type="presOf" srcId="{42FBEA39-6FDE-484B-BBC8-D092642DEAD3}" destId="{9DA7CBEB-A16A-4C81-A715-36802097E0AF}" srcOrd="0" destOrd="3" presId="urn:microsoft.com/office/officeart/2005/8/layout/chevron2"/>
    <dgm:cxn modelId="{443D52D9-A41C-4D09-BA05-19E544D33CF4}" type="presOf" srcId="{45E94FC1-916E-4B6A-9B9C-6CEAA48213EF}" destId="{34D99E9B-DAF5-4463-A447-7677FBBFD685}" srcOrd="0" destOrd="4" presId="urn:microsoft.com/office/officeart/2005/8/layout/chevron2"/>
    <dgm:cxn modelId="{54D06ADA-2E2B-48EB-8F45-D6442885A12C}" type="presOf" srcId="{8077F87A-33D2-4312-93C1-A8DA622BBF81}" destId="{9F96E189-6C47-4C00-91CE-BB213E0B5BDF}" srcOrd="0" destOrd="2" presId="urn:microsoft.com/office/officeart/2005/8/layout/chevron2"/>
    <dgm:cxn modelId="{939937DD-BA5E-4AB8-A742-29CCE33818CE}" type="presOf" srcId="{9EC67E35-F0AA-4B5D-B855-7FAABB835A43}" destId="{9F96E189-6C47-4C00-91CE-BB213E0B5BDF}" srcOrd="0" destOrd="3" presId="urn:microsoft.com/office/officeart/2005/8/layout/chevron2"/>
    <dgm:cxn modelId="{ED938EDD-E674-4624-959E-254E24F3687D}" srcId="{3F076AE4-17F3-4F6B-AFA6-14D0D7D06307}" destId="{2CDDFEB0-88A8-4A7F-9641-20183B305F66}" srcOrd="3" destOrd="0" parTransId="{25C748CA-97C7-4D55-B7ED-3E08B7E2DBC5}" sibTransId="{A6562518-8A31-419D-83DB-C4F5372F9BD9}"/>
    <dgm:cxn modelId="{588E97DF-9718-44AD-8D70-F631B4B19404}" type="presOf" srcId="{A15667DD-9F1D-49E3-AFE1-D27BF06AA400}" destId="{34D99E9B-DAF5-4463-A447-7677FBBFD685}" srcOrd="0" destOrd="0" presId="urn:microsoft.com/office/officeart/2005/8/layout/chevron2"/>
    <dgm:cxn modelId="{B9F5DAE2-2C3E-44B3-B0DD-41B37BD1019F}" type="presOf" srcId="{128B6B5E-E070-4672-8631-59BA66386CBC}" destId="{6EAA41D2-BDA4-4257-AEAE-EFB0A8CF5336}" srcOrd="0" destOrd="0" presId="urn:microsoft.com/office/officeart/2005/8/layout/chevron2"/>
    <dgm:cxn modelId="{22A84CE9-B024-4BF1-9A43-C12F56201B4B}" srcId="{663A54C6-8F9D-4083-B94D-C4FDD2C51394}" destId="{C92B98A7-CF79-49D1-9C7D-5351FDDFC938}" srcOrd="1" destOrd="0" parTransId="{506D0D8D-750B-426C-98AE-7E7EF28F6440}" sibTransId="{F55B72A7-A78C-482E-A871-68C55A9C9DEC}"/>
    <dgm:cxn modelId="{995827EF-900E-43FD-BEB0-3676C185DEDB}" srcId="{3F076AE4-17F3-4F6B-AFA6-14D0D7D06307}" destId="{3D43CE69-373A-4AD4-9E69-9675F810E0C7}" srcOrd="0" destOrd="0" parTransId="{EB720664-D7DA-410F-AE61-49BB8E55BA49}" sibTransId="{E1A5F212-5132-4F3C-B33E-67AE79FCEF5D}"/>
    <dgm:cxn modelId="{1E638AF1-4D22-4E5C-9983-4F3890AF094B}" srcId="{5A1371D7-90C3-4AF5-904E-58A0834A8BA9}" destId="{0FFFA9A0-FE4D-42F6-B4EE-B770E6A7D3AA}" srcOrd="0" destOrd="0" parTransId="{7F72C3B5-C1E2-4F40-B00F-21AB79DC0BBA}" sibTransId="{B8D9D40A-1F58-4267-8D4F-15DDE201E26B}"/>
    <dgm:cxn modelId="{341F20F9-C7F2-4102-8D33-FFED5E448913}" srcId="{5A1371D7-90C3-4AF5-904E-58A0834A8BA9}" destId="{663A54C6-8F9D-4083-B94D-C4FDD2C51394}" srcOrd="3" destOrd="0" parTransId="{11F68E53-D297-45CB-A1E2-4C33CC0800D8}" sibTransId="{A962F776-C032-4D8E-B61A-5AE74AEADE6B}"/>
    <dgm:cxn modelId="{553E79C6-ACBB-43DE-AD76-A73CA2BFEE20}" type="presParOf" srcId="{E2B4FAC5-B92E-45DC-B958-A4BB98CBE9B3}" destId="{324A018A-1691-4AB9-8722-ABBD5C634EE6}" srcOrd="0" destOrd="0" presId="urn:microsoft.com/office/officeart/2005/8/layout/chevron2"/>
    <dgm:cxn modelId="{05F0CBCA-174D-4F57-A058-0C614D6E392B}" type="presParOf" srcId="{324A018A-1691-4AB9-8722-ABBD5C634EE6}" destId="{2CAA3C24-16B5-47A0-BFF2-680442349381}" srcOrd="0" destOrd="0" presId="urn:microsoft.com/office/officeart/2005/8/layout/chevron2"/>
    <dgm:cxn modelId="{2C9D2BE8-D3A7-4D42-AAE7-EBC5238994E1}" type="presParOf" srcId="{324A018A-1691-4AB9-8722-ABBD5C634EE6}" destId="{9F96E189-6C47-4C00-91CE-BB213E0B5BDF}" srcOrd="1" destOrd="0" presId="urn:microsoft.com/office/officeart/2005/8/layout/chevron2"/>
    <dgm:cxn modelId="{73839CBB-66C7-4D73-A7B8-EE7C3F537D12}" type="presParOf" srcId="{E2B4FAC5-B92E-45DC-B958-A4BB98CBE9B3}" destId="{2FDC12EE-B9B1-421C-A510-A64B47B9622F}" srcOrd="1" destOrd="0" presId="urn:microsoft.com/office/officeart/2005/8/layout/chevron2"/>
    <dgm:cxn modelId="{74972214-7FFC-43B8-B430-8489C19A6806}" type="presParOf" srcId="{E2B4FAC5-B92E-45DC-B958-A4BB98CBE9B3}" destId="{4C2F892B-FC05-452C-94EB-2DB6E170E66F}" srcOrd="2" destOrd="0" presId="urn:microsoft.com/office/officeart/2005/8/layout/chevron2"/>
    <dgm:cxn modelId="{C555EB08-C365-408A-8804-A40BDA7150F0}" type="presParOf" srcId="{4C2F892B-FC05-452C-94EB-2DB6E170E66F}" destId="{81064A05-AE8E-453D-8008-B713FD118A08}" srcOrd="0" destOrd="0" presId="urn:microsoft.com/office/officeart/2005/8/layout/chevron2"/>
    <dgm:cxn modelId="{C8BBF3E5-A7E2-4691-962F-DA6E37702B39}" type="presParOf" srcId="{4C2F892B-FC05-452C-94EB-2DB6E170E66F}" destId="{34D99E9B-DAF5-4463-A447-7677FBBFD685}" srcOrd="1" destOrd="0" presId="urn:microsoft.com/office/officeart/2005/8/layout/chevron2"/>
    <dgm:cxn modelId="{CC5AE37E-7290-4088-B2D1-B54DEC2B41F1}" type="presParOf" srcId="{E2B4FAC5-B92E-45DC-B958-A4BB98CBE9B3}" destId="{460A3BC3-5EBB-4706-9D0B-9185AACB65D0}" srcOrd="3" destOrd="0" presId="urn:microsoft.com/office/officeart/2005/8/layout/chevron2"/>
    <dgm:cxn modelId="{1D62B08C-0A38-4590-A38D-15F16B0E3DD8}" type="presParOf" srcId="{E2B4FAC5-B92E-45DC-B958-A4BB98CBE9B3}" destId="{0A1AFE7E-5F87-41E9-AA9E-E0AD2B0CD9CB}" srcOrd="4" destOrd="0" presId="urn:microsoft.com/office/officeart/2005/8/layout/chevron2"/>
    <dgm:cxn modelId="{47C7F8B2-4597-4B0F-8B5E-6D1D084D5A21}" type="presParOf" srcId="{0A1AFE7E-5F87-41E9-AA9E-E0AD2B0CD9CB}" destId="{83021E83-1D98-4AFA-AC97-C334ED3C1E11}" srcOrd="0" destOrd="0" presId="urn:microsoft.com/office/officeart/2005/8/layout/chevron2"/>
    <dgm:cxn modelId="{F780269D-C0D3-4E96-97DA-26510A60BC57}" type="presParOf" srcId="{0A1AFE7E-5F87-41E9-AA9E-E0AD2B0CD9CB}" destId="{9DA7CBEB-A16A-4C81-A715-36802097E0AF}" srcOrd="1" destOrd="0" presId="urn:microsoft.com/office/officeart/2005/8/layout/chevron2"/>
    <dgm:cxn modelId="{AADA936F-502C-4002-8F14-992AAE058BAD}" type="presParOf" srcId="{E2B4FAC5-B92E-45DC-B958-A4BB98CBE9B3}" destId="{CF2C7401-8E8C-4931-A5CF-413A72C6AEAD}" srcOrd="5" destOrd="0" presId="urn:microsoft.com/office/officeart/2005/8/layout/chevron2"/>
    <dgm:cxn modelId="{047894B8-B998-4E95-91F4-B63435E6BB90}" type="presParOf" srcId="{E2B4FAC5-B92E-45DC-B958-A4BB98CBE9B3}" destId="{2BF02193-98D4-4586-89B3-CCFC240641A8}" srcOrd="6" destOrd="0" presId="urn:microsoft.com/office/officeart/2005/8/layout/chevron2"/>
    <dgm:cxn modelId="{66787395-EB28-471A-B8E3-94271E314B4E}" type="presParOf" srcId="{2BF02193-98D4-4586-89B3-CCFC240641A8}" destId="{5BBAC485-672E-4225-ADB8-860174072361}" srcOrd="0" destOrd="0" presId="urn:microsoft.com/office/officeart/2005/8/layout/chevron2"/>
    <dgm:cxn modelId="{00C38620-E742-42B5-9B8E-66B1B27C6889}" type="presParOf" srcId="{2BF02193-98D4-4586-89B3-CCFC240641A8}" destId="{6EAA41D2-BDA4-4257-AEAE-EFB0A8CF5336}"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6ACD7C8-DF28-420F-97AC-8CADAC4CD0D2}"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E35AFF56-2EEB-4A48-B78D-05C4906414FC}">
      <dgm:prSet/>
      <dgm:spPr/>
      <dgm:t>
        <a:bodyPr/>
        <a:lstStyle/>
        <a:p>
          <a:pPr>
            <a:lnSpc>
              <a:spcPct val="100000"/>
            </a:lnSpc>
          </a:pPr>
          <a:r>
            <a:rPr lang="en-US"/>
            <a:t>Policy and Procedures related to communication?</a:t>
          </a:r>
        </a:p>
      </dgm:t>
    </dgm:pt>
    <dgm:pt modelId="{D24A377D-D834-409B-B504-E88601C31725}" type="parTrans" cxnId="{EF3CF5F5-F25C-4659-B9AB-42E3A10847CC}">
      <dgm:prSet/>
      <dgm:spPr/>
      <dgm:t>
        <a:bodyPr/>
        <a:lstStyle/>
        <a:p>
          <a:endParaRPr lang="en-US"/>
        </a:p>
      </dgm:t>
    </dgm:pt>
    <dgm:pt modelId="{CDF14BA2-70FF-4AC7-9BFC-4B9FDC226972}" type="sibTrans" cxnId="{EF3CF5F5-F25C-4659-B9AB-42E3A10847CC}">
      <dgm:prSet/>
      <dgm:spPr/>
      <dgm:t>
        <a:bodyPr/>
        <a:lstStyle/>
        <a:p>
          <a:pPr>
            <a:lnSpc>
              <a:spcPct val="100000"/>
            </a:lnSpc>
          </a:pPr>
          <a:endParaRPr lang="en-US"/>
        </a:p>
      </dgm:t>
    </dgm:pt>
    <dgm:pt modelId="{A7801E79-9A1C-45CB-8A2B-53296901430E}">
      <dgm:prSet/>
      <dgm:spPr/>
      <dgm:t>
        <a:bodyPr/>
        <a:lstStyle/>
        <a:p>
          <a:pPr>
            <a:lnSpc>
              <a:spcPct val="100000"/>
            </a:lnSpc>
          </a:pPr>
          <a:r>
            <a:rPr lang="en-US"/>
            <a:t>Template letters and forms?</a:t>
          </a:r>
        </a:p>
      </dgm:t>
    </dgm:pt>
    <dgm:pt modelId="{8EA22DC8-B4C3-4419-A392-C16542C8D1DC}" type="parTrans" cxnId="{80BDB9ED-FF9B-484F-9D80-140900A72E8D}">
      <dgm:prSet/>
      <dgm:spPr/>
      <dgm:t>
        <a:bodyPr/>
        <a:lstStyle/>
        <a:p>
          <a:endParaRPr lang="en-US"/>
        </a:p>
      </dgm:t>
    </dgm:pt>
    <dgm:pt modelId="{4A1BE5A5-7F85-4A36-91F2-A055F969C612}" type="sibTrans" cxnId="{80BDB9ED-FF9B-484F-9D80-140900A72E8D}">
      <dgm:prSet/>
      <dgm:spPr/>
      <dgm:t>
        <a:bodyPr/>
        <a:lstStyle/>
        <a:p>
          <a:pPr>
            <a:lnSpc>
              <a:spcPct val="100000"/>
            </a:lnSpc>
          </a:pPr>
          <a:endParaRPr lang="en-US"/>
        </a:p>
      </dgm:t>
    </dgm:pt>
    <dgm:pt modelId="{4C5D844E-D168-4202-9734-F8CF2A1B5EB6}">
      <dgm:prSet/>
      <dgm:spPr/>
      <dgm:t>
        <a:bodyPr/>
        <a:lstStyle/>
        <a:p>
          <a:pPr>
            <a:lnSpc>
              <a:spcPct val="100000"/>
            </a:lnSpc>
          </a:pPr>
          <a:r>
            <a:rPr lang="en-US" dirty="0"/>
            <a:t>Technology available - Handwritten or digital inspections?</a:t>
          </a:r>
        </a:p>
      </dgm:t>
    </dgm:pt>
    <dgm:pt modelId="{C9568B97-56FF-42C3-9335-E2B429448A8B}" type="parTrans" cxnId="{A1F94037-7FF5-4983-BD41-2EC64B0BFCFC}">
      <dgm:prSet/>
      <dgm:spPr/>
      <dgm:t>
        <a:bodyPr/>
        <a:lstStyle/>
        <a:p>
          <a:endParaRPr lang="en-US"/>
        </a:p>
      </dgm:t>
    </dgm:pt>
    <dgm:pt modelId="{6B9F41A5-B0B6-432C-8BD3-84B1DBCAB6A0}" type="sibTrans" cxnId="{A1F94037-7FF5-4983-BD41-2EC64B0BFCFC}">
      <dgm:prSet/>
      <dgm:spPr/>
      <dgm:t>
        <a:bodyPr/>
        <a:lstStyle/>
        <a:p>
          <a:pPr>
            <a:lnSpc>
              <a:spcPct val="100000"/>
            </a:lnSpc>
          </a:pPr>
          <a:endParaRPr lang="en-US"/>
        </a:p>
      </dgm:t>
    </dgm:pt>
    <dgm:pt modelId="{5D038AE8-1606-43E6-BC2C-A2E7538BD588}">
      <dgm:prSet/>
      <dgm:spPr/>
      <dgm:t>
        <a:bodyPr/>
        <a:lstStyle/>
        <a:p>
          <a:pPr>
            <a:lnSpc>
              <a:spcPct val="100000"/>
            </a:lnSpc>
          </a:pPr>
          <a:r>
            <a:rPr lang="en-US"/>
            <a:t>Do you have opportunities for communication training? Budget?</a:t>
          </a:r>
        </a:p>
      </dgm:t>
    </dgm:pt>
    <dgm:pt modelId="{CCC10B34-1CD0-432C-BD31-AB3EC606D25D}" type="parTrans" cxnId="{3BE5ED15-C5E1-4FB8-B558-83CC77B1FDEB}">
      <dgm:prSet/>
      <dgm:spPr/>
      <dgm:t>
        <a:bodyPr/>
        <a:lstStyle/>
        <a:p>
          <a:endParaRPr lang="en-US"/>
        </a:p>
      </dgm:t>
    </dgm:pt>
    <dgm:pt modelId="{AC322D6C-32DB-4E75-874B-AA889802729B}" type="sibTrans" cxnId="{3BE5ED15-C5E1-4FB8-B558-83CC77B1FDEB}">
      <dgm:prSet/>
      <dgm:spPr/>
      <dgm:t>
        <a:bodyPr/>
        <a:lstStyle/>
        <a:p>
          <a:pPr>
            <a:lnSpc>
              <a:spcPct val="100000"/>
            </a:lnSpc>
          </a:pPr>
          <a:endParaRPr lang="en-US"/>
        </a:p>
      </dgm:t>
    </dgm:pt>
    <dgm:pt modelId="{8F9D9F68-115D-44CF-80A4-68EEB3BEC221}">
      <dgm:prSet/>
      <dgm:spPr/>
      <dgm:t>
        <a:bodyPr/>
        <a:lstStyle/>
        <a:p>
          <a:pPr>
            <a:lnSpc>
              <a:spcPct val="100000"/>
            </a:lnSpc>
          </a:pPr>
          <a:r>
            <a:rPr lang="en-US"/>
            <a:t>Do you think you are a good communicator?</a:t>
          </a:r>
        </a:p>
      </dgm:t>
    </dgm:pt>
    <dgm:pt modelId="{E7915A12-CD4B-4514-8D6C-73BB3F69F8F8}" type="parTrans" cxnId="{EA8E535F-AB16-41BD-9440-9FC08A3E5A66}">
      <dgm:prSet/>
      <dgm:spPr/>
      <dgm:t>
        <a:bodyPr/>
        <a:lstStyle/>
        <a:p>
          <a:endParaRPr lang="en-US"/>
        </a:p>
      </dgm:t>
    </dgm:pt>
    <dgm:pt modelId="{B6AF1EFC-5751-498B-AE2E-5D5C3174D545}" type="sibTrans" cxnId="{EA8E535F-AB16-41BD-9440-9FC08A3E5A66}">
      <dgm:prSet/>
      <dgm:spPr/>
      <dgm:t>
        <a:bodyPr/>
        <a:lstStyle/>
        <a:p>
          <a:endParaRPr lang="en-US"/>
        </a:p>
      </dgm:t>
    </dgm:pt>
    <dgm:pt modelId="{ADA8382E-0D3B-43BC-A3EC-9066F936FF56}" type="pres">
      <dgm:prSet presAssocID="{06ACD7C8-DF28-420F-97AC-8CADAC4CD0D2}" presName="root" presStyleCnt="0">
        <dgm:presLayoutVars>
          <dgm:dir/>
          <dgm:resizeHandles val="exact"/>
        </dgm:presLayoutVars>
      </dgm:prSet>
      <dgm:spPr/>
    </dgm:pt>
    <dgm:pt modelId="{A9DB9034-8A4D-4A4F-A80A-BE9B9A46C4BE}" type="pres">
      <dgm:prSet presAssocID="{06ACD7C8-DF28-420F-97AC-8CADAC4CD0D2}" presName="container" presStyleCnt="0">
        <dgm:presLayoutVars>
          <dgm:dir/>
          <dgm:resizeHandles val="exact"/>
        </dgm:presLayoutVars>
      </dgm:prSet>
      <dgm:spPr/>
    </dgm:pt>
    <dgm:pt modelId="{E2465AD1-5129-4729-8F6C-F10DB8E61E04}" type="pres">
      <dgm:prSet presAssocID="{E35AFF56-2EEB-4A48-B78D-05C4906414FC}" presName="compNode" presStyleCnt="0"/>
      <dgm:spPr/>
    </dgm:pt>
    <dgm:pt modelId="{48B9E431-917E-4009-A7C3-0ADEF68D73D0}" type="pres">
      <dgm:prSet presAssocID="{E35AFF56-2EEB-4A48-B78D-05C4906414FC}" presName="iconBgRect" presStyleLbl="bgShp" presStyleIdx="0" presStyleCnt="5"/>
      <dgm:spPr/>
    </dgm:pt>
    <dgm:pt modelId="{0832B063-F591-40C2-B5C6-20F7C6D76997}" type="pres">
      <dgm:prSet presAssocID="{E35AFF56-2EEB-4A48-B78D-05C4906414F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erarchy"/>
        </a:ext>
      </dgm:extLst>
    </dgm:pt>
    <dgm:pt modelId="{40D1B4F1-4B46-4ED5-918F-1D4F20A1B89F}" type="pres">
      <dgm:prSet presAssocID="{E35AFF56-2EEB-4A48-B78D-05C4906414FC}" presName="spaceRect" presStyleCnt="0"/>
      <dgm:spPr/>
    </dgm:pt>
    <dgm:pt modelId="{F3E1C35E-43B4-49C6-A014-C4B4308857F1}" type="pres">
      <dgm:prSet presAssocID="{E35AFF56-2EEB-4A48-B78D-05C4906414FC}" presName="textRect" presStyleLbl="revTx" presStyleIdx="0" presStyleCnt="5">
        <dgm:presLayoutVars>
          <dgm:chMax val="1"/>
          <dgm:chPref val="1"/>
        </dgm:presLayoutVars>
      </dgm:prSet>
      <dgm:spPr/>
    </dgm:pt>
    <dgm:pt modelId="{9C0978C7-E726-437F-B010-C9A452EAC514}" type="pres">
      <dgm:prSet presAssocID="{CDF14BA2-70FF-4AC7-9BFC-4B9FDC226972}" presName="sibTrans" presStyleLbl="sibTrans2D1" presStyleIdx="0" presStyleCnt="0"/>
      <dgm:spPr/>
    </dgm:pt>
    <dgm:pt modelId="{44B90EC5-B963-41A6-B392-7D990A6CDF1F}" type="pres">
      <dgm:prSet presAssocID="{A7801E79-9A1C-45CB-8A2B-53296901430E}" presName="compNode" presStyleCnt="0"/>
      <dgm:spPr/>
    </dgm:pt>
    <dgm:pt modelId="{E1DEFC39-9625-497E-93D6-C4702F66119E}" type="pres">
      <dgm:prSet presAssocID="{A7801E79-9A1C-45CB-8A2B-53296901430E}" presName="iconBgRect" presStyleLbl="bgShp" presStyleIdx="1" presStyleCnt="5"/>
      <dgm:spPr/>
    </dgm:pt>
    <dgm:pt modelId="{5297D347-C711-4D42-803B-B977E3BCA667}" type="pres">
      <dgm:prSet presAssocID="{A7801E79-9A1C-45CB-8A2B-53296901430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57884AC2-5B02-4BF1-BFD4-C602983B6EAD}" type="pres">
      <dgm:prSet presAssocID="{A7801E79-9A1C-45CB-8A2B-53296901430E}" presName="spaceRect" presStyleCnt="0"/>
      <dgm:spPr/>
    </dgm:pt>
    <dgm:pt modelId="{77B10779-B131-414C-BDA0-59C3CCE38CD0}" type="pres">
      <dgm:prSet presAssocID="{A7801E79-9A1C-45CB-8A2B-53296901430E}" presName="textRect" presStyleLbl="revTx" presStyleIdx="1" presStyleCnt="5">
        <dgm:presLayoutVars>
          <dgm:chMax val="1"/>
          <dgm:chPref val="1"/>
        </dgm:presLayoutVars>
      </dgm:prSet>
      <dgm:spPr/>
    </dgm:pt>
    <dgm:pt modelId="{ACC31EFE-F0D8-49F2-9C63-31FD9C104C4C}" type="pres">
      <dgm:prSet presAssocID="{4A1BE5A5-7F85-4A36-91F2-A055F969C612}" presName="sibTrans" presStyleLbl="sibTrans2D1" presStyleIdx="0" presStyleCnt="0"/>
      <dgm:spPr/>
    </dgm:pt>
    <dgm:pt modelId="{2A38CBFD-46BE-43D7-BCA4-4B890FC4651F}" type="pres">
      <dgm:prSet presAssocID="{4C5D844E-D168-4202-9734-F8CF2A1B5EB6}" presName="compNode" presStyleCnt="0"/>
      <dgm:spPr/>
    </dgm:pt>
    <dgm:pt modelId="{35431154-FDA5-41DF-810A-6056F0313E44}" type="pres">
      <dgm:prSet presAssocID="{4C5D844E-D168-4202-9734-F8CF2A1B5EB6}" presName="iconBgRect" presStyleLbl="bgShp" presStyleIdx="2" presStyleCnt="5"/>
      <dgm:spPr/>
    </dgm:pt>
    <dgm:pt modelId="{4B846433-4149-4C4F-B9DC-DADDF8856183}" type="pres">
      <dgm:prSet presAssocID="{4C5D844E-D168-4202-9734-F8CF2A1B5EB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nk Check"/>
        </a:ext>
      </dgm:extLst>
    </dgm:pt>
    <dgm:pt modelId="{719653D8-EE06-42B2-9C1D-5640B814856D}" type="pres">
      <dgm:prSet presAssocID="{4C5D844E-D168-4202-9734-F8CF2A1B5EB6}" presName="spaceRect" presStyleCnt="0"/>
      <dgm:spPr/>
    </dgm:pt>
    <dgm:pt modelId="{B49FC87D-6094-4D1F-9018-0C9B4C082ACB}" type="pres">
      <dgm:prSet presAssocID="{4C5D844E-D168-4202-9734-F8CF2A1B5EB6}" presName="textRect" presStyleLbl="revTx" presStyleIdx="2" presStyleCnt="5">
        <dgm:presLayoutVars>
          <dgm:chMax val="1"/>
          <dgm:chPref val="1"/>
        </dgm:presLayoutVars>
      </dgm:prSet>
      <dgm:spPr/>
    </dgm:pt>
    <dgm:pt modelId="{B3B57A60-87B4-4DCD-B8F8-3291EF224518}" type="pres">
      <dgm:prSet presAssocID="{6B9F41A5-B0B6-432C-8BD3-84B1DBCAB6A0}" presName="sibTrans" presStyleLbl="sibTrans2D1" presStyleIdx="0" presStyleCnt="0"/>
      <dgm:spPr/>
    </dgm:pt>
    <dgm:pt modelId="{2BB6892D-A17F-4454-8E01-5FAB6C10DFE4}" type="pres">
      <dgm:prSet presAssocID="{5D038AE8-1606-43E6-BC2C-A2E7538BD588}" presName="compNode" presStyleCnt="0"/>
      <dgm:spPr/>
    </dgm:pt>
    <dgm:pt modelId="{AC080332-DA4B-4D26-B404-7DD5D13A5E3D}" type="pres">
      <dgm:prSet presAssocID="{5D038AE8-1606-43E6-BC2C-A2E7538BD588}" presName="iconBgRect" presStyleLbl="bgShp" presStyleIdx="3" presStyleCnt="5"/>
      <dgm:spPr/>
    </dgm:pt>
    <dgm:pt modelId="{CE6E1743-1B7D-4708-90BE-DA543B5EFFD4}" type="pres">
      <dgm:prSet presAssocID="{5D038AE8-1606-43E6-BC2C-A2E7538BD58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
        </a:ext>
      </dgm:extLst>
    </dgm:pt>
    <dgm:pt modelId="{849AB7ED-D1D5-4DDB-A481-DDAB6CBA1281}" type="pres">
      <dgm:prSet presAssocID="{5D038AE8-1606-43E6-BC2C-A2E7538BD588}" presName="spaceRect" presStyleCnt="0"/>
      <dgm:spPr/>
    </dgm:pt>
    <dgm:pt modelId="{39D5EA67-AAF2-4D18-A670-5D05E9E7ADFC}" type="pres">
      <dgm:prSet presAssocID="{5D038AE8-1606-43E6-BC2C-A2E7538BD588}" presName="textRect" presStyleLbl="revTx" presStyleIdx="3" presStyleCnt="5">
        <dgm:presLayoutVars>
          <dgm:chMax val="1"/>
          <dgm:chPref val="1"/>
        </dgm:presLayoutVars>
      </dgm:prSet>
      <dgm:spPr/>
    </dgm:pt>
    <dgm:pt modelId="{A59B2613-79D9-40AF-BCE3-253F2858F519}" type="pres">
      <dgm:prSet presAssocID="{AC322D6C-32DB-4E75-874B-AA889802729B}" presName="sibTrans" presStyleLbl="sibTrans2D1" presStyleIdx="0" presStyleCnt="0"/>
      <dgm:spPr/>
    </dgm:pt>
    <dgm:pt modelId="{B6F8FD34-05B5-4DF6-980F-0F07F9185663}" type="pres">
      <dgm:prSet presAssocID="{8F9D9F68-115D-44CF-80A4-68EEB3BEC221}" presName="compNode" presStyleCnt="0"/>
      <dgm:spPr/>
    </dgm:pt>
    <dgm:pt modelId="{AB66B936-31BA-4647-82D9-FB9144CE65EE}" type="pres">
      <dgm:prSet presAssocID="{8F9D9F68-115D-44CF-80A4-68EEB3BEC221}" presName="iconBgRect" presStyleLbl="bgShp" presStyleIdx="4" presStyleCnt="5"/>
      <dgm:spPr/>
    </dgm:pt>
    <dgm:pt modelId="{813C0548-C6E2-4D02-8FB6-898DDB133E1F}" type="pres">
      <dgm:prSet presAssocID="{8F9D9F68-115D-44CF-80A4-68EEB3BEC22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peech"/>
        </a:ext>
      </dgm:extLst>
    </dgm:pt>
    <dgm:pt modelId="{DD505D3A-B544-4C98-B6F9-074D14619D50}" type="pres">
      <dgm:prSet presAssocID="{8F9D9F68-115D-44CF-80A4-68EEB3BEC221}" presName="spaceRect" presStyleCnt="0"/>
      <dgm:spPr/>
    </dgm:pt>
    <dgm:pt modelId="{899883E9-1C7E-451B-92B0-61F6BEFBFBE7}" type="pres">
      <dgm:prSet presAssocID="{8F9D9F68-115D-44CF-80A4-68EEB3BEC221}" presName="textRect" presStyleLbl="revTx" presStyleIdx="4" presStyleCnt="5">
        <dgm:presLayoutVars>
          <dgm:chMax val="1"/>
          <dgm:chPref val="1"/>
        </dgm:presLayoutVars>
      </dgm:prSet>
      <dgm:spPr/>
    </dgm:pt>
  </dgm:ptLst>
  <dgm:cxnLst>
    <dgm:cxn modelId="{0FF43E11-197C-4263-AB9A-F8CD8F9E163A}" type="presOf" srcId="{06ACD7C8-DF28-420F-97AC-8CADAC4CD0D2}" destId="{ADA8382E-0D3B-43BC-A3EC-9066F936FF56}" srcOrd="0" destOrd="0" presId="urn:microsoft.com/office/officeart/2018/2/layout/IconCircleList"/>
    <dgm:cxn modelId="{2D01C812-C610-4CA4-BC85-E598CA10B5DF}" type="presOf" srcId="{CDF14BA2-70FF-4AC7-9BFC-4B9FDC226972}" destId="{9C0978C7-E726-437F-B010-C9A452EAC514}" srcOrd="0" destOrd="0" presId="urn:microsoft.com/office/officeart/2018/2/layout/IconCircleList"/>
    <dgm:cxn modelId="{3BE5ED15-C5E1-4FB8-B558-83CC77B1FDEB}" srcId="{06ACD7C8-DF28-420F-97AC-8CADAC4CD0D2}" destId="{5D038AE8-1606-43E6-BC2C-A2E7538BD588}" srcOrd="3" destOrd="0" parTransId="{CCC10B34-1CD0-432C-BD31-AB3EC606D25D}" sibTransId="{AC322D6C-32DB-4E75-874B-AA889802729B}"/>
    <dgm:cxn modelId="{A1F94037-7FF5-4983-BD41-2EC64B0BFCFC}" srcId="{06ACD7C8-DF28-420F-97AC-8CADAC4CD0D2}" destId="{4C5D844E-D168-4202-9734-F8CF2A1B5EB6}" srcOrd="2" destOrd="0" parTransId="{C9568B97-56FF-42C3-9335-E2B429448A8B}" sibTransId="{6B9F41A5-B0B6-432C-8BD3-84B1DBCAB6A0}"/>
    <dgm:cxn modelId="{CAEEAF39-E0AC-4356-A02F-8F84E370796A}" type="presOf" srcId="{AC322D6C-32DB-4E75-874B-AA889802729B}" destId="{A59B2613-79D9-40AF-BCE3-253F2858F519}" srcOrd="0" destOrd="0" presId="urn:microsoft.com/office/officeart/2018/2/layout/IconCircleList"/>
    <dgm:cxn modelId="{96BA493F-A281-4D40-8CA6-7D2AED87C026}" type="presOf" srcId="{5D038AE8-1606-43E6-BC2C-A2E7538BD588}" destId="{39D5EA67-AAF2-4D18-A670-5D05E9E7ADFC}" srcOrd="0" destOrd="0" presId="urn:microsoft.com/office/officeart/2018/2/layout/IconCircleList"/>
    <dgm:cxn modelId="{EA8E535F-AB16-41BD-9440-9FC08A3E5A66}" srcId="{06ACD7C8-DF28-420F-97AC-8CADAC4CD0D2}" destId="{8F9D9F68-115D-44CF-80A4-68EEB3BEC221}" srcOrd="4" destOrd="0" parTransId="{E7915A12-CD4B-4514-8D6C-73BB3F69F8F8}" sibTransId="{B6AF1EFC-5751-498B-AE2E-5D5C3174D545}"/>
    <dgm:cxn modelId="{D47D0542-1D58-4AF2-934B-9B0F34504946}" type="presOf" srcId="{8F9D9F68-115D-44CF-80A4-68EEB3BEC221}" destId="{899883E9-1C7E-451B-92B0-61F6BEFBFBE7}" srcOrd="0" destOrd="0" presId="urn:microsoft.com/office/officeart/2018/2/layout/IconCircleList"/>
    <dgm:cxn modelId="{C89E3945-699E-4503-AB0D-85446E4CAA30}" type="presOf" srcId="{E35AFF56-2EEB-4A48-B78D-05C4906414FC}" destId="{F3E1C35E-43B4-49C6-A014-C4B4308857F1}" srcOrd="0" destOrd="0" presId="urn:microsoft.com/office/officeart/2018/2/layout/IconCircleList"/>
    <dgm:cxn modelId="{D1090553-1C7E-4A2D-8D96-51D4807F8E38}" type="presOf" srcId="{4C5D844E-D168-4202-9734-F8CF2A1B5EB6}" destId="{B49FC87D-6094-4D1F-9018-0C9B4C082ACB}" srcOrd="0" destOrd="0" presId="urn:microsoft.com/office/officeart/2018/2/layout/IconCircleList"/>
    <dgm:cxn modelId="{CA4F8077-DC4B-4054-905F-85679AC171C5}" type="presOf" srcId="{6B9F41A5-B0B6-432C-8BD3-84B1DBCAB6A0}" destId="{B3B57A60-87B4-4DCD-B8F8-3291EF224518}" srcOrd="0" destOrd="0" presId="urn:microsoft.com/office/officeart/2018/2/layout/IconCircleList"/>
    <dgm:cxn modelId="{0B4D1788-DDE5-45BD-8774-D8343F29E0D8}" type="presOf" srcId="{A7801E79-9A1C-45CB-8A2B-53296901430E}" destId="{77B10779-B131-414C-BDA0-59C3CCE38CD0}" srcOrd="0" destOrd="0" presId="urn:microsoft.com/office/officeart/2018/2/layout/IconCircleList"/>
    <dgm:cxn modelId="{1185A193-E230-453E-83DD-D87A7CEB59A6}" type="presOf" srcId="{4A1BE5A5-7F85-4A36-91F2-A055F969C612}" destId="{ACC31EFE-F0D8-49F2-9C63-31FD9C104C4C}" srcOrd="0" destOrd="0" presId="urn:microsoft.com/office/officeart/2018/2/layout/IconCircleList"/>
    <dgm:cxn modelId="{80BDB9ED-FF9B-484F-9D80-140900A72E8D}" srcId="{06ACD7C8-DF28-420F-97AC-8CADAC4CD0D2}" destId="{A7801E79-9A1C-45CB-8A2B-53296901430E}" srcOrd="1" destOrd="0" parTransId="{8EA22DC8-B4C3-4419-A392-C16542C8D1DC}" sibTransId="{4A1BE5A5-7F85-4A36-91F2-A055F969C612}"/>
    <dgm:cxn modelId="{EF3CF5F5-F25C-4659-B9AB-42E3A10847CC}" srcId="{06ACD7C8-DF28-420F-97AC-8CADAC4CD0D2}" destId="{E35AFF56-2EEB-4A48-B78D-05C4906414FC}" srcOrd="0" destOrd="0" parTransId="{D24A377D-D834-409B-B504-E88601C31725}" sibTransId="{CDF14BA2-70FF-4AC7-9BFC-4B9FDC226972}"/>
    <dgm:cxn modelId="{D7F057FE-516C-4D8A-8CC7-3994C336959A}" type="presParOf" srcId="{ADA8382E-0D3B-43BC-A3EC-9066F936FF56}" destId="{A9DB9034-8A4D-4A4F-A80A-BE9B9A46C4BE}" srcOrd="0" destOrd="0" presId="urn:microsoft.com/office/officeart/2018/2/layout/IconCircleList"/>
    <dgm:cxn modelId="{8D896AC2-5405-4BE6-80EB-5C63E4D9E3B1}" type="presParOf" srcId="{A9DB9034-8A4D-4A4F-A80A-BE9B9A46C4BE}" destId="{E2465AD1-5129-4729-8F6C-F10DB8E61E04}" srcOrd="0" destOrd="0" presId="urn:microsoft.com/office/officeart/2018/2/layout/IconCircleList"/>
    <dgm:cxn modelId="{378E8B0D-2D73-4D5B-AACC-CCCED918D8EF}" type="presParOf" srcId="{E2465AD1-5129-4729-8F6C-F10DB8E61E04}" destId="{48B9E431-917E-4009-A7C3-0ADEF68D73D0}" srcOrd="0" destOrd="0" presId="urn:microsoft.com/office/officeart/2018/2/layout/IconCircleList"/>
    <dgm:cxn modelId="{35B9FC80-A5E0-4ED6-890A-7F21DA4871CE}" type="presParOf" srcId="{E2465AD1-5129-4729-8F6C-F10DB8E61E04}" destId="{0832B063-F591-40C2-B5C6-20F7C6D76997}" srcOrd="1" destOrd="0" presId="urn:microsoft.com/office/officeart/2018/2/layout/IconCircleList"/>
    <dgm:cxn modelId="{4B798957-20CD-4939-BD62-A79CA53CFAFB}" type="presParOf" srcId="{E2465AD1-5129-4729-8F6C-F10DB8E61E04}" destId="{40D1B4F1-4B46-4ED5-918F-1D4F20A1B89F}" srcOrd="2" destOrd="0" presId="urn:microsoft.com/office/officeart/2018/2/layout/IconCircleList"/>
    <dgm:cxn modelId="{B93283AC-5C40-4632-B348-69A970FCC1A0}" type="presParOf" srcId="{E2465AD1-5129-4729-8F6C-F10DB8E61E04}" destId="{F3E1C35E-43B4-49C6-A014-C4B4308857F1}" srcOrd="3" destOrd="0" presId="urn:microsoft.com/office/officeart/2018/2/layout/IconCircleList"/>
    <dgm:cxn modelId="{9E1FF2E5-D64F-4DB5-87D2-E42012E18DA7}" type="presParOf" srcId="{A9DB9034-8A4D-4A4F-A80A-BE9B9A46C4BE}" destId="{9C0978C7-E726-437F-B010-C9A452EAC514}" srcOrd="1" destOrd="0" presId="urn:microsoft.com/office/officeart/2018/2/layout/IconCircleList"/>
    <dgm:cxn modelId="{E34E4384-4FF4-44F4-977C-DFBCBEEE84C1}" type="presParOf" srcId="{A9DB9034-8A4D-4A4F-A80A-BE9B9A46C4BE}" destId="{44B90EC5-B963-41A6-B392-7D990A6CDF1F}" srcOrd="2" destOrd="0" presId="urn:microsoft.com/office/officeart/2018/2/layout/IconCircleList"/>
    <dgm:cxn modelId="{0129FB78-8DAD-45DC-AC29-A381B0709029}" type="presParOf" srcId="{44B90EC5-B963-41A6-B392-7D990A6CDF1F}" destId="{E1DEFC39-9625-497E-93D6-C4702F66119E}" srcOrd="0" destOrd="0" presId="urn:microsoft.com/office/officeart/2018/2/layout/IconCircleList"/>
    <dgm:cxn modelId="{67302A92-E20F-4D05-A552-D95404A76DD4}" type="presParOf" srcId="{44B90EC5-B963-41A6-B392-7D990A6CDF1F}" destId="{5297D347-C711-4D42-803B-B977E3BCA667}" srcOrd="1" destOrd="0" presId="urn:microsoft.com/office/officeart/2018/2/layout/IconCircleList"/>
    <dgm:cxn modelId="{BDB24925-A7CF-44CC-B46C-9F56716E2F77}" type="presParOf" srcId="{44B90EC5-B963-41A6-B392-7D990A6CDF1F}" destId="{57884AC2-5B02-4BF1-BFD4-C602983B6EAD}" srcOrd="2" destOrd="0" presId="urn:microsoft.com/office/officeart/2018/2/layout/IconCircleList"/>
    <dgm:cxn modelId="{ECB48B14-6535-4E8B-8A0C-03CE6737A006}" type="presParOf" srcId="{44B90EC5-B963-41A6-B392-7D990A6CDF1F}" destId="{77B10779-B131-414C-BDA0-59C3CCE38CD0}" srcOrd="3" destOrd="0" presId="urn:microsoft.com/office/officeart/2018/2/layout/IconCircleList"/>
    <dgm:cxn modelId="{BC169827-819E-4575-BABD-CE7457D19B82}" type="presParOf" srcId="{A9DB9034-8A4D-4A4F-A80A-BE9B9A46C4BE}" destId="{ACC31EFE-F0D8-49F2-9C63-31FD9C104C4C}" srcOrd="3" destOrd="0" presId="urn:microsoft.com/office/officeart/2018/2/layout/IconCircleList"/>
    <dgm:cxn modelId="{E72E5B12-B163-4EF2-95A8-B77B08A9502C}" type="presParOf" srcId="{A9DB9034-8A4D-4A4F-A80A-BE9B9A46C4BE}" destId="{2A38CBFD-46BE-43D7-BCA4-4B890FC4651F}" srcOrd="4" destOrd="0" presId="urn:microsoft.com/office/officeart/2018/2/layout/IconCircleList"/>
    <dgm:cxn modelId="{ADEF7B1C-7C28-471B-BCD7-655ECAFCA4E3}" type="presParOf" srcId="{2A38CBFD-46BE-43D7-BCA4-4B890FC4651F}" destId="{35431154-FDA5-41DF-810A-6056F0313E44}" srcOrd="0" destOrd="0" presId="urn:microsoft.com/office/officeart/2018/2/layout/IconCircleList"/>
    <dgm:cxn modelId="{6BA523C8-6F1B-466B-8C27-B462E32DFFC5}" type="presParOf" srcId="{2A38CBFD-46BE-43D7-BCA4-4B890FC4651F}" destId="{4B846433-4149-4C4F-B9DC-DADDF8856183}" srcOrd="1" destOrd="0" presId="urn:microsoft.com/office/officeart/2018/2/layout/IconCircleList"/>
    <dgm:cxn modelId="{A8B5A8A7-515B-46FA-A0D8-3D7672BD81BD}" type="presParOf" srcId="{2A38CBFD-46BE-43D7-BCA4-4B890FC4651F}" destId="{719653D8-EE06-42B2-9C1D-5640B814856D}" srcOrd="2" destOrd="0" presId="urn:microsoft.com/office/officeart/2018/2/layout/IconCircleList"/>
    <dgm:cxn modelId="{18BAC78C-59B3-4A90-A5F2-157CB4F28B08}" type="presParOf" srcId="{2A38CBFD-46BE-43D7-BCA4-4B890FC4651F}" destId="{B49FC87D-6094-4D1F-9018-0C9B4C082ACB}" srcOrd="3" destOrd="0" presId="urn:microsoft.com/office/officeart/2018/2/layout/IconCircleList"/>
    <dgm:cxn modelId="{596CD361-7B83-4309-A8C4-4EB29E523624}" type="presParOf" srcId="{A9DB9034-8A4D-4A4F-A80A-BE9B9A46C4BE}" destId="{B3B57A60-87B4-4DCD-B8F8-3291EF224518}" srcOrd="5" destOrd="0" presId="urn:microsoft.com/office/officeart/2018/2/layout/IconCircleList"/>
    <dgm:cxn modelId="{6263B5A8-9119-4F30-B07A-9E97A4D3CE35}" type="presParOf" srcId="{A9DB9034-8A4D-4A4F-A80A-BE9B9A46C4BE}" destId="{2BB6892D-A17F-4454-8E01-5FAB6C10DFE4}" srcOrd="6" destOrd="0" presId="urn:microsoft.com/office/officeart/2018/2/layout/IconCircleList"/>
    <dgm:cxn modelId="{A84BFF33-06F6-4605-9EC9-D60EBA839752}" type="presParOf" srcId="{2BB6892D-A17F-4454-8E01-5FAB6C10DFE4}" destId="{AC080332-DA4B-4D26-B404-7DD5D13A5E3D}" srcOrd="0" destOrd="0" presId="urn:microsoft.com/office/officeart/2018/2/layout/IconCircleList"/>
    <dgm:cxn modelId="{11845A85-F8AD-4877-864B-89609197CEC6}" type="presParOf" srcId="{2BB6892D-A17F-4454-8E01-5FAB6C10DFE4}" destId="{CE6E1743-1B7D-4708-90BE-DA543B5EFFD4}" srcOrd="1" destOrd="0" presId="urn:microsoft.com/office/officeart/2018/2/layout/IconCircleList"/>
    <dgm:cxn modelId="{A6E5A97E-2FC4-4C16-B9AB-CE4EFAD1EF43}" type="presParOf" srcId="{2BB6892D-A17F-4454-8E01-5FAB6C10DFE4}" destId="{849AB7ED-D1D5-4DDB-A481-DDAB6CBA1281}" srcOrd="2" destOrd="0" presId="urn:microsoft.com/office/officeart/2018/2/layout/IconCircleList"/>
    <dgm:cxn modelId="{456BAE3F-3ACB-419E-A430-877113D5B66A}" type="presParOf" srcId="{2BB6892D-A17F-4454-8E01-5FAB6C10DFE4}" destId="{39D5EA67-AAF2-4D18-A670-5D05E9E7ADFC}" srcOrd="3" destOrd="0" presId="urn:microsoft.com/office/officeart/2018/2/layout/IconCircleList"/>
    <dgm:cxn modelId="{EFA8FD03-2992-46B4-B374-8CBD50175C2A}" type="presParOf" srcId="{A9DB9034-8A4D-4A4F-A80A-BE9B9A46C4BE}" destId="{A59B2613-79D9-40AF-BCE3-253F2858F519}" srcOrd="7" destOrd="0" presId="urn:microsoft.com/office/officeart/2018/2/layout/IconCircleList"/>
    <dgm:cxn modelId="{A0975040-16F8-4E86-A7E7-FB7C4B93B4CF}" type="presParOf" srcId="{A9DB9034-8A4D-4A4F-A80A-BE9B9A46C4BE}" destId="{B6F8FD34-05B5-4DF6-980F-0F07F9185663}" srcOrd="8" destOrd="0" presId="urn:microsoft.com/office/officeart/2018/2/layout/IconCircleList"/>
    <dgm:cxn modelId="{41006A09-7D64-4E99-AD31-E9B466FF0A72}" type="presParOf" srcId="{B6F8FD34-05B5-4DF6-980F-0F07F9185663}" destId="{AB66B936-31BA-4647-82D9-FB9144CE65EE}" srcOrd="0" destOrd="0" presId="urn:microsoft.com/office/officeart/2018/2/layout/IconCircleList"/>
    <dgm:cxn modelId="{40CFD63B-730D-4241-8C98-577A7B5785AE}" type="presParOf" srcId="{B6F8FD34-05B5-4DF6-980F-0F07F9185663}" destId="{813C0548-C6E2-4D02-8FB6-898DDB133E1F}" srcOrd="1" destOrd="0" presId="urn:microsoft.com/office/officeart/2018/2/layout/IconCircleList"/>
    <dgm:cxn modelId="{F2475042-E260-46E6-A633-45D7D3A55E3A}" type="presParOf" srcId="{B6F8FD34-05B5-4DF6-980F-0F07F9185663}" destId="{DD505D3A-B544-4C98-B6F9-074D14619D50}" srcOrd="2" destOrd="0" presId="urn:microsoft.com/office/officeart/2018/2/layout/IconCircleList"/>
    <dgm:cxn modelId="{B678028C-081C-4C5B-903E-BAF169E7E236}" type="presParOf" srcId="{B6F8FD34-05B5-4DF6-980F-0F07F9185663}" destId="{899883E9-1C7E-451B-92B0-61F6BEFBFBE7}"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614798-4811-48B5-AEA0-D24A60ADC8A6}">
      <dsp:nvSpPr>
        <dsp:cNvPr id="0" name=""/>
        <dsp:cNvSpPr/>
      </dsp:nvSpPr>
      <dsp:spPr>
        <a:xfrm>
          <a:off x="1283" y="94857"/>
          <a:ext cx="5006206" cy="375916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defRPr cap="all"/>
          </a:pPr>
          <a:r>
            <a:rPr lang="en-US" sz="2100" b="1" kern="1200" dirty="0"/>
            <a:t>Intended to:</a:t>
          </a:r>
        </a:p>
        <a:p>
          <a:pPr marL="0" lvl="0" indent="0" algn="ctr" defTabSz="933450">
            <a:lnSpc>
              <a:spcPct val="90000"/>
            </a:lnSpc>
            <a:spcBef>
              <a:spcPct val="0"/>
            </a:spcBef>
            <a:spcAft>
              <a:spcPct val="35000"/>
            </a:spcAft>
            <a:buNone/>
            <a:defRPr cap="all"/>
          </a:pPr>
          <a:r>
            <a:rPr lang="en-US" sz="2100" kern="1200" dirty="0"/>
            <a:t>- Generate dialogue among members,</a:t>
          </a:r>
        </a:p>
        <a:p>
          <a:pPr marL="0" lvl="0" indent="0" algn="ctr" defTabSz="933450">
            <a:lnSpc>
              <a:spcPct val="90000"/>
            </a:lnSpc>
            <a:spcBef>
              <a:spcPct val="0"/>
            </a:spcBef>
            <a:spcAft>
              <a:spcPct val="35000"/>
            </a:spcAft>
            <a:buNone/>
            <a:defRPr cap="all"/>
          </a:pPr>
          <a:r>
            <a:rPr lang="en-US" sz="2100" kern="1200" dirty="0"/>
            <a:t>- Be a source of advice, feedback and options</a:t>
          </a:r>
        </a:p>
        <a:p>
          <a:pPr marL="0" lvl="0" indent="0" algn="ctr" defTabSz="933450">
            <a:lnSpc>
              <a:spcPct val="90000"/>
            </a:lnSpc>
            <a:spcBef>
              <a:spcPct val="0"/>
            </a:spcBef>
            <a:spcAft>
              <a:spcPct val="35000"/>
            </a:spcAft>
            <a:buNone/>
            <a:defRPr cap="all"/>
          </a:pPr>
          <a:r>
            <a:rPr lang="en-US" sz="2100" kern="1200" dirty="0"/>
            <a:t>- Support members in their work</a:t>
          </a:r>
        </a:p>
        <a:p>
          <a:pPr marL="0" lvl="0" indent="0" algn="ctr" defTabSz="933450">
            <a:lnSpc>
              <a:spcPct val="90000"/>
            </a:lnSpc>
            <a:spcBef>
              <a:spcPct val="0"/>
            </a:spcBef>
            <a:spcAft>
              <a:spcPct val="35000"/>
            </a:spcAft>
            <a:buNone/>
            <a:defRPr cap="all"/>
          </a:pPr>
          <a:r>
            <a:rPr lang="en-US" sz="2100" kern="1200" dirty="0"/>
            <a:t>- Provide professional development focus on your questions and feedback</a:t>
          </a:r>
        </a:p>
        <a:p>
          <a:pPr marL="0" lvl="0" indent="0" algn="ctr" defTabSz="933450">
            <a:lnSpc>
              <a:spcPct val="90000"/>
            </a:lnSpc>
            <a:spcBef>
              <a:spcPct val="0"/>
            </a:spcBef>
            <a:spcAft>
              <a:spcPct val="35000"/>
            </a:spcAft>
            <a:buNone/>
            <a:defRPr cap="all"/>
          </a:pPr>
          <a:endParaRPr lang="en-US" sz="2100" kern="1200" dirty="0"/>
        </a:p>
      </dsp:txBody>
      <dsp:txXfrm>
        <a:off x="1283" y="94857"/>
        <a:ext cx="5006206" cy="3759160"/>
      </dsp:txXfrm>
    </dsp:sp>
    <dsp:sp modelId="{E7FBA224-2C26-4E2F-8FB7-C80EEB35DDAF}">
      <dsp:nvSpPr>
        <dsp:cNvPr id="0" name=""/>
        <dsp:cNvSpPr/>
      </dsp:nvSpPr>
      <dsp:spPr>
        <a:xfrm>
          <a:off x="5508110" y="95233"/>
          <a:ext cx="5006206" cy="3758409"/>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defRPr cap="all"/>
          </a:pPr>
          <a:r>
            <a:rPr lang="en-US" sz="2100" b="1" kern="1200" dirty="0"/>
            <a:t>Not Intended to BE: </a:t>
          </a:r>
        </a:p>
        <a:p>
          <a:pPr marL="0" lvl="0" indent="0" algn="l" defTabSz="933450">
            <a:lnSpc>
              <a:spcPct val="90000"/>
            </a:lnSpc>
            <a:spcBef>
              <a:spcPct val="0"/>
            </a:spcBef>
            <a:spcAft>
              <a:spcPct val="35000"/>
            </a:spcAft>
            <a:buNone/>
            <a:defRPr cap="all"/>
          </a:pPr>
          <a:r>
            <a:rPr lang="en-US" sz="2100" kern="1200" dirty="0"/>
            <a:t>-  The only means for dialogue among members</a:t>
          </a:r>
        </a:p>
        <a:p>
          <a:pPr marL="0" lvl="0" indent="0" algn="l" defTabSz="933450">
            <a:lnSpc>
              <a:spcPct val="90000"/>
            </a:lnSpc>
            <a:spcBef>
              <a:spcPct val="0"/>
            </a:spcBef>
            <a:spcAft>
              <a:spcPct val="35000"/>
            </a:spcAft>
            <a:buNone/>
            <a:defRPr cap="all"/>
          </a:pPr>
          <a:r>
            <a:rPr lang="en-US" sz="2100" kern="1200" dirty="0"/>
            <a:t>- Formal education and training</a:t>
          </a:r>
        </a:p>
        <a:p>
          <a:pPr marL="0" lvl="0" indent="0" algn="l" defTabSz="933450">
            <a:lnSpc>
              <a:spcPct val="90000"/>
            </a:lnSpc>
            <a:spcBef>
              <a:spcPct val="0"/>
            </a:spcBef>
            <a:spcAft>
              <a:spcPct val="35000"/>
            </a:spcAft>
            <a:buNone/>
            <a:defRPr cap="all"/>
          </a:pPr>
          <a:r>
            <a:rPr lang="en-US" sz="2100" kern="1200" dirty="0"/>
            <a:t>- Exam preparation </a:t>
          </a:r>
        </a:p>
      </dsp:txBody>
      <dsp:txXfrm>
        <a:off x="5508110" y="95233"/>
        <a:ext cx="5006206" cy="37584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915AFD-CC04-4A84-8E60-039E1A64C6AA}">
      <dsp:nvSpPr>
        <dsp:cNvPr id="0" name=""/>
        <dsp:cNvSpPr/>
      </dsp:nvSpPr>
      <dsp:spPr>
        <a:xfrm>
          <a:off x="0" y="98459"/>
          <a:ext cx="6263640" cy="83422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Registration is being tracked</a:t>
          </a:r>
        </a:p>
      </dsp:txBody>
      <dsp:txXfrm>
        <a:off x="40724" y="139183"/>
        <a:ext cx="6182192" cy="752780"/>
      </dsp:txXfrm>
    </dsp:sp>
    <dsp:sp modelId="{6B2D2413-11DA-48B9-9B87-CA3BC173B84C}">
      <dsp:nvSpPr>
        <dsp:cNvPr id="0" name=""/>
        <dsp:cNvSpPr/>
      </dsp:nvSpPr>
      <dsp:spPr>
        <a:xfrm>
          <a:off x="0" y="993167"/>
          <a:ext cx="6263640" cy="834228"/>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Presentation is not recorded</a:t>
          </a:r>
        </a:p>
      </dsp:txBody>
      <dsp:txXfrm>
        <a:off x="40724" y="1033891"/>
        <a:ext cx="6182192" cy="752780"/>
      </dsp:txXfrm>
    </dsp:sp>
    <dsp:sp modelId="{3092362D-AE3C-47A8-92F3-EDD2633F74F3}">
      <dsp:nvSpPr>
        <dsp:cNvPr id="0" name=""/>
        <dsp:cNvSpPr/>
      </dsp:nvSpPr>
      <dsp:spPr>
        <a:xfrm>
          <a:off x="0" y="1887875"/>
          <a:ext cx="6263640" cy="834228"/>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Please use “Raise your Hand icon if you have questions – or put in the chat!</a:t>
          </a:r>
        </a:p>
      </dsp:txBody>
      <dsp:txXfrm>
        <a:off x="40724" y="1928599"/>
        <a:ext cx="6182192" cy="752780"/>
      </dsp:txXfrm>
    </dsp:sp>
    <dsp:sp modelId="{4C4C43DE-7E8E-42CD-9DD0-7261821E01A6}">
      <dsp:nvSpPr>
        <dsp:cNvPr id="0" name=""/>
        <dsp:cNvSpPr/>
      </dsp:nvSpPr>
      <dsp:spPr>
        <a:xfrm>
          <a:off x="0" y="2782584"/>
          <a:ext cx="6263640" cy="834228"/>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Please mute your microphone if you are not speaking.</a:t>
          </a:r>
        </a:p>
      </dsp:txBody>
      <dsp:txXfrm>
        <a:off x="40724" y="2823308"/>
        <a:ext cx="6182192" cy="752780"/>
      </dsp:txXfrm>
    </dsp:sp>
    <dsp:sp modelId="{B7707E60-70C9-47E6-82A4-9D29A72883B5}">
      <dsp:nvSpPr>
        <dsp:cNvPr id="0" name=""/>
        <dsp:cNvSpPr/>
      </dsp:nvSpPr>
      <dsp:spPr>
        <a:xfrm>
          <a:off x="0" y="3677292"/>
          <a:ext cx="6263640" cy="834228"/>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You may need to turn off your video if your band width is poor.</a:t>
          </a:r>
        </a:p>
      </dsp:txBody>
      <dsp:txXfrm>
        <a:off x="40724" y="3718016"/>
        <a:ext cx="6182192" cy="752780"/>
      </dsp:txXfrm>
    </dsp:sp>
    <dsp:sp modelId="{F480B20A-2999-44D4-8636-C07D214FA445}">
      <dsp:nvSpPr>
        <dsp:cNvPr id="0" name=""/>
        <dsp:cNvSpPr/>
      </dsp:nvSpPr>
      <dsp:spPr>
        <a:xfrm>
          <a:off x="0" y="4572000"/>
          <a:ext cx="6263640" cy="834228"/>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Please follow up by email if you ahave a specific question or examples related to today’s discussion.</a:t>
          </a:r>
        </a:p>
      </dsp:txBody>
      <dsp:txXfrm>
        <a:off x="40724" y="4612724"/>
        <a:ext cx="6182192" cy="7527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AA3C24-16B5-47A0-BFF2-680442349381}">
      <dsp:nvSpPr>
        <dsp:cNvPr id="0" name=""/>
        <dsp:cNvSpPr/>
      </dsp:nvSpPr>
      <dsp:spPr>
        <a:xfrm rot="5400000">
          <a:off x="-235158" y="241888"/>
          <a:ext cx="1567722" cy="1097405"/>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L-01</a:t>
          </a:r>
        </a:p>
      </dsp:txBody>
      <dsp:txXfrm rot="-5400000">
        <a:off x="1" y="555433"/>
        <a:ext cx="1097405" cy="470317"/>
      </dsp:txXfrm>
    </dsp:sp>
    <dsp:sp modelId="{9F96E189-6C47-4C00-91CE-BB213E0B5BDF}">
      <dsp:nvSpPr>
        <dsp:cNvPr id="0" name=""/>
        <dsp:cNvSpPr/>
      </dsp:nvSpPr>
      <dsp:spPr>
        <a:xfrm rot="5400000">
          <a:off x="3888281" y="-2784145"/>
          <a:ext cx="1019019" cy="6600771"/>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Need or Desire to Level Up</a:t>
          </a:r>
        </a:p>
        <a:p>
          <a:pPr marL="114300" lvl="1" indent="-114300" algn="l" defTabSz="622300">
            <a:lnSpc>
              <a:spcPct val="90000"/>
            </a:lnSpc>
            <a:spcBef>
              <a:spcPct val="0"/>
            </a:spcBef>
            <a:spcAft>
              <a:spcPct val="15000"/>
            </a:spcAft>
            <a:buChar char="•"/>
          </a:pPr>
          <a:r>
            <a:rPr lang="en-US" sz="1400" kern="1200" dirty="0"/>
            <a:t>Is the staff member confident/capable in current Level 01 duties?</a:t>
          </a:r>
        </a:p>
        <a:p>
          <a:pPr marL="228600" lvl="2" indent="-114300" algn="l" defTabSz="622300">
            <a:lnSpc>
              <a:spcPct val="90000"/>
            </a:lnSpc>
            <a:spcBef>
              <a:spcPct val="0"/>
            </a:spcBef>
            <a:spcAft>
              <a:spcPct val="15000"/>
            </a:spcAft>
            <a:buChar char="•"/>
          </a:pPr>
          <a:r>
            <a:rPr lang="en-US" sz="1400" kern="1200" dirty="0"/>
            <a:t>What areas need to be strengthened?</a:t>
          </a:r>
        </a:p>
        <a:p>
          <a:pPr marL="114300" lvl="1" indent="-114300" algn="l" defTabSz="622300">
            <a:lnSpc>
              <a:spcPct val="90000"/>
            </a:lnSpc>
            <a:spcBef>
              <a:spcPct val="0"/>
            </a:spcBef>
            <a:spcAft>
              <a:spcPct val="15000"/>
            </a:spcAft>
            <a:buChar char="•"/>
          </a:pPr>
          <a:r>
            <a:rPr lang="en-US" sz="1400" kern="1200" dirty="0"/>
            <a:t>Is there capacity – budget to complete process in a timely manner?</a:t>
          </a:r>
        </a:p>
      </dsp:txBody>
      <dsp:txXfrm rot="-5400000">
        <a:off x="1097405" y="56475"/>
        <a:ext cx="6551027" cy="919531"/>
      </dsp:txXfrm>
    </dsp:sp>
    <dsp:sp modelId="{81064A05-AE8E-453D-8008-B713FD118A08}">
      <dsp:nvSpPr>
        <dsp:cNvPr id="0" name=""/>
        <dsp:cNvSpPr/>
      </dsp:nvSpPr>
      <dsp:spPr>
        <a:xfrm rot="5400000">
          <a:off x="-235158" y="1666153"/>
          <a:ext cx="1567722" cy="1097405"/>
        </a:xfrm>
        <a:prstGeom prst="chevron">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L-01</a:t>
          </a:r>
        </a:p>
      </dsp:txBody>
      <dsp:txXfrm rot="-5400000">
        <a:off x="1" y="1979698"/>
        <a:ext cx="1097405" cy="470317"/>
      </dsp:txXfrm>
    </dsp:sp>
    <dsp:sp modelId="{34D99E9B-DAF5-4463-A447-7677FBBFD685}">
      <dsp:nvSpPr>
        <dsp:cNvPr id="0" name=""/>
        <dsp:cNvSpPr/>
      </dsp:nvSpPr>
      <dsp:spPr>
        <a:xfrm rot="5400000">
          <a:off x="3888281" y="-1359880"/>
          <a:ext cx="1019019" cy="6600771"/>
        </a:xfrm>
        <a:prstGeom prst="round2SameRect">
          <a:avLst/>
        </a:prstGeom>
        <a:solidFill>
          <a:schemeClr val="lt1">
            <a:alpha val="90000"/>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BOIT Application</a:t>
          </a:r>
        </a:p>
        <a:p>
          <a:pPr marL="114300" lvl="1" indent="-114300" algn="l" defTabSz="622300">
            <a:lnSpc>
              <a:spcPct val="90000"/>
            </a:lnSpc>
            <a:spcBef>
              <a:spcPct val="0"/>
            </a:spcBef>
            <a:spcAft>
              <a:spcPct val="15000"/>
            </a:spcAft>
            <a:buChar char="•"/>
          </a:pPr>
          <a:r>
            <a:rPr lang="en-US" sz="1400" kern="1200" dirty="0"/>
            <a:t>Plan laid out and agreed to by Trainee, Mentor, Employer</a:t>
          </a:r>
        </a:p>
        <a:p>
          <a:pPr marL="114300" lvl="1" indent="-114300" algn="l" defTabSz="622300">
            <a:lnSpc>
              <a:spcPct val="90000"/>
            </a:lnSpc>
            <a:spcBef>
              <a:spcPct val="0"/>
            </a:spcBef>
            <a:spcAft>
              <a:spcPct val="15000"/>
            </a:spcAft>
            <a:buChar char="•"/>
          </a:pPr>
          <a:r>
            <a:rPr lang="en-US" sz="1400" kern="1200" dirty="0"/>
            <a:t>Expected timelines and training/budget opportunities</a:t>
          </a:r>
        </a:p>
        <a:p>
          <a:pPr marL="114300" lvl="1" indent="-114300" algn="l" defTabSz="622300">
            <a:lnSpc>
              <a:spcPct val="90000"/>
            </a:lnSpc>
            <a:spcBef>
              <a:spcPct val="0"/>
            </a:spcBef>
            <a:spcAft>
              <a:spcPct val="15000"/>
            </a:spcAft>
            <a:buChar char="•"/>
          </a:pPr>
          <a:r>
            <a:rPr lang="en-US" sz="1400" kern="1200" dirty="0"/>
            <a:t>Level 02 – Plan reviews, site inspections, other – NOTE the Templates</a:t>
          </a:r>
        </a:p>
        <a:p>
          <a:pPr marL="114300" lvl="1" indent="-114300" algn="l" defTabSz="622300">
            <a:lnSpc>
              <a:spcPct val="90000"/>
            </a:lnSpc>
            <a:spcBef>
              <a:spcPct val="0"/>
            </a:spcBef>
            <a:spcAft>
              <a:spcPct val="15000"/>
            </a:spcAft>
            <a:buChar char="•"/>
          </a:pPr>
          <a:r>
            <a:rPr lang="en-US" sz="1400" kern="1200" dirty="0"/>
            <a:t>Work time – personal time – or both</a:t>
          </a:r>
        </a:p>
      </dsp:txBody>
      <dsp:txXfrm rot="-5400000">
        <a:off x="1097405" y="1480740"/>
        <a:ext cx="6551027" cy="919531"/>
      </dsp:txXfrm>
    </dsp:sp>
    <dsp:sp modelId="{83021E83-1D98-4AFA-AC97-C334ED3C1E11}">
      <dsp:nvSpPr>
        <dsp:cNvPr id="0" name=""/>
        <dsp:cNvSpPr/>
      </dsp:nvSpPr>
      <dsp:spPr>
        <a:xfrm rot="5400000">
          <a:off x="-235158" y="3090418"/>
          <a:ext cx="1567722" cy="1097405"/>
        </a:xfrm>
        <a:prstGeom prst="chevron">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L-01</a:t>
          </a:r>
        </a:p>
      </dsp:txBody>
      <dsp:txXfrm rot="-5400000">
        <a:off x="1" y="3403963"/>
        <a:ext cx="1097405" cy="470317"/>
      </dsp:txXfrm>
    </dsp:sp>
    <dsp:sp modelId="{9DA7CBEB-A16A-4C81-A715-36802097E0AF}">
      <dsp:nvSpPr>
        <dsp:cNvPr id="0" name=""/>
        <dsp:cNvSpPr/>
      </dsp:nvSpPr>
      <dsp:spPr>
        <a:xfrm rot="5400000">
          <a:off x="3888281" y="64384"/>
          <a:ext cx="1019019" cy="6600771"/>
        </a:xfrm>
        <a:prstGeom prst="round2SameRect">
          <a:avLst/>
        </a:prstGeom>
        <a:solidFill>
          <a:schemeClr val="lt1">
            <a:alpha val="90000"/>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Soft-skill training? In-house or 3</a:t>
          </a:r>
          <a:r>
            <a:rPr lang="en-US" sz="1400" kern="1200" baseline="30000" dirty="0"/>
            <a:t>rd</a:t>
          </a:r>
          <a:r>
            <a:rPr lang="en-US" sz="1400" kern="1200" dirty="0"/>
            <a:t> party opportunities?</a:t>
          </a:r>
        </a:p>
        <a:p>
          <a:pPr marL="114300" lvl="1" indent="-114300" algn="l" defTabSz="622300">
            <a:lnSpc>
              <a:spcPct val="90000"/>
            </a:lnSpc>
            <a:spcBef>
              <a:spcPct val="0"/>
            </a:spcBef>
            <a:spcAft>
              <a:spcPct val="15000"/>
            </a:spcAft>
            <a:buChar char="•"/>
          </a:pPr>
          <a:r>
            <a:rPr lang="en-US" sz="1400" kern="1200" dirty="0"/>
            <a:t>Calendar set for Technical training opportunities relevant to Level 02</a:t>
          </a:r>
        </a:p>
        <a:p>
          <a:pPr marL="114300" lvl="1" indent="-114300" algn="l" defTabSz="622300">
            <a:lnSpc>
              <a:spcPct val="90000"/>
            </a:lnSpc>
            <a:spcBef>
              <a:spcPct val="0"/>
            </a:spcBef>
            <a:spcAft>
              <a:spcPct val="15000"/>
            </a:spcAft>
            <a:buChar char="•"/>
          </a:pPr>
          <a:r>
            <a:rPr lang="en-US" sz="1400" kern="1200" dirty="0"/>
            <a:t>What types of projects will/should be reviewed? How many of each? Peer Reviews?</a:t>
          </a:r>
        </a:p>
        <a:p>
          <a:pPr marL="228600" lvl="2" indent="-114300" algn="l" defTabSz="622300">
            <a:lnSpc>
              <a:spcPct val="90000"/>
            </a:lnSpc>
            <a:spcBef>
              <a:spcPct val="0"/>
            </a:spcBef>
            <a:spcAft>
              <a:spcPct val="15000"/>
            </a:spcAft>
            <a:buChar char="•"/>
          </a:pPr>
          <a:r>
            <a:rPr lang="en-US" sz="1400" kern="1200" dirty="0"/>
            <a:t> New Multi Unit residential - Commercial</a:t>
          </a:r>
        </a:p>
        <a:p>
          <a:pPr marL="114300" lvl="1" indent="-114300" algn="l" defTabSz="622300">
            <a:lnSpc>
              <a:spcPct val="90000"/>
            </a:lnSpc>
            <a:spcBef>
              <a:spcPct val="0"/>
            </a:spcBef>
            <a:spcAft>
              <a:spcPct val="15000"/>
            </a:spcAft>
            <a:buChar char="•"/>
          </a:pPr>
          <a:r>
            <a:rPr lang="en-US" sz="1400" kern="1200" dirty="0"/>
            <a:t>Renovations and Alterations</a:t>
          </a:r>
        </a:p>
        <a:p>
          <a:pPr marL="114300" lvl="1" indent="-114300" algn="l" defTabSz="622300">
            <a:lnSpc>
              <a:spcPct val="90000"/>
            </a:lnSpc>
            <a:spcBef>
              <a:spcPct val="0"/>
            </a:spcBef>
            <a:spcAft>
              <a:spcPct val="15000"/>
            </a:spcAft>
            <a:buChar char="•"/>
          </a:pPr>
          <a:r>
            <a:rPr lang="en-US" sz="1400" kern="1200" dirty="0"/>
            <a:t>Business </a:t>
          </a:r>
          <a:r>
            <a:rPr lang="en-US" sz="1400" kern="1200" dirty="0" err="1"/>
            <a:t>Licence</a:t>
          </a:r>
          <a:r>
            <a:rPr lang="en-US" sz="1400" kern="1200" dirty="0"/>
            <a:t>/ Enforcement</a:t>
          </a:r>
        </a:p>
        <a:p>
          <a:pPr marL="114300" lvl="1" indent="-114300" algn="l" defTabSz="622300">
            <a:lnSpc>
              <a:spcPct val="90000"/>
            </a:lnSpc>
            <a:spcBef>
              <a:spcPct val="0"/>
            </a:spcBef>
            <a:spcAft>
              <a:spcPct val="15000"/>
            </a:spcAft>
            <a:buChar char="•"/>
          </a:pPr>
          <a:r>
            <a:rPr lang="en-US" sz="1400" kern="1200" dirty="0"/>
            <a:t>Other?</a:t>
          </a:r>
        </a:p>
      </dsp:txBody>
      <dsp:txXfrm rot="-5400000">
        <a:off x="1097405" y="2905004"/>
        <a:ext cx="6551027" cy="919531"/>
      </dsp:txXfrm>
    </dsp:sp>
    <dsp:sp modelId="{5BBAC485-672E-4225-ADB8-860174072361}">
      <dsp:nvSpPr>
        <dsp:cNvPr id="0" name=""/>
        <dsp:cNvSpPr/>
      </dsp:nvSpPr>
      <dsp:spPr>
        <a:xfrm rot="5400000">
          <a:off x="-235158" y="4514683"/>
          <a:ext cx="1567722" cy="1097405"/>
        </a:xfrm>
        <a:prstGeom prst="chevron">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L-02</a:t>
          </a:r>
        </a:p>
      </dsp:txBody>
      <dsp:txXfrm rot="-5400000">
        <a:off x="1" y="4828228"/>
        <a:ext cx="1097405" cy="470317"/>
      </dsp:txXfrm>
    </dsp:sp>
    <dsp:sp modelId="{6EAA41D2-BDA4-4257-AEAE-EFB0A8CF5336}">
      <dsp:nvSpPr>
        <dsp:cNvPr id="0" name=""/>
        <dsp:cNvSpPr/>
      </dsp:nvSpPr>
      <dsp:spPr>
        <a:xfrm rot="5400000">
          <a:off x="3888281" y="1488649"/>
          <a:ext cx="1019019" cy="6600771"/>
        </a:xfrm>
        <a:prstGeom prst="round2Same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Exams</a:t>
          </a:r>
        </a:p>
        <a:p>
          <a:pPr marL="114300" lvl="1" indent="-114300" algn="l" defTabSz="622300">
            <a:lnSpc>
              <a:spcPct val="90000"/>
            </a:lnSpc>
            <a:spcBef>
              <a:spcPct val="0"/>
            </a:spcBef>
            <a:spcAft>
              <a:spcPct val="15000"/>
            </a:spcAft>
            <a:buChar char="•"/>
          </a:pPr>
          <a:r>
            <a:rPr lang="en-US" sz="1400" kern="1200" dirty="0"/>
            <a:t>Continued Level 02 project exposure</a:t>
          </a:r>
        </a:p>
        <a:p>
          <a:pPr marL="114300" lvl="1" indent="-114300" algn="l" defTabSz="622300">
            <a:lnSpc>
              <a:spcPct val="90000"/>
            </a:lnSpc>
            <a:spcBef>
              <a:spcPct val="0"/>
            </a:spcBef>
            <a:spcAft>
              <a:spcPct val="15000"/>
            </a:spcAft>
            <a:buChar char="•"/>
          </a:pPr>
          <a:r>
            <a:rPr lang="en-US" sz="1400" kern="1200" dirty="0"/>
            <a:t>Competency/confidence for Level 02 projects without peer reviews</a:t>
          </a:r>
        </a:p>
        <a:p>
          <a:pPr marL="114300" lvl="1" indent="-114300" algn="l" defTabSz="622300">
            <a:lnSpc>
              <a:spcPct val="90000"/>
            </a:lnSpc>
            <a:spcBef>
              <a:spcPct val="0"/>
            </a:spcBef>
            <a:spcAft>
              <a:spcPct val="15000"/>
            </a:spcAft>
            <a:buChar char="•"/>
          </a:pPr>
          <a:endParaRPr lang="en-US" sz="1400" kern="1200" dirty="0"/>
        </a:p>
      </dsp:txBody>
      <dsp:txXfrm rot="-5400000">
        <a:off x="1097405" y="4329269"/>
        <a:ext cx="6551027" cy="9195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B9E431-917E-4009-A7C3-0ADEF68D73D0}">
      <dsp:nvSpPr>
        <dsp:cNvPr id="0" name=""/>
        <dsp:cNvSpPr/>
      </dsp:nvSpPr>
      <dsp:spPr>
        <a:xfrm>
          <a:off x="205509" y="828340"/>
          <a:ext cx="911674" cy="91167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32B063-F591-40C2-B5C6-20F7C6D76997}">
      <dsp:nvSpPr>
        <dsp:cNvPr id="0" name=""/>
        <dsp:cNvSpPr/>
      </dsp:nvSpPr>
      <dsp:spPr>
        <a:xfrm>
          <a:off x="396960" y="1019791"/>
          <a:ext cx="528770" cy="5287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3E1C35E-43B4-49C6-A014-C4B4308857F1}">
      <dsp:nvSpPr>
        <dsp:cNvPr id="0" name=""/>
        <dsp:cNvSpPr/>
      </dsp:nvSpPr>
      <dsp:spPr>
        <a:xfrm>
          <a:off x="1312541" y="828340"/>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Policy and Procedures related to communication?</a:t>
          </a:r>
        </a:p>
      </dsp:txBody>
      <dsp:txXfrm>
        <a:off x="1312541" y="828340"/>
        <a:ext cx="2148945" cy="911674"/>
      </dsp:txXfrm>
    </dsp:sp>
    <dsp:sp modelId="{E1DEFC39-9625-497E-93D6-C4702F66119E}">
      <dsp:nvSpPr>
        <dsp:cNvPr id="0" name=""/>
        <dsp:cNvSpPr/>
      </dsp:nvSpPr>
      <dsp:spPr>
        <a:xfrm>
          <a:off x="3835925" y="828340"/>
          <a:ext cx="911674" cy="91167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97D347-C711-4D42-803B-B977E3BCA667}">
      <dsp:nvSpPr>
        <dsp:cNvPr id="0" name=""/>
        <dsp:cNvSpPr/>
      </dsp:nvSpPr>
      <dsp:spPr>
        <a:xfrm>
          <a:off x="4027376" y="1019791"/>
          <a:ext cx="528770" cy="5287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B10779-B131-414C-BDA0-59C3CCE38CD0}">
      <dsp:nvSpPr>
        <dsp:cNvPr id="0" name=""/>
        <dsp:cNvSpPr/>
      </dsp:nvSpPr>
      <dsp:spPr>
        <a:xfrm>
          <a:off x="4942957" y="828340"/>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Template letters and forms?</a:t>
          </a:r>
        </a:p>
      </dsp:txBody>
      <dsp:txXfrm>
        <a:off x="4942957" y="828340"/>
        <a:ext cx="2148945" cy="911674"/>
      </dsp:txXfrm>
    </dsp:sp>
    <dsp:sp modelId="{35431154-FDA5-41DF-810A-6056F0313E44}">
      <dsp:nvSpPr>
        <dsp:cNvPr id="0" name=""/>
        <dsp:cNvSpPr/>
      </dsp:nvSpPr>
      <dsp:spPr>
        <a:xfrm>
          <a:off x="7466341" y="828340"/>
          <a:ext cx="911674" cy="91167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846433-4149-4C4F-B9DC-DADDF8856183}">
      <dsp:nvSpPr>
        <dsp:cNvPr id="0" name=""/>
        <dsp:cNvSpPr/>
      </dsp:nvSpPr>
      <dsp:spPr>
        <a:xfrm>
          <a:off x="7657792" y="1019791"/>
          <a:ext cx="528770" cy="52877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9FC87D-6094-4D1F-9018-0C9B4C082ACB}">
      <dsp:nvSpPr>
        <dsp:cNvPr id="0" name=""/>
        <dsp:cNvSpPr/>
      </dsp:nvSpPr>
      <dsp:spPr>
        <a:xfrm>
          <a:off x="8573374" y="828340"/>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dirty="0"/>
            <a:t>Technology available - Handwritten or digital inspections?</a:t>
          </a:r>
        </a:p>
      </dsp:txBody>
      <dsp:txXfrm>
        <a:off x="8573374" y="828340"/>
        <a:ext cx="2148945" cy="911674"/>
      </dsp:txXfrm>
    </dsp:sp>
    <dsp:sp modelId="{AC080332-DA4B-4D26-B404-7DD5D13A5E3D}">
      <dsp:nvSpPr>
        <dsp:cNvPr id="0" name=""/>
        <dsp:cNvSpPr/>
      </dsp:nvSpPr>
      <dsp:spPr>
        <a:xfrm>
          <a:off x="205509" y="2452790"/>
          <a:ext cx="911674" cy="91167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6E1743-1B7D-4708-90BE-DA543B5EFFD4}">
      <dsp:nvSpPr>
        <dsp:cNvPr id="0" name=""/>
        <dsp:cNvSpPr/>
      </dsp:nvSpPr>
      <dsp:spPr>
        <a:xfrm>
          <a:off x="396960" y="2644242"/>
          <a:ext cx="528770" cy="52877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D5EA67-AAF2-4D18-A670-5D05E9E7ADFC}">
      <dsp:nvSpPr>
        <dsp:cNvPr id="0" name=""/>
        <dsp:cNvSpPr/>
      </dsp:nvSpPr>
      <dsp:spPr>
        <a:xfrm>
          <a:off x="1312541" y="2452790"/>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Do you have opportunities for communication training? Budget?</a:t>
          </a:r>
        </a:p>
      </dsp:txBody>
      <dsp:txXfrm>
        <a:off x="1312541" y="2452790"/>
        <a:ext cx="2148945" cy="911674"/>
      </dsp:txXfrm>
    </dsp:sp>
    <dsp:sp modelId="{AB66B936-31BA-4647-82D9-FB9144CE65EE}">
      <dsp:nvSpPr>
        <dsp:cNvPr id="0" name=""/>
        <dsp:cNvSpPr/>
      </dsp:nvSpPr>
      <dsp:spPr>
        <a:xfrm>
          <a:off x="3835925" y="2452790"/>
          <a:ext cx="911674" cy="911674"/>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3C0548-C6E2-4D02-8FB6-898DDB133E1F}">
      <dsp:nvSpPr>
        <dsp:cNvPr id="0" name=""/>
        <dsp:cNvSpPr/>
      </dsp:nvSpPr>
      <dsp:spPr>
        <a:xfrm>
          <a:off x="4027376" y="2644242"/>
          <a:ext cx="528770" cy="52877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9883E9-1C7E-451B-92B0-61F6BEFBFBE7}">
      <dsp:nvSpPr>
        <dsp:cNvPr id="0" name=""/>
        <dsp:cNvSpPr/>
      </dsp:nvSpPr>
      <dsp:spPr>
        <a:xfrm>
          <a:off x="4942957" y="2452790"/>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Do you think you are a good communicator?</a:t>
          </a:r>
        </a:p>
      </dsp:txBody>
      <dsp:txXfrm>
        <a:off x="4942957" y="2452790"/>
        <a:ext cx="2148945" cy="91167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B2296-838F-45CA-B4ED-64DDB7B0AE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7C21B4-3710-4EDC-9710-93876FEFF5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97EAF7-924A-4B1B-AA7C-3BAAA56052DF}"/>
              </a:ext>
            </a:extLst>
          </p:cNvPr>
          <p:cNvSpPr>
            <a:spLocks noGrp="1"/>
          </p:cNvSpPr>
          <p:nvPr>
            <p:ph type="dt" sz="half" idx="10"/>
          </p:nvPr>
        </p:nvSpPr>
        <p:spPr/>
        <p:txBody>
          <a:bodyPr/>
          <a:lstStyle/>
          <a:p>
            <a:fld id="{1DF364D8-99B0-4F9E-AE55-0F5DD176B2A8}" type="datetimeFigureOut">
              <a:rPr lang="en-US" smtClean="0"/>
              <a:t>3/22/2022</a:t>
            </a:fld>
            <a:endParaRPr lang="en-US"/>
          </a:p>
        </p:txBody>
      </p:sp>
      <p:sp>
        <p:nvSpPr>
          <p:cNvPr id="5" name="Footer Placeholder 4">
            <a:extLst>
              <a:ext uri="{FF2B5EF4-FFF2-40B4-BE49-F238E27FC236}">
                <a16:creationId xmlns:a16="http://schemas.microsoft.com/office/drawing/2014/main" id="{C70DA188-8B85-4E8E-8055-0E43AE41E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F48447-FD02-4686-93ED-CDA4F144DB87}"/>
              </a:ext>
            </a:extLst>
          </p:cNvPr>
          <p:cNvSpPr>
            <a:spLocks noGrp="1"/>
          </p:cNvSpPr>
          <p:nvPr>
            <p:ph type="sldNum" sz="quarter" idx="12"/>
          </p:nvPr>
        </p:nvSpPr>
        <p:spPr/>
        <p:txBody>
          <a:bodyPr/>
          <a:lstStyle/>
          <a:p>
            <a:fld id="{A037EF70-6D89-4355-96AC-3335CEC22BB0}" type="slidenum">
              <a:rPr lang="en-US" smtClean="0"/>
              <a:t>‹#›</a:t>
            </a:fld>
            <a:endParaRPr lang="en-US"/>
          </a:p>
        </p:txBody>
      </p:sp>
    </p:spTree>
    <p:extLst>
      <p:ext uri="{BB962C8B-B14F-4D97-AF65-F5344CB8AC3E}">
        <p14:creationId xmlns:p14="http://schemas.microsoft.com/office/powerpoint/2010/main" val="1998656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91145-F8EB-4E09-BFB8-AEC6A750A1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456267-D6F5-4BC1-93C7-6EE013E6F0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5622B-8F61-404D-AEF6-7263F0A49016}"/>
              </a:ext>
            </a:extLst>
          </p:cNvPr>
          <p:cNvSpPr>
            <a:spLocks noGrp="1"/>
          </p:cNvSpPr>
          <p:nvPr>
            <p:ph type="dt" sz="half" idx="10"/>
          </p:nvPr>
        </p:nvSpPr>
        <p:spPr/>
        <p:txBody>
          <a:bodyPr/>
          <a:lstStyle/>
          <a:p>
            <a:fld id="{1DF364D8-99B0-4F9E-AE55-0F5DD176B2A8}" type="datetimeFigureOut">
              <a:rPr lang="en-US" smtClean="0"/>
              <a:t>3/22/2022</a:t>
            </a:fld>
            <a:endParaRPr lang="en-US"/>
          </a:p>
        </p:txBody>
      </p:sp>
      <p:sp>
        <p:nvSpPr>
          <p:cNvPr id="5" name="Footer Placeholder 4">
            <a:extLst>
              <a:ext uri="{FF2B5EF4-FFF2-40B4-BE49-F238E27FC236}">
                <a16:creationId xmlns:a16="http://schemas.microsoft.com/office/drawing/2014/main" id="{AC249B21-91D3-4736-90A2-0B52BD4DA5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37CDE3-7A8D-45A3-9ADD-5CE2A3BC0B4F}"/>
              </a:ext>
            </a:extLst>
          </p:cNvPr>
          <p:cNvSpPr>
            <a:spLocks noGrp="1"/>
          </p:cNvSpPr>
          <p:nvPr>
            <p:ph type="sldNum" sz="quarter" idx="12"/>
          </p:nvPr>
        </p:nvSpPr>
        <p:spPr/>
        <p:txBody>
          <a:bodyPr/>
          <a:lstStyle/>
          <a:p>
            <a:fld id="{A037EF70-6D89-4355-96AC-3335CEC22BB0}" type="slidenum">
              <a:rPr lang="en-US" smtClean="0"/>
              <a:t>‹#›</a:t>
            </a:fld>
            <a:endParaRPr lang="en-US"/>
          </a:p>
        </p:txBody>
      </p:sp>
    </p:spTree>
    <p:extLst>
      <p:ext uri="{BB962C8B-B14F-4D97-AF65-F5344CB8AC3E}">
        <p14:creationId xmlns:p14="http://schemas.microsoft.com/office/powerpoint/2010/main" val="1569595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3C9171-D212-4E1C-A439-999197CD88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E1B564-BEF4-4947-92F1-37D95252AF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9EE63F-B807-4E9C-9B2E-26F224F34F49}"/>
              </a:ext>
            </a:extLst>
          </p:cNvPr>
          <p:cNvSpPr>
            <a:spLocks noGrp="1"/>
          </p:cNvSpPr>
          <p:nvPr>
            <p:ph type="dt" sz="half" idx="10"/>
          </p:nvPr>
        </p:nvSpPr>
        <p:spPr/>
        <p:txBody>
          <a:bodyPr/>
          <a:lstStyle/>
          <a:p>
            <a:fld id="{1DF364D8-99B0-4F9E-AE55-0F5DD176B2A8}" type="datetimeFigureOut">
              <a:rPr lang="en-US" smtClean="0"/>
              <a:t>3/22/2022</a:t>
            </a:fld>
            <a:endParaRPr lang="en-US"/>
          </a:p>
        </p:txBody>
      </p:sp>
      <p:sp>
        <p:nvSpPr>
          <p:cNvPr id="5" name="Footer Placeholder 4">
            <a:extLst>
              <a:ext uri="{FF2B5EF4-FFF2-40B4-BE49-F238E27FC236}">
                <a16:creationId xmlns:a16="http://schemas.microsoft.com/office/drawing/2014/main" id="{CAA4C3D6-AA3E-4B5B-BC99-1202E9520E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175D18-088C-4600-B20A-A8D62FD8CFB1}"/>
              </a:ext>
            </a:extLst>
          </p:cNvPr>
          <p:cNvSpPr>
            <a:spLocks noGrp="1"/>
          </p:cNvSpPr>
          <p:nvPr>
            <p:ph type="sldNum" sz="quarter" idx="12"/>
          </p:nvPr>
        </p:nvSpPr>
        <p:spPr/>
        <p:txBody>
          <a:bodyPr/>
          <a:lstStyle/>
          <a:p>
            <a:fld id="{A037EF70-6D89-4355-96AC-3335CEC22BB0}" type="slidenum">
              <a:rPr lang="en-US" smtClean="0"/>
              <a:t>‹#›</a:t>
            </a:fld>
            <a:endParaRPr lang="en-US"/>
          </a:p>
        </p:txBody>
      </p:sp>
    </p:spTree>
    <p:extLst>
      <p:ext uri="{BB962C8B-B14F-4D97-AF65-F5344CB8AC3E}">
        <p14:creationId xmlns:p14="http://schemas.microsoft.com/office/powerpoint/2010/main" val="3163729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362A3-4087-4D03-9CD2-963153A8ED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1282AD-B9DE-4368-80D5-737F0098C1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0B5532-9E7D-437D-A216-C1DD66D86E54}"/>
              </a:ext>
            </a:extLst>
          </p:cNvPr>
          <p:cNvSpPr>
            <a:spLocks noGrp="1"/>
          </p:cNvSpPr>
          <p:nvPr>
            <p:ph type="dt" sz="half" idx="10"/>
          </p:nvPr>
        </p:nvSpPr>
        <p:spPr/>
        <p:txBody>
          <a:bodyPr/>
          <a:lstStyle/>
          <a:p>
            <a:fld id="{1DF364D8-99B0-4F9E-AE55-0F5DD176B2A8}" type="datetimeFigureOut">
              <a:rPr lang="en-US" smtClean="0"/>
              <a:t>3/22/2022</a:t>
            </a:fld>
            <a:endParaRPr lang="en-US"/>
          </a:p>
        </p:txBody>
      </p:sp>
      <p:sp>
        <p:nvSpPr>
          <p:cNvPr id="5" name="Footer Placeholder 4">
            <a:extLst>
              <a:ext uri="{FF2B5EF4-FFF2-40B4-BE49-F238E27FC236}">
                <a16:creationId xmlns:a16="http://schemas.microsoft.com/office/drawing/2014/main" id="{00E81E0D-D83C-417B-9EEE-F80B939410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B4B1A8-3D3A-4057-8AB7-82F1B1E8ACBE}"/>
              </a:ext>
            </a:extLst>
          </p:cNvPr>
          <p:cNvSpPr>
            <a:spLocks noGrp="1"/>
          </p:cNvSpPr>
          <p:nvPr>
            <p:ph type="sldNum" sz="quarter" idx="12"/>
          </p:nvPr>
        </p:nvSpPr>
        <p:spPr/>
        <p:txBody>
          <a:bodyPr/>
          <a:lstStyle/>
          <a:p>
            <a:fld id="{A037EF70-6D89-4355-96AC-3335CEC22BB0}" type="slidenum">
              <a:rPr lang="en-US" smtClean="0"/>
              <a:t>‹#›</a:t>
            </a:fld>
            <a:endParaRPr lang="en-US"/>
          </a:p>
        </p:txBody>
      </p:sp>
    </p:spTree>
    <p:extLst>
      <p:ext uri="{BB962C8B-B14F-4D97-AF65-F5344CB8AC3E}">
        <p14:creationId xmlns:p14="http://schemas.microsoft.com/office/powerpoint/2010/main" val="931610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F16AD-60A4-47C4-BE8C-F8BC98080D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68C969-6C0A-4862-9D38-49B521AE12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B2EF10-87FD-43D7-A567-610248085F64}"/>
              </a:ext>
            </a:extLst>
          </p:cNvPr>
          <p:cNvSpPr>
            <a:spLocks noGrp="1"/>
          </p:cNvSpPr>
          <p:nvPr>
            <p:ph type="dt" sz="half" idx="10"/>
          </p:nvPr>
        </p:nvSpPr>
        <p:spPr/>
        <p:txBody>
          <a:bodyPr/>
          <a:lstStyle/>
          <a:p>
            <a:fld id="{1DF364D8-99B0-4F9E-AE55-0F5DD176B2A8}" type="datetimeFigureOut">
              <a:rPr lang="en-US" smtClean="0"/>
              <a:t>3/22/2022</a:t>
            </a:fld>
            <a:endParaRPr lang="en-US"/>
          </a:p>
        </p:txBody>
      </p:sp>
      <p:sp>
        <p:nvSpPr>
          <p:cNvPr id="5" name="Footer Placeholder 4">
            <a:extLst>
              <a:ext uri="{FF2B5EF4-FFF2-40B4-BE49-F238E27FC236}">
                <a16:creationId xmlns:a16="http://schemas.microsoft.com/office/drawing/2014/main" id="{7CBCDFFC-FDA1-46C9-9659-55AE626FF5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AB693C-C0C2-4ED1-954B-2529D446BD38}"/>
              </a:ext>
            </a:extLst>
          </p:cNvPr>
          <p:cNvSpPr>
            <a:spLocks noGrp="1"/>
          </p:cNvSpPr>
          <p:nvPr>
            <p:ph type="sldNum" sz="quarter" idx="12"/>
          </p:nvPr>
        </p:nvSpPr>
        <p:spPr/>
        <p:txBody>
          <a:bodyPr/>
          <a:lstStyle/>
          <a:p>
            <a:fld id="{A037EF70-6D89-4355-96AC-3335CEC22BB0}" type="slidenum">
              <a:rPr lang="en-US" smtClean="0"/>
              <a:t>‹#›</a:t>
            </a:fld>
            <a:endParaRPr lang="en-US"/>
          </a:p>
        </p:txBody>
      </p:sp>
    </p:spTree>
    <p:extLst>
      <p:ext uri="{BB962C8B-B14F-4D97-AF65-F5344CB8AC3E}">
        <p14:creationId xmlns:p14="http://schemas.microsoft.com/office/powerpoint/2010/main" val="292719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81705-48E7-4971-9669-BE6A68C4D2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40E2A0-7DBE-4B70-8BE4-ED7D2D1E39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4FB3F6-26EA-4088-9DF4-F2096C8379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CC7042-F57D-402C-9CBF-9604DB650539}"/>
              </a:ext>
            </a:extLst>
          </p:cNvPr>
          <p:cNvSpPr>
            <a:spLocks noGrp="1"/>
          </p:cNvSpPr>
          <p:nvPr>
            <p:ph type="dt" sz="half" idx="10"/>
          </p:nvPr>
        </p:nvSpPr>
        <p:spPr/>
        <p:txBody>
          <a:bodyPr/>
          <a:lstStyle/>
          <a:p>
            <a:fld id="{1DF364D8-99B0-4F9E-AE55-0F5DD176B2A8}" type="datetimeFigureOut">
              <a:rPr lang="en-US" smtClean="0"/>
              <a:t>3/22/2022</a:t>
            </a:fld>
            <a:endParaRPr lang="en-US"/>
          </a:p>
        </p:txBody>
      </p:sp>
      <p:sp>
        <p:nvSpPr>
          <p:cNvPr id="6" name="Footer Placeholder 5">
            <a:extLst>
              <a:ext uri="{FF2B5EF4-FFF2-40B4-BE49-F238E27FC236}">
                <a16:creationId xmlns:a16="http://schemas.microsoft.com/office/drawing/2014/main" id="{1B8ABD09-600D-4C97-ADC5-0BBC2A0EE7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B8A710-3DFE-4CAA-B52F-4F21C1C75883}"/>
              </a:ext>
            </a:extLst>
          </p:cNvPr>
          <p:cNvSpPr>
            <a:spLocks noGrp="1"/>
          </p:cNvSpPr>
          <p:nvPr>
            <p:ph type="sldNum" sz="quarter" idx="12"/>
          </p:nvPr>
        </p:nvSpPr>
        <p:spPr/>
        <p:txBody>
          <a:bodyPr/>
          <a:lstStyle/>
          <a:p>
            <a:fld id="{A037EF70-6D89-4355-96AC-3335CEC22BB0}" type="slidenum">
              <a:rPr lang="en-US" smtClean="0"/>
              <a:t>‹#›</a:t>
            </a:fld>
            <a:endParaRPr lang="en-US"/>
          </a:p>
        </p:txBody>
      </p:sp>
    </p:spTree>
    <p:extLst>
      <p:ext uri="{BB962C8B-B14F-4D97-AF65-F5344CB8AC3E}">
        <p14:creationId xmlns:p14="http://schemas.microsoft.com/office/powerpoint/2010/main" val="1046367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49CF4-1F60-46C4-9DC5-A1FA8D3352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79B78D-2F06-4548-BD41-DB2C4A09A6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EB11AE-1318-4C5B-9854-6B58C41BCE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8FD542-A431-4379-A9C9-571275C599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34D574-39BE-4C45-A234-7A1A659A04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B66FBE-191D-4C88-AEB0-BE555E7EDFF2}"/>
              </a:ext>
            </a:extLst>
          </p:cNvPr>
          <p:cNvSpPr>
            <a:spLocks noGrp="1"/>
          </p:cNvSpPr>
          <p:nvPr>
            <p:ph type="dt" sz="half" idx="10"/>
          </p:nvPr>
        </p:nvSpPr>
        <p:spPr/>
        <p:txBody>
          <a:bodyPr/>
          <a:lstStyle/>
          <a:p>
            <a:fld id="{1DF364D8-99B0-4F9E-AE55-0F5DD176B2A8}" type="datetimeFigureOut">
              <a:rPr lang="en-US" smtClean="0"/>
              <a:t>3/22/2022</a:t>
            </a:fld>
            <a:endParaRPr lang="en-US"/>
          </a:p>
        </p:txBody>
      </p:sp>
      <p:sp>
        <p:nvSpPr>
          <p:cNvPr id="8" name="Footer Placeholder 7">
            <a:extLst>
              <a:ext uri="{FF2B5EF4-FFF2-40B4-BE49-F238E27FC236}">
                <a16:creationId xmlns:a16="http://schemas.microsoft.com/office/drawing/2014/main" id="{AEAC57A8-1C58-4850-9990-C477DC772D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B54921-65DB-4A68-AAD3-0FC5D5B8B566}"/>
              </a:ext>
            </a:extLst>
          </p:cNvPr>
          <p:cNvSpPr>
            <a:spLocks noGrp="1"/>
          </p:cNvSpPr>
          <p:nvPr>
            <p:ph type="sldNum" sz="quarter" idx="12"/>
          </p:nvPr>
        </p:nvSpPr>
        <p:spPr/>
        <p:txBody>
          <a:bodyPr/>
          <a:lstStyle/>
          <a:p>
            <a:fld id="{A037EF70-6D89-4355-96AC-3335CEC22BB0}" type="slidenum">
              <a:rPr lang="en-US" smtClean="0"/>
              <a:t>‹#›</a:t>
            </a:fld>
            <a:endParaRPr lang="en-US"/>
          </a:p>
        </p:txBody>
      </p:sp>
    </p:spTree>
    <p:extLst>
      <p:ext uri="{BB962C8B-B14F-4D97-AF65-F5344CB8AC3E}">
        <p14:creationId xmlns:p14="http://schemas.microsoft.com/office/powerpoint/2010/main" val="3463416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AFAD1-0033-4369-AA78-687D8DB838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6E19D8-B3DF-4EC9-B543-88782FF36B55}"/>
              </a:ext>
            </a:extLst>
          </p:cNvPr>
          <p:cNvSpPr>
            <a:spLocks noGrp="1"/>
          </p:cNvSpPr>
          <p:nvPr>
            <p:ph type="dt" sz="half" idx="10"/>
          </p:nvPr>
        </p:nvSpPr>
        <p:spPr/>
        <p:txBody>
          <a:bodyPr/>
          <a:lstStyle/>
          <a:p>
            <a:fld id="{1DF364D8-99B0-4F9E-AE55-0F5DD176B2A8}" type="datetimeFigureOut">
              <a:rPr lang="en-US" smtClean="0"/>
              <a:t>3/22/2022</a:t>
            </a:fld>
            <a:endParaRPr lang="en-US"/>
          </a:p>
        </p:txBody>
      </p:sp>
      <p:sp>
        <p:nvSpPr>
          <p:cNvPr id="4" name="Footer Placeholder 3">
            <a:extLst>
              <a:ext uri="{FF2B5EF4-FFF2-40B4-BE49-F238E27FC236}">
                <a16:creationId xmlns:a16="http://schemas.microsoft.com/office/drawing/2014/main" id="{8E251930-FA7A-4413-AAC0-A3F9D2E4DF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38EEF1-5E97-4147-94A7-690592D91BE2}"/>
              </a:ext>
            </a:extLst>
          </p:cNvPr>
          <p:cNvSpPr>
            <a:spLocks noGrp="1"/>
          </p:cNvSpPr>
          <p:nvPr>
            <p:ph type="sldNum" sz="quarter" idx="12"/>
          </p:nvPr>
        </p:nvSpPr>
        <p:spPr/>
        <p:txBody>
          <a:bodyPr/>
          <a:lstStyle/>
          <a:p>
            <a:fld id="{A037EF70-6D89-4355-96AC-3335CEC22BB0}" type="slidenum">
              <a:rPr lang="en-US" smtClean="0"/>
              <a:t>‹#›</a:t>
            </a:fld>
            <a:endParaRPr lang="en-US"/>
          </a:p>
        </p:txBody>
      </p:sp>
    </p:spTree>
    <p:extLst>
      <p:ext uri="{BB962C8B-B14F-4D97-AF65-F5344CB8AC3E}">
        <p14:creationId xmlns:p14="http://schemas.microsoft.com/office/powerpoint/2010/main" val="2825671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E55338-9EB3-4C59-AEE1-527C544F5440}"/>
              </a:ext>
            </a:extLst>
          </p:cNvPr>
          <p:cNvSpPr>
            <a:spLocks noGrp="1"/>
          </p:cNvSpPr>
          <p:nvPr>
            <p:ph type="dt" sz="half" idx="10"/>
          </p:nvPr>
        </p:nvSpPr>
        <p:spPr/>
        <p:txBody>
          <a:bodyPr/>
          <a:lstStyle/>
          <a:p>
            <a:fld id="{1DF364D8-99B0-4F9E-AE55-0F5DD176B2A8}" type="datetimeFigureOut">
              <a:rPr lang="en-US" smtClean="0"/>
              <a:t>3/22/2022</a:t>
            </a:fld>
            <a:endParaRPr lang="en-US"/>
          </a:p>
        </p:txBody>
      </p:sp>
      <p:sp>
        <p:nvSpPr>
          <p:cNvPr id="3" name="Footer Placeholder 2">
            <a:extLst>
              <a:ext uri="{FF2B5EF4-FFF2-40B4-BE49-F238E27FC236}">
                <a16:creationId xmlns:a16="http://schemas.microsoft.com/office/drawing/2014/main" id="{86D32613-832F-417C-B395-205541CF79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0FA8F2-DDAF-4D03-88C0-E29918E3B597}"/>
              </a:ext>
            </a:extLst>
          </p:cNvPr>
          <p:cNvSpPr>
            <a:spLocks noGrp="1"/>
          </p:cNvSpPr>
          <p:nvPr>
            <p:ph type="sldNum" sz="quarter" idx="12"/>
          </p:nvPr>
        </p:nvSpPr>
        <p:spPr/>
        <p:txBody>
          <a:bodyPr/>
          <a:lstStyle/>
          <a:p>
            <a:fld id="{A037EF70-6D89-4355-96AC-3335CEC22BB0}" type="slidenum">
              <a:rPr lang="en-US" smtClean="0"/>
              <a:t>‹#›</a:t>
            </a:fld>
            <a:endParaRPr lang="en-US"/>
          </a:p>
        </p:txBody>
      </p:sp>
    </p:spTree>
    <p:extLst>
      <p:ext uri="{BB962C8B-B14F-4D97-AF65-F5344CB8AC3E}">
        <p14:creationId xmlns:p14="http://schemas.microsoft.com/office/powerpoint/2010/main" val="3534744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29656-AAC3-4792-A10C-0809785D7A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7D025B-7AAB-46C1-84FF-165AECFBC9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5B1DE2-44A8-4F74-AF7A-F02489501A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F69045-4E00-49A9-93FD-8131CE6E96D2}"/>
              </a:ext>
            </a:extLst>
          </p:cNvPr>
          <p:cNvSpPr>
            <a:spLocks noGrp="1"/>
          </p:cNvSpPr>
          <p:nvPr>
            <p:ph type="dt" sz="half" idx="10"/>
          </p:nvPr>
        </p:nvSpPr>
        <p:spPr/>
        <p:txBody>
          <a:bodyPr/>
          <a:lstStyle/>
          <a:p>
            <a:fld id="{1DF364D8-99B0-4F9E-AE55-0F5DD176B2A8}" type="datetimeFigureOut">
              <a:rPr lang="en-US" smtClean="0"/>
              <a:t>3/22/2022</a:t>
            </a:fld>
            <a:endParaRPr lang="en-US"/>
          </a:p>
        </p:txBody>
      </p:sp>
      <p:sp>
        <p:nvSpPr>
          <p:cNvPr id="6" name="Footer Placeholder 5">
            <a:extLst>
              <a:ext uri="{FF2B5EF4-FFF2-40B4-BE49-F238E27FC236}">
                <a16:creationId xmlns:a16="http://schemas.microsoft.com/office/drawing/2014/main" id="{6EE59198-B36C-464C-B809-DD6042D664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BA2774-9AB1-4023-8E2D-957B6E5A10E6}"/>
              </a:ext>
            </a:extLst>
          </p:cNvPr>
          <p:cNvSpPr>
            <a:spLocks noGrp="1"/>
          </p:cNvSpPr>
          <p:nvPr>
            <p:ph type="sldNum" sz="quarter" idx="12"/>
          </p:nvPr>
        </p:nvSpPr>
        <p:spPr/>
        <p:txBody>
          <a:bodyPr/>
          <a:lstStyle/>
          <a:p>
            <a:fld id="{A037EF70-6D89-4355-96AC-3335CEC22BB0}" type="slidenum">
              <a:rPr lang="en-US" smtClean="0"/>
              <a:t>‹#›</a:t>
            </a:fld>
            <a:endParaRPr lang="en-US"/>
          </a:p>
        </p:txBody>
      </p:sp>
    </p:spTree>
    <p:extLst>
      <p:ext uri="{BB962C8B-B14F-4D97-AF65-F5344CB8AC3E}">
        <p14:creationId xmlns:p14="http://schemas.microsoft.com/office/powerpoint/2010/main" val="2380614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21A96-C4F6-4A03-AD7D-A31418B8F9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14B678-4F8A-48BF-8FA3-34B557BFE2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26FED9-F89F-4B8E-9762-EEDF1B8B1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149B18-1287-462E-9746-DD3109656D80}"/>
              </a:ext>
            </a:extLst>
          </p:cNvPr>
          <p:cNvSpPr>
            <a:spLocks noGrp="1"/>
          </p:cNvSpPr>
          <p:nvPr>
            <p:ph type="dt" sz="half" idx="10"/>
          </p:nvPr>
        </p:nvSpPr>
        <p:spPr/>
        <p:txBody>
          <a:bodyPr/>
          <a:lstStyle/>
          <a:p>
            <a:fld id="{1DF364D8-99B0-4F9E-AE55-0F5DD176B2A8}" type="datetimeFigureOut">
              <a:rPr lang="en-US" smtClean="0"/>
              <a:t>3/22/2022</a:t>
            </a:fld>
            <a:endParaRPr lang="en-US"/>
          </a:p>
        </p:txBody>
      </p:sp>
      <p:sp>
        <p:nvSpPr>
          <p:cNvPr id="6" name="Footer Placeholder 5">
            <a:extLst>
              <a:ext uri="{FF2B5EF4-FFF2-40B4-BE49-F238E27FC236}">
                <a16:creationId xmlns:a16="http://schemas.microsoft.com/office/drawing/2014/main" id="{F7C29F24-66F7-4120-9C11-B8BB765F42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8A12C2-6B32-410E-843B-52B52C820810}"/>
              </a:ext>
            </a:extLst>
          </p:cNvPr>
          <p:cNvSpPr>
            <a:spLocks noGrp="1"/>
          </p:cNvSpPr>
          <p:nvPr>
            <p:ph type="sldNum" sz="quarter" idx="12"/>
          </p:nvPr>
        </p:nvSpPr>
        <p:spPr/>
        <p:txBody>
          <a:bodyPr/>
          <a:lstStyle/>
          <a:p>
            <a:fld id="{A037EF70-6D89-4355-96AC-3335CEC22BB0}" type="slidenum">
              <a:rPr lang="en-US" smtClean="0"/>
              <a:t>‹#›</a:t>
            </a:fld>
            <a:endParaRPr lang="en-US"/>
          </a:p>
        </p:txBody>
      </p:sp>
    </p:spTree>
    <p:extLst>
      <p:ext uri="{BB962C8B-B14F-4D97-AF65-F5344CB8AC3E}">
        <p14:creationId xmlns:p14="http://schemas.microsoft.com/office/powerpoint/2010/main" val="2126345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7AAE8B-0654-46A7-8443-B1AFE10DCC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E9EAE4-7659-4EAA-93D3-7E93AD0FDD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D5C2C-A424-47EB-9906-F908B91441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F364D8-99B0-4F9E-AE55-0F5DD176B2A8}" type="datetimeFigureOut">
              <a:rPr lang="en-US" smtClean="0"/>
              <a:t>3/22/2022</a:t>
            </a:fld>
            <a:endParaRPr lang="en-US"/>
          </a:p>
        </p:txBody>
      </p:sp>
      <p:sp>
        <p:nvSpPr>
          <p:cNvPr id="5" name="Footer Placeholder 4">
            <a:extLst>
              <a:ext uri="{FF2B5EF4-FFF2-40B4-BE49-F238E27FC236}">
                <a16:creationId xmlns:a16="http://schemas.microsoft.com/office/drawing/2014/main" id="{6C18D2BE-94A6-4F30-AB9F-193F3F8654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591592-121D-4ACA-90AB-B134C1B16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37EF70-6D89-4355-96AC-3335CEC22BB0}" type="slidenum">
              <a:rPr lang="en-US" smtClean="0"/>
              <a:t>‹#›</a:t>
            </a:fld>
            <a:endParaRPr lang="en-US"/>
          </a:p>
        </p:txBody>
      </p:sp>
    </p:spTree>
    <p:extLst>
      <p:ext uri="{BB962C8B-B14F-4D97-AF65-F5344CB8AC3E}">
        <p14:creationId xmlns:p14="http://schemas.microsoft.com/office/powerpoint/2010/main" val="883748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en.wikipedia.org/wiki/Ukrainian_diaspora" TargetMode="External"/><Relationship Id="rId3" Type="http://schemas.openxmlformats.org/officeDocument/2006/relationships/image" Target="../media/image5.png"/><Relationship Id="rId7" Type="http://schemas.openxmlformats.org/officeDocument/2006/relationships/hyperlink" Target="https://en.wikipedia.org/wiki/Canada" TargetMode="Externa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hyperlink" Target="https://en.wikipedia.org/wiki/Ukraine" TargetMode="External"/><Relationship Id="rId5" Type="http://schemas.openxmlformats.org/officeDocument/2006/relationships/hyperlink" Target="https://en.wikipedia.org/wiki/Holodomor" TargetMode="Externa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5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29398BB-6F62-472B-88B2-8D942FEBFB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781FB2-4CB0-4DE9-BFF6-BD2BFFCD1186}"/>
              </a:ext>
            </a:extLst>
          </p:cNvPr>
          <p:cNvSpPr>
            <a:spLocks noGrp="1"/>
          </p:cNvSpPr>
          <p:nvPr>
            <p:ph type="ctrTitle"/>
          </p:nvPr>
        </p:nvSpPr>
        <p:spPr>
          <a:xfrm>
            <a:off x="7421580" y="1874520"/>
            <a:ext cx="4273596" cy="1792224"/>
          </a:xfrm>
        </p:spPr>
        <p:txBody>
          <a:bodyPr anchor="b">
            <a:normAutofit/>
          </a:bodyPr>
          <a:lstStyle/>
          <a:p>
            <a:pPr algn="l"/>
            <a:r>
              <a:rPr lang="en-US" sz="4800"/>
              <a:t>BOABC </a:t>
            </a:r>
            <a:br>
              <a:rPr lang="en-US" sz="4800"/>
            </a:br>
            <a:r>
              <a:rPr lang="en-US" sz="4800"/>
              <a:t>Lunch &amp; Learn</a:t>
            </a:r>
          </a:p>
        </p:txBody>
      </p:sp>
      <p:sp>
        <p:nvSpPr>
          <p:cNvPr id="3" name="Subtitle 2">
            <a:extLst>
              <a:ext uri="{FF2B5EF4-FFF2-40B4-BE49-F238E27FC236}">
                <a16:creationId xmlns:a16="http://schemas.microsoft.com/office/drawing/2014/main" id="{AFB41A08-2C33-4161-AF40-CD67F7A17B86}"/>
              </a:ext>
            </a:extLst>
          </p:cNvPr>
          <p:cNvSpPr>
            <a:spLocks noGrp="1"/>
          </p:cNvSpPr>
          <p:nvPr>
            <p:ph type="subTitle" idx="1"/>
          </p:nvPr>
        </p:nvSpPr>
        <p:spPr>
          <a:xfrm>
            <a:off x="7421579" y="3758184"/>
            <a:ext cx="4273596" cy="488233"/>
          </a:xfrm>
        </p:spPr>
        <p:txBody>
          <a:bodyPr anchor="t">
            <a:noAutofit/>
          </a:bodyPr>
          <a:lstStyle/>
          <a:p>
            <a:pPr algn="l"/>
            <a:r>
              <a:rPr lang="en-US" sz="2000" dirty="0"/>
              <a:t>March 03, 2022</a:t>
            </a:r>
          </a:p>
          <a:p>
            <a:pPr algn="l"/>
            <a:endParaRPr lang="en-US" sz="2000" dirty="0"/>
          </a:p>
          <a:p>
            <a:pPr algn="l"/>
            <a:r>
              <a:rPr lang="en-US" sz="2000" dirty="0"/>
              <a:t>Hosted by Ken Kunka AScT, RBO</a:t>
            </a:r>
          </a:p>
          <a:p>
            <a:pPr algn="l"/>
            <a:r>
              <a:rPr lang="en-US" sz="2000" dirty="0"/>
              <a:t>VP Education - BOABC</a:t>
            </a:r>
          </a:p>
        </p:txBody>
      </p:sp>
      <p:sp>
        <p:nvSpPr>
          <p:cNvPr id="21" name="Freeform: Shape 20">
            <a:extLst>
              <a:ext uri="{FF2B5EF4-FFF2-40B4-BE49-F238E27FC236}">
                <a16:creationId xmlns:a16="http://schemas.microsoft.com/office/drawing/2014/main" id="{82738A5C-A1C0-481D-A59A-EB32070792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313" y="617363"/>
            <a:ext cx="6122676" cy="5475458"/>
          </a:xfrm>
          <a:custGeom>
            <a:avLst/>
            <a:gdLst>
              <a:gd name="connsiteX0" fmla="*/ 3697237 w 6122676"/>
              <a:gd name="connsiteY0" fmla="*/ 2503039 h 5475458"/>
              <a:gd name="connsiteX1" fmla="*/ 5157717 w 6122676"/>
              <a:gd name="connsiteY1" fmla="*/ 2503039 h 5475458"/>
              <a:gd name="connsiteX2" fmla="*/ 5366357 w 6122676"/>
              <a:gd name="connsiteY2" fmla="*/ 2619016 h 5475458"/>
              <a:gd name="connsiteX3" fmla="*/ 6096596 w 6122676"/>
              <a:gd name="connsiteY3" fmla="*/ 3868978 h 5475458"/>
              <a:gd name="connsiteX4" fmla="*/ 6096596 w 6122676"/>
              <a:gd name="connsiteY4" fmla="*/ 4109521 h 5475458"/>
              <a:gd name="connsiteX5" fmla="*/ 5366357 w 6122676"/>
              <a:gd name="connsiteY5" fmla="*/ 5359483 h 5475458"/>
              <a:gd name="connsiteX6" fmla="*/ 5157717 w 6122676"/>
              <a:gd name="connsiteY6" fmla="*/ 5475458 h 5475458"/>
              <a:gd name="connsiteX7" fmla="*/ 3697237 w 6122676"/>
              <a:gd name="connsiteY7" fmla="*/ 5475458 h 5475458"/>
              <a:gd name="connsiteX8" fmla="*/ 3488597 w 6122676"/>
              <a:gd name="connsiteY8" fmla="*/ 5359483 h 5475458"/>
              <a:gd name="connsiteX9" fmla="*/ 2758358 w 6122676"/>
              <a:gd name="connsiteY9" fmla="*/ 4109521 h 5475458"/>
              <a:gd name="connsiteX10" fmla="*/ 2758358 w 6122676"/>
              <a:gd name="connsiteY10" fmla="*/ 3868978 h 5475458"/>
              <a:gd name="connsiteX11" fmla="*/ 3488597 w 6122676"/>
              <a:gd name="connsiteY11" fmla="*/ 2619016 h 5475458"/>
              <a:gd name="connsiteX12" fmla="*/ 3697237 w 6122676"/>
              <a:gd name="connsiteY12" fmla="*/ 2503039 h 5475458"/>
              <a:gd name="connsiteX13" fmla="*/ 5087889 w 6122676"/>
              <a:gd name="connsiteY13" fmla="*/ 880798 h 5475458"/>
              <a:gd name="connsiteX14" fmla="*/ 5602872 w 6122676"/>
              <a:gd name="connsiteY14" fmla="*/ 880798 h 5475458"/>
              <a:gd name="connsiteX15" fmla="*/ 5682956 w 6122676"/>
              <a:gd name="connsiteY15" fmla="*/ 927340 h 5475458"/>
              <a:gd name="connsiteX16" fmla="*/ 5939892 w 6122676"/>
              <a:gd name="connsiteY16" fmla="*/ 1371716 h 5475458"/>
              <a:gd name="connsiteX17" fmla="*/ 5939892 w 6122676"/>
              <a:gd name="connsiteY17" fmla="*/ 1462586 h 5475458"/>
              <a:gd name="connsiteX18" fmla="*/ 5682956 w 6122676"/>
              <a:gd name="connsiteY18" fmla="*/ 1906962 h 5475458"/>
              <a:gd name="connsiteX19" fmla="*/ 5602872 w 6122676"/>
              <a:gd name="connsiteY19" fmla="*/ 1953505 h 5475458"/>
              <a:gd name="connsiteX20" fmla="*/ 5087889 w 6122676"/>
              <a:gd name="connsiteY20" fmla="*/ 1953505 h 5475458"/>
              <a:gd name="connsiteX21" fmla="*/ 5008916 w 6122676"/>
              <a:gd name="connsiteY21" fmla="*/ 1906962 h 5475458"/>
              <a:gd name="connsiteX22" fmla="*/ 4750868 w 6122676"/>
              <a:gd name="connsiteY22" fmla="*/ 1462586 h 5475458"/>
              <a:gd name="connsiteX23" fmla="*/ 4750868 w 6122676"/>
              <a:gd name="connsiteY23" fmla="*/ 1371716 h 5475458"/>
              <a:gd name="connsiteX24" fmla="*/ 5008916 w 6122676"/>
              <a:gd name="connsiteY24" fmla="*/ 927340 h 5475458"/>
              <a:gd name="connsiteX25" fmla="*/ 5087889 w 6122676"/>
              <a:gd name="connsiteY25" fmla="*/ 880798 h 5475458"/>
              <a:gd name="connsiteX26" fmla="*/ 1437823 w 6122676"/>
              <a:gd name="connsiteY26" fmla="*/ 0 h 5475458"/>
              <a:gd name="connsiteX27" fmla="*/ 3556238 w 6122676"/>
              <a:gd name="connsiteY27" fmla="*/ 0 h 5475458"/>
              <a:gd name="connsiteX28" fmla="*/ 3885668 w 6122676"/>
              <a:gd name="connsiteY28" fmla="*/ 191458 h 5475458"/>
              <a:gd name="connsiteX29" fmla="*/ 4942588 w 6122676"/>
              <a:gd name="connsiteY29" fmla="*/ 2019425 h 5475458"/>
              <a:gd name="connsiteX30" fmla="*/ 4981194 w 6122676"/>
              <a:gd name="connsiteY30" fmla="*/ 2302766 h 5475458"/>
              <a:gd name="connsiteX31" fmla="*/ 4958806 w 6122676"/>
              <a:gd name="connsiteY31" fmla="*/ 2355223 h 5475458"/>
              <a:gd name="connsiteX32" fmla="*/ 4944721 w 6122676"/>
              <a:gd name="connsiteY32" fmla="*/ 2355223 h 5475458"/>
              <a:gd name="connsiteX33" fmla="*/ 3624769 w 6122676"/>
              <a:gd name="connsiteY33" fmla="*/ 2355223 h 5475458"/>
              <a:gd name="connsiteX34" fmla="*/ 3395379 w 6122676"/>
              <a:gd name="connsiteY34" fmla="*/ 2482734 h 5475458"/>
              <a:gd name="connsiteX35" fmla="*/ 2592510 w 6122676"/>
              <a:gd name="connsiteY35" fmla="*/ 3857016 h 5475458"/>
              <a:gd name="connsiteX36" fmla="*/ 2592510 w 6122676"/>
              <a:gd name="connsiteY36" fmla="*/ 4121483 h 5475458"/>
              <a:gd name="connsiteX37" fmla="*/ 2735404 w 6122676"/>
              <a:gd name="connsiteY37" fmla="*/ 4366076 h 5475458"/>
              <a:gd name="connsiteX38" fmla="*/ 2762612 w 6122676"/>
              <a:gd name="connsiteY38" fmla="*/ 4412648 h 5475458"/>
              <a:gd name="connsiteX39" fmla="*/ 2648495 w 6122676"/>
              <a:gd name="connsiteY39" fmla="*/ 4412648 h 5475458"/>
              <a:gd name="connsiteX40" fmla="*/ 1437823 w 6122676"/>
              <a:gd name="connsiteY40" fmla="*/ 4412648 h 5475458"/>
              <a:gd name="connsiteX41" fmla="*/ 1112968 w 6122676"/>
              <a:gd name="connsiteY41" fmla="*/ 4221190 h 5475458"/>
              <a:gd name="connsiteX42" fmla="*/ 51474 w 6122676"/>
              <a:gd name="connsiteY42" fmla="*/ 2393224 h 5475458"/>
              <a:gd name="connsiteX43" fmla="*/ 51474 w 6122676"/>
              <a:gd name="connsiteY43" fmla="*/ 2019425 h 5475458"/>
              <a:gd name="connsiteX44" fmla="*/ 1112968 w 6122676"/>
              <a:gd name="connsiteY44" fmla="*/ 191458 h 5475458"/>
              <a:gd name="connsiteX45" fmla="*/ 1437823 w 6122676"/>
              <a:gd name="connsiteY45" fmla="*/ 0 h 547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122676" h="5475458">
                <a:moveTo>
                  <a:pt x="3697237" y="2503039"/>
                </a:moveTo>
                <a:cubicBezTo>
                  <a:pt x="5157717" y="2503039"/>
                  <a:pt x="5157717" y="2503039"/>
                  <a:pt x="5157717" y="2503039"/>
                </a:cubicBezTo>
                <a:cubicBezTo>
                  <a:pt x="5231610" y="2503039"/>
                  <a:pt x="5327237" y="2554585"/>
                  <a:pt x="5366357" y="2619016"/>
                </a:cubicBezTo>
                <a:cubicBezTo>
                  <a:pt x="6096596" y="3868978"/>
                  <a:pt x="6096596" y="3868978"/>
                  <a:pt x="6096596" y="3868978"/>
                </a:cubicBezTo>
                <a:cubicBezTo>
                  <a:pt x="6131370" y="3937705"/>
                  <a:pt x="6131370" y="4040794"/>
                  <a:pt x="6096596" y="4109521"/>
                </a:cubicBezTo>
                <a:cubicBezTo>
                  <a:pt x="5366357" y="5359483"/>
                  <a:pt x="5366357" y="5359483"/>
                  <a:pt x="5366357" y="5359483"/>
                </a:cubicBezTo>
                <a:cubicBezTo>
                  <a:pt x="5327237" y="5423914"/>
                  <a:pt x="5231610" y="5475458"/>
                  <a:pt x="5157717" y="5475458"/>
                </a:cubicBezTo>
                <a:lnTo>
                  <a:pt x="3697237" y="5475458"/>
                </a:lnTo>
                <a:cubicBezTo>
                  <a:pt x="3618997" y="5475458"/>
                  <a:pt x="3523371" y="5423914"/>
                  <a:pt x="3488597" y="5359483"/>
                </a:cubicBezTo>
                <a:cubicBezTo>
                  <a:pt x="2758358" y="4109521"/>
                  <a:pt x="2758358" y="4109521"/>
                  <a:pt x="2758358" y="4109521"/>
                </a:cubicBezTo>
                <a:cubicBezTo>
                  <a:pt x="2719237" y="4040794"/>
                  <a:pt x="2719237" y="3937705"/>
                  <a:pt x="2758358" y="3868978"/>
                </a:cubicBezTo>
                <a:cubicBezTo>
                  <a:pt x="3488597" y="2619016"/>
                  <a:pt x="3488597" y="2619016"/>
                  <a:pt x="3488597" y="2619016"/>
                </a:cubicBezTo>
                <a:cubicBezTo>
                  <a:pt x="3523371" y="2554585"/>
                  <a:pt x="3618997" y="2503039"/>
                  <a:pt x="3697237" y="2503039"/>
                </a:cubicBezTo>
                <a:close/>
                <a:moveTo>
                  <a:pt x="5087889" y="880798"/>
                </a:moveTo>
                <a:cubicBezTo>
                  <a:pt x="5087889" y="880798"/>
                  <a:pt x="5087889" y="880798"/>
                  <a:pt x="5602872" y="880798"/>
                </a:cubicBezTo>
                <a:cubicBezTo>
                  <a:pt x="5636241" y="880798"/>
                  <a:pt x="5666272" y="898528"/>
                  <a:pt x="5682956" y="927340"/>
                </a:cubicBezTo>
                <a:cubicBezTo>
                  <a:pt x="5682956" y="927340"/>
                  <a:pt x="5682956" y="927340"/>
                  <a:pt x="5939892" y="1371716"/>
                </a:cubicBezTo>
                <a:cubicBezTo>
                  <a:pt x="5956576" y="1399421"/>
                  <a:pt x="5956576" y="1434882"/>
                  <a:pt x="5939892" y="1462586"/>
                </a:cubicBezTo>
                <a:cubicBezTo>
                  <a:pt x="5939892" y="1462586"/>
                  <a:pt x="5939892" y="1462586"/>
                  <a:pt x="5682956" y="1906962"/>
                </a:cubicBezTo>
                <a:cubicBezTo>
                  <a:pt x="5666272" y="1935775"/>
                  <a:pt x="5636241" y="1953505"/>
                  <a:pt x="5602872" y="1953505"/>
                </a:cubicBezTo>
                <a:cubicBezTo>
                  <a:pt x="5602872" y="1953505"/>
                  <a:pt x="5602872" y="1953505"/>
                  <a:pt x="5087889" y="1953505"/>
                </a:cubicBezTo>
                <a:cubicBezTo>
                  <a:pt x="5055632" y="1953505"/>
                  <a:pt x="5024489" y="1935775"/>
                  <a:pt x="5008916" y="1906962"/>
                </a:cubicBezTo>
                <a:cubicBezTo>
                  <a:pt x="5008916" y="1906962"/>
                  <a:pt x="5008916" y="1906962"/>
                  <a:pt x="4750868" y="1462586"/>
                </a:cubicBezTo>
                <a:cubicBezTo>
                  <a:pt x="4734184" y="1434882"/>
                  <a:pt x="4734184" y="1399421"/>
                  <a:pt x="4750868" y="1371716"/>
                </a:cubicBezTo>
                <a:cubicBezTo>
                  <a:pt x="4750868" y="1371716"/>
                  <a:pt x="4750868" y="1371716"/>
                  <a:pt x="5008916" y="927340"/>
                </a:cubicBezTo>
                <a:cubicBezTo>
                  <a:pt x="5024489" y="898528"/>
                  <a:pt x="5055632" y="880798"/>
                  <a:pt x="5087889" y="880798"/>
                </a:cubicBezTo>
                <a:close/>
                <a:moveTo>
                  <a:pt x="1437823" y="0"/>
                </a:moveTo>
                <a:cubicBezTo>
                  <a:pt x="1437823" y="0"/>
                  <a:pt x="1437823" y="0"/>
                  <a:pt x="3556238" y="0"/>
                </a:cubicBezTo>
                <a:cubicBezTo>
                  <a:pt x="3693500" y="0"/>
                  <a:pt x="3817038" y="72936"/>
                  <a:pt x="3885668" y="191458"/>
                </a:cubicBezTo>
                <a:cubicBezTo>
                  <a:pt x="3885668" y="191458"/>
                  <a:pt x="3885668" y="191458"/>
                  <a:pt x="4942588" y="2019425"/>
                </a:cubicBezTo>
                <a:cubicBezTo>
                  <a:pt x="4994062" y="2104897"/>
                  <a:pt x="5006931" y="2208319"/>
                  <a:pt x="4981194" y="2302766"/>
                </a:cubicBezTo>
                <a:lnTo>
                  <a:pt x="4958806" y="2355223"/>
                </a:lnTo>
                <a:lnTo>
                  <a:pt x="4944721" y="2355223"/>
                </a:lnTo>
                <a:cubicBezTo>
                  <a:pt x="4722442" y="2355223"/>
                  <a:pt x="4327280" y="2355223"/>
                  <a:pt x="3624769" y="2355223"/>
                </a:cubicBezTo>
                <a:cubicBezTo>
                  <a:pt x="3538748" y="2355223"/>
                  <a:pt x="3433611" y="2411895"/>
                  <a:pt x="3395379" y="2482734"/>
                </a:cubicBezTo>
                <a:cubicBezTo>
                  <a:pt x="3395379" y="2482734"/>
                  <a:pt x="3395379" y="2482734"/>
                  <a:pt x="2592510" y="3857016"/>
                </a:cubicBezTo>
                <a:cubicBezTo>
                  <a:pt x="2549498" y="3932578"/>
                  <a:pt x="2549498" y="4045920"/>
                  <a:pt x="2592510" y="4121483"/>
                </a:cubicBezTo>
                <a:cubicBezTo>
                  <a:pt x="2592510" y="4121483"/>
                  <a:pt x="2592510" y="4121483"/>
                  <a:pt x="2735404" y="4366076"/>
                </a:cubicBezTo>
                <a:lnTo>
                  <a:pt x="2762612" y="4412648"/>
                </a:lnTo>
                <a:lnTo>
                  <a:pt x="2648495" y="4412648"/>
                </a:lnTo>
                <a:cubicBezTo>
                  <a:pt x="2352185" y="4412648"/>
                  <a:pt x="1959152" y="4412648"/>
                  <a:pt x="1437823" y="4412648"/>
                </a:cubicBezTo>
                <a:cubicBezTo>
                  <a:pt x="1305136" y="4412648"/>
                  <a:pt x="1177025" y="4339712"/>
                  <a:pt x="1112968" y="4221190"/>
                </a:cubicBezTo>
                <a:cubicBezTo>
                  <a:pt x="1112968" y="4221190"/>
                  <a:pt x="1112968" y="4221190"/>
                  <a:pt x="51474" y="2393224"/>
                </a:cubicBezTo>
                <a:cubicBezTo>
                  <a:pt x="-17158" y="2279261"/>
                  <a:pt x="-17158" y="2133388"/>
                  <a:pt x="51474" y="2019425"/>
                </a:cubicBezTo>
                <a:cubicBezTo>
                  <a:pt x="51474" y="2019425"/>
                  <a:pt x="51474" y="2019425"/>
                  <a:pt x="1112968" y="191458"/>
                </a:cubicBezTo>
                <a:cubicBezTo>
                  <a:pt x="1177025" y="72936"/>
                  <a:pt x="1305136" y="0"/>
                  <a:pt x="1437823"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Picture 6">
            <a:extLst>
              <a:ext uri="{FF2B5EF4-FFF2-40B4-BE49-F238E27FC236}">
                <a16:creationId xmlns:a16="http://schemas.microsoft.com/office/drawing/2014/main" id="{1A80B904-8F96-4771-9F07-0E0E06F7061A}"/>
              </a:ext>
            </a:extLst>
          </p:cNvPr>
          <p:cNvPicPr>
            <a:picLocks noChangeAspect="1"/>
          </p:cNvPicPr>
          <p:nvPr/>
        </p:nvPicPr>
        <p:blipFill>
          <a:blip r:embed="rId2"/>
          <a:stretch>
            <a:fillRect/>
          </a:stretch>
        </p:blipFill>
        <p:spPr>
          <a:xfrm>
            <a:off x="1599534" y="2258465"/>
            <a:ext cx="2253441" cy="565502"/>
          </a:xfrm>
          <a:prstGeom prst="rect">
            <a:avLst/>
          </a:prstGeom>
        </p:spPr>
      </p:pic>
      <p:pic>
        <p:nvPicPr>
          <p:cNvPr id="5" name="Picture 4">
            <a:extLst>
              <a:ext uri="{FF2B5EF4-FFF2-40B4-BE49-F238E27FC236}">
                <a16:creationId xmlns:a16="http://schemas.microsoft.com/office/drawing/2014/main" id="{F5804FD0-4F22-4D06-A742-2223F184F1D8}"/>
              </a:ext>
            </a:extLst>
          </p:cNvPr>
          <p:cNvPicPr>
            <a:picLocks noChangeAspect="1"/>
          </p:cNvPicPr>
          <p:nvPr/>
        </p:nvPicPr>
        <p:blipFill>
          <a:blip r:embed="rId3"/>
          <a:stretch>
            <a:fillRect/>
          </a:stretch>
        </p:blipFill>
        <p:spPr>
          <a:xfrm>
            <a:off x="4023246" y="3715097"/>
            <a:ext cx="2071829" cy="1783028"/>
          </a:xfrm>
          <a:prstGeom prst="rect">
            <a:avLst/>
          </a:prstGeom>
        </p:spPr>
      </p:pic>
    </p:spTree>
    <p:extLst>
      <p:ext uri="{BB962C8B-B14F-4D97-AF65-F5344CB8AC3E}">
        <p14:creationId xmlns:p14="http://schemas.microsoft.com/office/powerpoint/2010/main" val="2267912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4C65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3F41EE2-ED6E-4445-A81C-DCC1F611B51D}"/>
              </a:ext>
            </a:extLst>
          </p:cNvPr>
          <p:cNvSpPr>
            <a:spLocks noGrp="1"/>
          </p:cNvSpPr>
          <p:nvPr>
            <p:ph type="title"/>
          </p:nvPr>
        </p:nvSpPr>
        <p:spPr>
          <a:xfrm>
            <a:off x="524256" y="516804"/>
            <a:ext cx="6594189" cy="1625210"/>
          </a:xfrm>
        </p:spPr>
        <p:txBody>
          <a:bodyPr>
            <a:normAutofit/>
          </a:bodyPr>
          <a:lstStyle/>
          <a:p>
            <a:r>
              <a:rPr lang="en-US">
                <a:solidFill>
                  <a:srgbClr val="FFFFFF"/>
                </a:solidFill>
              </a:rPr>
              <a:t>BOABC Annual Conference &amp; AGM</a:t>
            </a:r>
          </a:p>
        </p:txBody>
      </p:sp>
      <p:sp>
        <p:nvSpPr>
          <p:cNvPr id="22" name="Rectangle 21">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DF9A5165-9780-4921-A17A-13313D199FE5}"/>
              </a:ext>
            </a:extLst>
          </p:cNvPr>
          <p:cNvPicPr>
            <a:picLocks noChangeAspect="1"/>
          </p:cNvPicPr>
          <p:nvPr/>
        </p:nvPicPr>
        <p:blipFill>
          <a:blip r:embed="rId2"/>
          <a:stretch>
            <a:fillRect/>
          </a:stretch>
        </p:blipFill>
        <p:spPr>
          <a:xfrm>
            <a:off x="566744" y="2723605"/>
            <a:ext cx="6579910" cy="3520251"/>
          </a:xfrm>
          <a:prstGeom prst="rect">
            <a:avLst/>
          </a:prstGeom>
        </p:spPr>
      </p:pic>
      <p:sp>
        <p:nvSpPr>
          <p:cNvPr id="24" name="Rectangle 2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98ABB211-F7F8-481E-8CAC-3781A073A93E}"/>
              </a:ext>
            </a:extLst>
          </p:cNvPr>
          <p:cNvSpPr>
            <a:spLocks noGrp="1"/>
          </p:cNvSpPr>
          <p:nvPr>
            <p:ph idx="1"/>
          </p:nvPr>
        </p:nvSpPr>
        <p:spPr>
          <a:xfrm>
            <a:off x="8029319" y="917725"/>
            <a:ext cx="3424739" cy="4852362"/>
          </a:xfrm>
        </p:spPr>
        <p:txBody>
          <a:bodyPr anchor="ctr">
            <a:normAutofit fontScale="85000" lnSpcReduction="10000"/>
          </a:bodyPr>
          <a:lstStyle/>
          <a:p>
            <a:pPr marL="0" indent="0">
              <a:buNone/>
            </a:pPr>
            <a:r>
              <a:rPr lang="en-US" sz="2400" dirty="0">
                <a:solidFill>
                  <a:srgbClr val="FFFFFF"/>
                </a:solidFill>
              </a:rPr>
              <a:t>May 15-18 - Victoria, BC</a:t>
            </a:r>
          </a:p>
          <a:p>
            <a:pPr marL="0" indent="0">
              <a:buNone/>
            </a:pPr>
            <a:endParaRPr lang="en-US" sz="2400" dirty="0">
              <a:solidFill>
                <a:srgbClr val="FFFFFF"/>
              </a:solidFill>
            </a:endParaRPr>
          </a:p>
          <a:p>
            <a:pPr marL="0" indent="0">
              <a:buNone/>
            </a:pPr>
            <a:r>
              <a:rPr lang="en-US" sz="2400" dirty="0">
                <a:solidFill>
                  <a:srgbClr val="FFFFFF"/>
                </a:solidFill>
              </a:rPr>
              <a:t>Delta Ocean Resort</a:t>
            </a:r>
          </a:p>
          <a:p>
            <a:pPr marL="0" indent="0">
              <a:buNone/>
            </a:pPr>
            <a:endParaRPr lang="en-US" sz="2400" dirty="0">
              <a:solidFill>
                <a:srgbClr val="FFFFFF"/>
              </a:solidFill>
            </a:endParaRPr>
          </a:p>
          <a:p>
            <a:pPr marL="0" indent="0">
              <a:buNone/>
            </a:pPr>
            <a:r>
              <a:rPr lang="en-US" sz="2400" dirty="0">
                <a:solidFill>
                  <a:srgbClr val="FFFFFF"/>
                </a:solidFill>
              </a:rPr>
              <a:t>CONFERENCE RATES</a:t>
            </a:r>
          </a:p>
          <a:p>
            <a:pPr marL="0" indent="0">
              <a:buNone/>
            </a:pPr>
            <a:r>
              <a:rPr lang="en-US" sz="2400" dirty="0">
                <a:solidFill>
                  <a:srgbClr val="FFFFFF"/>
                </a:solidFill>
              </a:rPr>
              <a:t>One day Conference Attendance – $425.00 plus GST</a:t>
            </a:r>
          </a:p>
          <a:p>
            <a:pPr marL="0" indent="0">
              <a:buNone/>
            </a:pPr>
            <a:r>
              <a:rPr lang="en-US" sz="2400" dirty="0">
                <a:solidFill>
                  <a:srgbClr val="FFFFFF"/>
                </a:solidFill>
              </a:rPr>
              <a:t>Two day Conference Attendance – $575.00 plus GST</a:t>
            </a:r>
          </a:p>
          <a:p>
            <a:pPr marL="0" indent="0">
              <a:buNone/>
            </a:pPr>
            <a:r>
              <a:rPr lang="en-US" sz="2400" dirty="0">
                <a:solidFill>
                  <a:srgbClr val="FFFFFF"/>
                </a:solidFill>
              </a:rPr>
              <a:t>Three day Conference Attendance – $700.00 plus GST</a:t>
            </a:r>
          </a:p>
          <a:p>
            <a:pPr marL="0" indent="0">
              <a:buNone/>
            </a:pPr>
            <a:r>
              <a:rPr lang="en-US" sz="2400" dirty="0">
                <a:solidFill>
                  <a:srgbClr val="FFFFFF"/>
                </a:solidFill>
              </a:rPr>
              <a:t>Banquet Ticket – $75.00 plus GST</a:t>
            </a:r>
          </a:p>
          <a:p>
            <a:pPr marL="0" indent="0">
              <a:buNone/>
            </a:pPr>
            <a:endParaRPr lang="en-US" sz="2000" dirty="0">
              <a:solidFill>
                <a:srgbClr val="FFFFFF"/>
              </a:solidFill>
            </a:endParaRPr>
          </a:p>
          <a:p>
            <a:pPr marL="0" indent="0">
              <a:buNone/>
            </a:pPr>
            <a:endParaRPr lang="en-US" sz="2000" dirty="0">
              <a:solidFill>
                <a:srgbClr val="FFFFFF"/>
              </a:solidFill>
            </a:endParaRPr>
          </a:p>
        </p:txBody>
      </p:sp>
      <p:sp>
        <p:nvSpPr>
          <p:cNvPr id="3" name="Oval 2">
            <a:extLst>
              <a:ext uri="{FF2B5EF4-FFF2-40B4-BE49-F238E27FC236}">
                <a16:creationId xmlns:a16="http://schemas.microsoft.com/office/drawing/2014/main" id="{CAB28599-EF27-4C66-A1E9-1D70CC0B4939}"/>
              </a:ext>
            </a:extLst>
          </p:cNvPr>
          <p:cNvSpPr/>
          <p:nvPr/>
        </p:nvSpPr>
        <p:spPr>
          <a:xfrm>
            <a:off x="4733925" y="3116424"/>
            <a:ext cx="1066800" cy="8096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2556328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09606-15FE-46E6-84B2-45E7E3C55BF8}"/>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805B0223-D0AF-4056-A2D2-8B42DA65BF1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B919B9B-54A8-4924-9FDB-3B3777112078}"/>
              </a:ext>
            </a:extLst>
          </p:cNvPr>
          <p:cNvPicPr>
            <a:picLocks noChangeAspect="1"/>
          </p:cNvPicPr>
          <p:nvPr/>
        </p:nvPicPr>
        <p:blipFill>
          <a:blip r:embed="rId2"/>
          <a:stretch>
            <a:fillRect/>
          </a:stretch>
        </p:blipFill>
        <p:spPr>
          <a:xfrm>
            <a:off x="588134" y="358949"/>
            <a:ext cx="10765666" cy="6133926"/>
          </a:xfrm>
          <a:prstGeom prst="rect">
            <a:avLst/>
          </a:prstGeom>
        </p:spPr>
      </p:pic>
      <p:sp>
        <p:nvSpPr>
          <p:cNvPr id="6" name="Oval 5">
            <a:extLst>
              <a:ext uri="{FF2B5EF4-FFF2-40B4-BE49-F238E27FC236}">
                <a16:creationId xmlns:a16="http://schemas.microsoft.com/office/drawing/2014/main" id="{6E3B199A-4033-4136-B8AB-CBE96A0852BA}"/>
              </a:ext>
            </a:extLst>
          </p:cNvPr>
          <p:cNvSpPr/>
          <p:nvPr/>
        </p:nvSpPr>
        <p:spPr>
          <a:xfrm>
            <a:off x="6877050" y="358949"/>
            <a:ext cx="1866900" cy="12222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3378005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411E2-D076-422A-A712-5BA83AA90C2C}"/>
              </a:ext>
            </a:extLst>
          </p:cNvPr>
          <p:cNvSpPr>
            <a:spLocks noGrp="1"/>
          </p:cNvSpPr>
          <p:nvPr>
            <p:ph type="title"/>
          </p:nvPr>
        </p:nvSpPr>
        <p:spPr/>
        <p:txBody>
          <a:bodyPr/>
          <a:lstStyle/>
          <a:p>
            <a:r>
              <a:rPr lang="en-US" dirty="0"/>
              <a:t> </a:t>
            </a:r>
          </a:p>
        </p:txBody>
      </p:sp>
      <p:pic>
        <p:nvPicPr>
          <p:cNvPr id="7" name="Content Placeholder 6">
            <a:extLst>
              <a:ext uri="{FF2B5EF4-FFF2-40B4-BE49-F238E27FC236}">
                <a16:creationId xmlns:a16="http://schemas.microsoft.com/office/drawing/2014/main" id="{EBFAB434-61E4-416D-BE4C-5928449CC323}"/>
              </a:ext>
            </a:extLst>
          </p:cNvPr>
          <p:cNvPicPr>
            <a:picLocks noGrp="1" noChangeAspect="1"/>
          </p:cNvPicPr>
          <p:nvPr>
            <p:ph idx="1"/>
          </p:nvPr>
        </p:nvPicPr>
        <p:blipFill>
          <a:blip r:embed="rId2"/>
          <a:stretch>
            <a:fillRect/>
          </a:stretch>
        </p:blipFill>
        <p:spPr>
          <a:xfrm>
            <a:off x="254958" y="3858401"/>
            <a:ext cx="7193512" cy="2769225"/>
          </a:xfrm>
        </p:spPr>
      </p:pic>
      <p:pic>
        <p:nvPicPr>
          <p:cNvPr id="5" name="Picture 4">
            <a:extLst>
              <a:ext uri="{FF2B5EF4-FFF2-40B4-BE49-F238E27FC236}">
                <a16:creationId xmlns:a16="http://schemas.microsoft.com/office/drawing/2014/main" id="{0B983DF3-F51C-4191-B204-AF71FB1C7940}"/>
              </a:ext>
            </a:extLst>
          </p:cNvPr>
          <p:cNvPicPr>
            <a:picLocks noChangeAspect="1"/>
          </p:cNvPicPr>
          <p:nvPr/>
        </p:nvPicPr>
        <p:blipFill>
          <a:blip r:embed="rId3"/>
          <a:stretch>
            <a:fillRect/>
          </a:stretch>
        </p:blipFill>
        <p:spPr>
          <a:xfrm>
            <a:off x="7605640" y="476653"/>
            <a:ext cx="4460236" cy="5418509"/>
          </a:xfrm>
          <a:prstGeom prst="rect">
            <a:avLst/>
          </a:prstGeom>
        </p:spPr>
      </p:pic>
      <p:pic>
        <p:nvPicPr>
          <p:cNvPr id="9" name="Picture 8">
            <a:extLst>
              <a:ext uri="{FF2B5EF4-FFF2-40B4-BE49-F238E27FC236}">
                <a16:creationId xmlns:a16="http://schemas.microsoft.com/office/drawing/2014/main" id="{CB235BE2-4DE2-4424-A047-F7644E8CA03C}"/>
              </a:ext>
            </a:extLst>
          </p:cNvPr>
          <p:cNvPicPr>
            <a:picLocks noChangeAspect="1"/>
          </p:cNvPicPr>
          <p:nvPr/>
        </p:nvPicPr>
        <p:blipFill>
          <a:blip r:embed="rId4"/>
          <a:stretch>
            <a:fillRect/>
          </a:stretch>
        </p:blipFill>
        <p:spPr>
          <a:xfrm>
            <a:off x="254958" y="230373"/>
            <a:ext cx="7193513" cy="3434153"/>
          </a:xfrm>
          <a:prstGeom prst="rect">
            <a:avLst/>
          </a:prstGeom>
        </p:spPr>
      </p:pic>
      <p:sp>
        <p:nvSpPr>
          <p:cNvPr id="10" name="Arrow: Left 9">
            <a:extLst>
              <a:ext uri="{FF2B5EF4-FFF2-40B4-BE49-F238E27FC236}">
                <a16:creationId xmlns:a16="http://schemas.microsoft.com/office/drawing/2014/main" id="{214CAE77-3382-447D-952D-479387DA72E0}"/>
              </a:ext>
            </a:extLst>
          </p:cNvPr>
          <p:cNvSpPr/>
          <p:nvPr/>
        </p:nvSpPr>
        <p:spPr>
          <a:xfrm>
            <a:off x="5153025" y="3945232"/>
            <a:ext cx="942975" cy="42784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 name="Oval 3">
            <a:extLst>
              <a:ext uri="{FF2B5EF4-FFF2-40B4-BE49-F238E27FC236}">
                <a16:creationId xmlns:a16="http://schemas.microsoft.com/office/drawing/2014/main" id="{836DC663-F7A8-4590-90D0-5B00066D5F78}"/>
              </a:ext>
            </a:extLst>
          </p:cNvPr>
          <p:cNvSpPr/>
          <p:nvPr/>
        </p:nvSpPr>
        <p:spPr>
          <a:xfrm>
            <a:off x="3466214" y="584791"/>
            <a:ext cx="1881963" cy="88250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Oval 7">
            <a:extLst>
              <a:ext uri="{FF2B5EF4-FFF2-40B4-BE49-F238E27FC236}">
                <a16:creationId xmlns:a16="http://schemas.microsoft.com/office/drawing/2014/main" id="{30B321CF-FBCB-4B3C-A2C2-875448D332FD}"/>
              </a:ext>
            </a:extLst>
          </p:cNvPr>
          <p:cNvSpPr/>
          <p:nvPr/>
        </p:nvSpPr>
        <p:spPr>
          <a:xfrm>
            <a:off x="9732578" y="3562562"/>
            <a:ext cx="1177159" cy="3747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Content Placeholder 2">
            <a:extLst>
              <a:ext uri="{FF2B5EF4-FFF2-40B4-BE49-F238E27FC236}">
                <a16:creationId xmlns:a16="http://schemas.microsoft.com/office/drawing/2014/main" id="{15CA4CC5-BF5E-4655-8AC3-6C99601401C6}"/>
              </a:ext>
            </a:extLst>
          </p:cNvPr>
          <p:cNvSpPr txBox="1">
            <a:spLocks/>
          </p:cNvSpPr>
          <p:nvPr/>
        </p:nvSpPr>
        <p:spPr>
          <a:xfrm>
            <a:off x="7742647" y="5809224"/>
            <a:ext cx="3766179" cy="1012421"/>
          </a:xfrm>
          <a:prstGeom prst="rect">
            <a:avLst/>
          </a:prstGeom>
        </p:spPr>
        <p:txBody>
          <a:bodyPr vert="horz" lIns="91440" tIns="45720" rIns="91440" bIns="45720" rtlCol="0" anchor="ct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dirty="0">
                <a:solidFill>
                  <a:prstClr val="black"/>
                </a:solidFill>
                <a:latin typeface="Calibri" panose="020F0502020204030204"/>
              </a:rPr>
              <a:t>Most Building Bylaws leave out the “hazard” statement found in the Code</a:t>
            </a:r>
          </a:p>
        </p:txBody>
      </p:sp>
    </p:spTree>
    <p:extLst>
      <p:ext uri="{BB962C8B-B14F-4D97-AF65-F5344CB8AC3E}">
        <p14:creationId xmlns:p14="http://schemas.microsoft.com/office/powerpoint/2010/main" val="1158180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2E6E2-1B97-46AA-946E-355B2435952F}"/>
              </a:ext>
            </a:extLst>
          </p:cNvPr>
          <p:cNvSpPr>
            <a:spLocks noGrp="1"/>
          </p:cNvSpPr>
          <p:nvPr>
            <p:ph type="title"/>
          </p:nvPr>
        </p:nvSpPr>
        <p:spPr>
          <a:xfrm>
            <a:off x="5857875" y="5191324"/>
            <a:ext cx="2938212" cy="1325563"/>
          </a:xfrm>
        </p:spPr>
        <p:txBody>
          <a:bodyPr>
            <a:normAutofit fontScale="90000"/>
          </a:bodyPr>
          <a:lstStyle/>
          <a:p>
            <a:r>
              <a:rPr lang="en-US" b="1" dirty="0">
                <a:solidFill>
                  <a:srgbClr val="FF0000"/>
                </a:solidFill>
              </a:rPr>
              <a:t>Hazard?</a:t>
            </a:r>
            <a:br>
              <a:rPr lang="en-US" dirty="0"/>
            </a:br>
            <a:r>
              <a:rPr lang="en-US" sz="2200" b="1" dirty="0"/>
              <a:t>- Electrical</a:t>
            </a:r>
            <a:br>
              <a:rPr lang="en-US" sz="2200" b="1" dirty="0"/>
            </a:br>
            <a:r>
              <a:rPr lang="en-US" sz="2200" b="1" dirty="0"/>
              <a:t>- Plumbing</a:t>
            </a:r>
            <a:br>
              <a:rPr lang="en-US" sz="2200" b="1" dirty="0"/>
            </a:br>
            <a:r>
              <a:rPr lang="en-US" sz="2200" b="1" dirty="0"/>
              <a:t>- Radon</a:t>
            </a:r>
            <a:br>
              <a:rPr lang="en-US" sz="2200" b="1" dirty="0"/>
            </a:br>
            <a:r>
              <a:rPr lang="en-US" sz="2200" b="1" dirty="0"/>
              <a:t>- Sleeping (Rental)</a:t>
            </a:r>
            <a:br>
              <a:rPr lang="en-US" dirty="0"/>
            </a:br>
            <a:r>
              <a:rPr lang="en-US" dirty="0"/>
              <a:t> </a:t>
            </a:r>
          </a:p>
        </p:txBody>
      </p:sp>
      <p:pic>
        <p:nvPicPr>
          <p:cNvPr id="5" name="Picture 4">
            <a:extLst>
              <a:ext uri="{FF2B5EF4-FFF2-40B4-BE49-F238E27FC236}">
                <a16:creationId xmlns:a16="http://schemas.microsoft.com/office/drawing/2014/main" id="{D6342D03-941C-4C00-8524-6A0FC891DCD1}"/>
              </a:ext>
            </a:extLst>
          </p:cNvPr>
          <p:cNvPicPr>
            <a:picLocks noChangeAspect="1"/>
          </p:cNvPicPr>
          <p:nvPr/>
        </p:nvPicPr>
        <p:blipFill>
          <a:blip r:embed="rId2"/>
          <a:stretch>
            <a:fillRect/>
          </a:stretch>
        </p:blipFill>
        <p:spPr>
          <a:xfrm>
            <a:off x="597956" y="182612"/>
            <a:ext cx="5159930" cy="6465838"/>
          </a:xfrm>
          <a:prstGeom prst="rect">
            <a:avLst/>
          </a:prstGeom>
        </p:spPr>
      </p:pic>
      <p:pic>
        <p:nvPicPr>
          <p:cNvPr id="9" name="Picture 8">
            <a:extLst>
              <a:ext uri="{FF2B5EF4-FFF2-40B4-BE49-F238E27FC236}">
                <a16:creationId xmlns:a16="http://schemas.microsoft.com/office/drawing/2014/main" id="{B7F0CE36-168F-445A-ADC9-38A14C6A4000}"/>
              </a:ext>
            </a:extLst>
          </p:cNvPr>
          <p:cNvPicPr>
            <a:picLocks noChangeAspect="1"/>
          </p:cNvPicPr>
          <p:nvPr/>
        </p:nvPicPr>
        <p:blipFill>
          <a:blip r:embed="rId3"/>
          <a:stretch>
            <a:fillRect/>
          </a:stretch>
        </p:blipFill>
        <p:spPr>
          <a:xfrm>
            <a:off x="5998130" y="341113"/>
            <a:ext cx="5595914" cy="1573582"/>
          </a:xfrm>
          <a:prstGeom prst="rect">
            <a:avLst/>
          </a:prstGeom>
        </p:spPr>
      </p:pic>
      <p:pic>
        <p:nvPicPr>
          <p:cNvPr id="11" name="Picture 10">
            <a:extLst>
              <a:ext uri="{FF2B5EF4-FFF2-40B4-BE49-F238E27FC236}">
                <a16:creationId xmlns:a16="http://schemas.microsoft.com/office/drawing/2014/main" id="{B939FC21-9C25-407D-9488-E2B8AB9AEDBD}"/>
              </a:ext>
            </a:extLst>
          </p:cNvPr>
          <p:cNvPicPr>
            <a:picLocks noChangeAspect="1"/>
          </p:cNvPicPr>
          <p:nvPr/>
        </p:nvPicPr>
        <p:blipFill>
          <a:blip r:embed="rId4"/>
          <a:stretch>
            <a:fillRect/>
          </a:stretch>
        </p:blipFill>
        <p:spPr>
          <a:xfrm>
            <a:off x="9026432" y="4296194"/>
            <a:ext cx="3008179" cy="2361437"/>
          </a:xfrm>
          <a:prstGeom prst="rect">
            <a:avLst/>
          </a:prstGeom>
        </p:spPr>
      </p:pic>
      <p:pic>
        <p:nvPicPr>
          <p:cNvPr id="8" name="Picture 7">
            <a:extLst>
              <a:ext uri="{FF2B5EF4-FFF2-40B4-BE49-F238E27FC236}">
                <a16:creationId xmlns:a16="http://schemas.microsoft.com/office/drawing/2014/main" id="{09B6FF2D-976F-428A-927A-4C27A2855E04}"/>
              </a:ext>
            </a:extLst>
          </p:cNvPr>
          <p:cNvPicPr>
            <a:picLocks noChangeAspect="1"/>
          </p:cNvPicPr>
          <p:nvPr/>
        </p:nvPicPr>
        <p:blipFill>
          <a:blip r:embed="rId5"/>
          <a:stretch>
            <a:fillRect/>
          </a:stretch>
        </p:blipFill>
        <p:spPr>
          <a:xfrm>
            <a:off x="5757886" y="1938707"/>
            <a:ext cx="3824533" cy="2738068"/>
          </a:xfrm>
          <a:prstGeom prst="rect">
            <a:avLst/>
          </a:prstGeom>
        </p:spPr>
      </p:pic>
      <p:pic>
        <p:nvPicPr>
          <p:cNvPr id="4" name="Picture 3">
            <a:extLst>
              <a:ext uri="{FF2B5EF4-FFF2-40B4-BE49-F238E27FC236}">
                <a16:creationId xmlns:a16="http://schemas.microsoft.com/office/drawing/2014/main" id="{CE7B013D-63D9-497D-A025-126A1EA51466}"/>
              </a:ext>
            </a:extLst>
          </p:cNvPr>
          <p:cNvPicPr>
            <a:picLocks noChangeAspect="1"/>
          </p:cNvPicPr>
          <p:nvPr/>
        </p:nvPicPr>
        <p:blipFill>
          <a:blip r:embed="rId6"/>
          <a:stretch>
            <a:fillRect/>
          </a:stretch>
        </p:blipFill>
        <p:spPr>
          <a:xfrm>
            <a:off x="9890225" y="2055345"/>
            <a:ext cx="1836579" cy="1844200"/>
          </a:xfrm>
          <a:prstGeom prst="rect">
            <a:avLst/>
          </a:prstGeom>
        </p:spPr>
      </p:pic>
      <p:cxnSp>
        <p:nvCxnSpPr>
          <p:cNvPr id="7" name="Straight Arrow Connector 6">
            <a:extLst>
              <a:ext uri="{FF2B5EF4-FFF2-40B4-BE49-F238E27FC236}">
                <a16:creationId xmlns:a16="http://schemas.microsoft.com/office/drawing/2014/main" id="{EE7AC120-680E-4CF3-8655-923D99A4CEF3}"/>
              </a:ext>
            </a:extLst>
          </p:cNvPr>
          <p:cNvCxnSpPr/>
          <p:nvPr/>
        </p:nvCxnSpPr>
        <p:spPr>
          <a:xfrm flipV="1">
            <a:off x="7224889" y="3172178"/>
            <a:ext cx="3305632" cy="11240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11925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411E2-D076-422A-A712-5BA83AA90C2C}"/>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EBFAB434-61E4-416D-BE4C-5928449CC323}"/>
              </a:ext>
            </a:extLst>
          </p:cNvPr>
          <p:cNvPicPr>
            <a:picLocks noGrp="1" noChangeAspect="1"/>
          </p:cNvPicPr>
          <p:nvPr>
            <p:ph idx="1"/>
          </p:nvPr>
        </p:nvPicPr>
        <p:blipFill>
          <a:blip r:embed="rId2"/>
          <a:stretch>
            <a:fillRect/>
          </a:stretch>
        </p:blipFill>
        <p:spPr>
          <a:xfrm>
            <a:off x="254958" y="3858401"/>
            <a:ext cx="7193512" cy="2769225"/>
          </a:xfrm>
        </p:spPr>
      </p:pic>
      <p:pic>
        <p:nvPicPr>
          <p:cNvPr id="9" name="Picture 8">
            <a:extLst>
              <a:ext uri="{FF2B5EF4-FFF2-40B4-BE49-F238E27FC236}">
                <a16:creationId xmlns:a16="http://schemas.microsoft.com/office/drawing/2014/main" id="{CB235BE2-4DE2-4424-A047-F7644E8CA03C}"/>
              </a:ext>
            </a:extLst>
          </p:cNvPr>
          <p:cNvPicPr>
            <a:picLocks noChangeAspect="1"/>
          </p:cNvPicPr>
          <p:nvPr/>
        </p:nvPicPr>
        <p:blipFill>
          <a:blip r:embed="rId3"/>
          <a:stretch>
            <a:fillRect/>
          </a:stretch>
        </p:blipFill>
        <p:spPr>
          <a:xfrm>
            <a:off x="254958" y="230374"/>
            <a:ext cx="7193513" cy="3434153"/>
          </a:xfrm>
          <a:prstGeom prst="rect">
            <a:avLst/>
          </a:prstGeom>
        </p:spPr>
      </p:pic>
      <p:sp>
        <p:nvSpPr>
          <p:cNvPr id="10" name="Arrow: Left 9">
            <a:extLst>
              <a:ext uri="{FF2B5EF4-FFF2-40B4-BE49-F238E27FC236}">
                <a16:creationId xmlns:a16="http://schemas.microsoft.com/office/drawing/2014/main" id="{214CAE77-3382-447D-952D-479387DA72E0}"/>
              </a:ext>
            </a:extLst>
          </p:cNvPr>
          <p:cNvSpPr/>
          <p:nvPr/>
        </p:nvSpPr>
        <p:spPr>
          <a:xfrm>
            <a:off x="2757585" y="4629709"/>
            <a:ext cx="942975" cy="2000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4" name="Picture 3">
            <a:extLst>
              <a:ext uri="{FF2B5EF4-FFF2-40B4-BE49-F238E27FC236}">
                <a16:creationId xmlns:a16="http://schemas.microsoft.com/office/drawing/2014/main" id="{0DCEBB3F-E307-48EA-8C3C-804A4D611C04}"/>
              </a:ext>
            </a:extLst>
          </p:cNvPr>
          <p:cNvPicPr>
            <a:picLocks noChangeAspect="1"/>
          </p:cNvPicPr>
          <p:nvPr/>
        </p:nvPicPr>
        <p:blipFill>
          <a:blip r:embed="rId4"/>
          <a:stretch>
            <a:fillRect/>
          </a:stretch>
        </p:blipFill>
        <p:spPr>
          <a:xfrm>
            <a:off x="7479553" y="365125"/>
            <a:ext cx="4676965" cy="5456694"/>
          </a:xfrm>
          <a:prstGeom prst="rect">
            <a:avLst/>
          </a:prstGeom>
        </p:spPr>
      </p:pic>
      <p:pic>
        <p:nvPicPr>
          <p:cNvPr id="8" name="Picture 7">
            <a:extLst>
              <a:ext uri="{FF2B5EF4-FFF2-40B4-BE49-F238E27FC236}">
                <a16:creationId xmlns:a16="http://schemas.microsoft.com/office/drawing/2014/main" id="{5A4BF139-9030-467F-85EC-6369D8783B6D}"/>
              </a:ext>
            </a:extLst>
          </p:cNvPr>
          <p:cNvPicPr>
            <a:picLocks noChangeAspect="1"/>
          </p:cNvPicPr>
          <p:nvPr/>
        </p:nvPicPr>
        <p:blipFill>
          <a:blip r:embed="rId5"/>
          <a:stretch>
            <a:fillRect/>
          </a:stretch>
        </p:blipFill>
        <p:spPr>
          <a:xfrm>
            <a:off x="7861737" y="5924917"/>
            <a:ext cx="3964186" cy="464860"/>
          </a:xfrm>
          <a:prstGeom prst="rect">
            <a:avLst/>
          </a:prstGeom>
        </p:spPr>
      </p:pic>
      <p:sp>
        <p:nvSpPr>
          <p:cNvPr id="11" name="Oval 10">
            <a:extLst>
              <a:ext uri="{FF2B5EF4-FFF2-40B4-BE49-F238E27FC236}">
                <a16:creationId xmlns:a16="http://schemas.microsoft.com/office/drawing/2014/main" id="{A4507ECB-4CD8-4F99-9D17-4B04A6AA92B6}"/>
              </a:ext>
            </a:extLst>
          </p:cNvPr>
          <p:cNvSpPr/>
          <p:nvPr/>
        </p:nvSpPr>
        <p:spPr>
          <a:xfrm>
            <a:off x="10037379" y="2511972"/>
            <a:ext cx="1397876" cy="5360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B1D0C91-6ED6-4C87-B7DF-7EBC896121E6}"/>
              </a:ext>
            </a:extLst>
          </p:cNvPr>
          <p:cNvSpPr/>
          <p:nvPr/>
        </p:nvSpPr>
        <p:spPr>
          <a:xfrm>
            <a:off x="7862566" y="5821819"/>
            <a:ext cx="1397876" cy="5360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3" name="Rectangle 12">
            <a:extLst>
              <a:ext uri="{FF2B5EF4-FFF2-40B4-BE49-F238E27FC236}">
                <a16:creationId xmlns:a16="http://schemas.microsoft.com/office/drawing/2014/main" id="{B77E62AD-F307-4D17-925E-E16BB17B508E}"/>
              </a:ext>
            </a:extLst>
          </p:cNvPr>
          <p:cNvSpPr/>
          <p:nvPr/>
        </p:nvSpPr>
        <p:spPr>
          <a:xfrm>
            <a:off x="9511568" y="3966017"/>
            <a:ext cx="2449497" cy="8637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Every Acceptable Solution can have an Alternative Solution</a:t>
            </a:r>
          </a:p>
        </p:txBody>
      </p:sp>
    </p:spTree>
    <p:extLst>
      <p:ext uri="{BB962C8B-B14F-4D97-AF65-F5344CB8AC3E}">
        <p14:creationId xmlns:p14="http://schemas.microsoft.com/office/powerpoint/2010/main" val="36377282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3E50A0C-D8BB-4CFA-9B2B-6D1F5DCFFBD7}"/>
              </a:ext>
            </a:extLst>
          </p:cNvPr>
          <p:cNvPicPr>
            <a:picLocks noGrp="1" noChangeAspect="1"/>
          </p:cNvPicPr>
          <p:nvPr>
            <p:ph idx="1"/>
          </p:nvPr>
        </p:nvPicPr>
        <p:blipFill>
          <a:blip r:embed="rId2"/>
          <a:stretch>
            <a:fillRect/>
          </a:stretch>
        </p:blipFill>
        <p:spPr>
          <a:xfrm>
            <a:off x="5805737" y="206551"/>
            <a:ext cx="5995737" cy="2146123"/>
          </a:xfrm>
        </p:spPr>
      </p:pic>
      <p:pic>
        <p:nvPicPr>
          <p:cNvPr id="5" name="Picture 4">
            <a:extLst>
              <a:ext uri="{FF2B5EF4-FFF2-40B4-BE49-F238E27FC236}">
                <a16:creationId xmlns:a16="http://schemas.microsoft.com/office/drawing/2014/main" id="{E1CBE14E-D6AF-4B60-BDC2-323056D28A7E}"/>
              </a:ext>
            </a:extLst>
          </p:cNvPr>
          <p:cNvPicPr>
            <a:picLocks noChangeAspect="1"/>
          </p:cNvPicPr>
          <p:nvPr/>
        </p:nvPicPr>
        <p:blipFill>
          <a:blip r:embed="rId3"/>
          <a:stretch>
            <a:fillRect/>
          </a:stretch>
        </p:blipFill>
        <p:spPr>
          <a:xfrm>
            <a:off x="574086" y="293098"/>
            <a:ext cx="4922947" cy="6271803"/>
          </a:xfrm>
          <a:prstGeom prst="rect">
            <a:avLst/>
          </a:prstGeom>
        </p:spPr>
      </p:pic>
      <p:pic>
        <p:nvPicPr>
          <p:cNvPr id="9" name="Picture 8">
            <a:extLst>
              <a:ext uri="{FF2B5EF4-FFF2-40B4-BE49-F238E27FC236}">
                <a16:creationId xmlns:a16="http://schemas.microsoft.com/office/drawing/2014/main" id="{BFD4C19D-6123-4492-BFF6-373B6E5D1560}"/>
              </a:ext>
            </a:extLst>
          </p:cNvPr>
          <p:cNvPicPr>
            <a:picLocks noChangeAspect="1"/>
          </p:cNvPicPr>
          <p:nvPr/>
        </p:nvPicPr>
        <p:blipFill>
          <a:blip r:embed="rId4"/>
          <a:stretch>
            <a:fillRect/>
          </a:stretch>
        </p:blipFill>
        <p:spPr>
          <a:xfrm>
            <a:off x="5805738" y="4975488"/>
            <a:ext cx="6271962" cy="1280271"/>
          </a:xfrm>
          <a:prstGeom prst="rect">
            <a:avLst/>
          </a:prstGeom>
        </p:spPr>
      </p:pic>
      <p:pic>
        <p:nvPicPr>
          <p:cNvPr id="11" name="Picture 10">
            <a:extLst>
              <a:ext uri="{FF2B5EF4-FFF2-40B4-BE49-F238E27FC236}">
                <a16:creationId xmlns:a16="http://schemas.microsoft.com/office/drawing/2014/main" id="{1424B66B-1D56-41A8-A0DA-19F45D234A19}"/>
              </a:ext>
            </a:extLst>
          </p:cNvPr>
          <p:cNvPicPr>
            <a:picLocks noChangeAspect="1"/>
          </p:cNvPicPr>
          <p:nvPr/>
        </p:nvPicPr>
        <p:blipFill>
          <a:blip r:embed="rId5"/>
          <a:stretch>
            <a:fillRect/>
          </a:stretch>
        </p:blipFill>
        <p:spPr>
          <a:xfrm>
            <a:off x="5805737" y="2623861"/>
            <a:ext cx="5995737" cy="2080440"/>
          </a:xfrm>
          <a:prstGeom prst="rect">
            <a:avLst/>
          </a:prstGeom>
        </p:spPr>
      </p:pic>
      <p:sp>
        <p:nvSpPr>
          <p:cNvPr id="12" name="Oval 11">
            <a:extLst>
              <a:ext uri="{FF2B5EF4-FFF2-40B4-BE49-F238E27FC236}">
                <a16:creationId xmlns:a16="http://schemas.microsoft.com/office/drawing/2014/main" id="{4E761705-7D8E-4096-9061-9AFFAE4DDE86}"/>
              </a:ext>
            </a:extLst>
          </p:cNvPr>
          <p:cNvSpPr/>
          <p:nvPr/>
        </p:nvSpPr>
        <p:spPr>
          <a:xfrm>
            <a:off x="6848550" y="5071181"/>
            <a:ext cx="3910110" cy="7810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 name="Rectangle 1">
            <a:extLst>
              <a:ext uri="{FF2B5EF4-FFF2-40B4-BE49-F238E27FC236}">
                <a16:creationId xmlns:a16="http://schemas.microsoft.com/office/drawing/2014/main" id="{0849AE66-F42A-4900-9A84-C732DB13027F}"/>
              </a:ext>
            </a:extLst>
          </p:cNvPr>
          <p:cNvSpPr/>
          <p:nvPr/>
        </p:nvSpPr>
        <p:spPr>
          <a:xfrm>
            <a:off x="10037618" y="4603173"/>
            <a:ext cx="2040082"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 this being done at Occupancy?</a:t>
            </a:r>
          </a:p>
        </p:txBody>
      </p:sp>
      <p:sp>
        <p:nvSpPr>
          <p:cNvPr id="8" name="Rectangle 7">
            <a:extLst>
              <a:ext uri="{FF2B5EF4-FFF2-40B4-BE49-F238E27FC236}">
                <a16:creationId xmlns:a16="http://schemas.microsoft.com/office/drawing/2014/main" id="{E35D5015-76E1-4E86-9E2E-9133C89F0C4F}"/>
              </a:ext>
            </a:extLst>
          </p:cNvPr>
          <p:cNvSpPr/>
          <p:nvPr/>
        </p:nvSpPr>
        <p:spPr>
          <a:xfrm>
            <a:off x="2832777" y="5272722"/>
            <a:ext cx="3357816" cy="8758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Does your community have a standardized process – application form?</a:t>
            </a:r>
          </a:p>
        </p:txBody>
      </p:sp>
    </p:spTree>
    <p:extLst>
      <p:ext uri="{BB962C8B-B14F-4D97-AF65-F5344CB8AC3E}">
        <p14:creationId xmlns:p14="http://schemas.microsoft.com/office/powerpoint/2010/main" val="3269948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00FBC205-5372-43A1-B056-4E0331344893}"/>
              </a:ext>
            </a:extLst>
          </p:cNvPr>
          <p:cNvPicPr>
            <a:picLocks noGrp="1" noChangeAspect="1"/>
          </p:cNvPicPr>
          <p:nvPr>
            <p:ph idx="1"/>
          </p:nvPr>
        </p:nvPicPr>
        <p:blipFill>
          <a:blip r:embed="rId2"/>
          <a:stretch>
            <a:fillRect/>
          </a:stretch>
        </p:blipFill>
        <p:spPr>
          <a:xfrm>
            <a:off x="8308551" y="750448"/>
            <a:ext cx="3626274" cy="5181561"/>
          </a:xfrm>
        </p:spPr>
      </p:pic>
      <p:pic>
        <p:nvPicPr>
          <p:cNvPr id="5" name="Picture 4">
            <a:extLst>
              <a:ext uri="{FF2B5EF4-FFF2-40B4-BE49-F238E27FC236}">
                <a16:creationId xmlns:a16="http://schemas.microsoft.com/office/drawing/2014/main" id="{7B71D347-B8BC-4C33-9DD4-E869BD74BA32}"/>
              </a:ext>
            </a:extLst>
          </p:cNvPr>
          <p:cNvPicPr>
            <a:picLocks noChangeAspect="1"/>
          </p:cNvPicPr>
          <p:nvPr/>
        </p:nvPicPr>
        <p:blipFill>
          <a:blip r:embed="rId3"/>
          <a:stretch>
            <a:fillRect/>
          </a:stretch>
        </p:blipFill>
        <p:spPr>
          <a:xfrm>
            <a:off x="183770" y="681037"/>
            <a:ext cx="4088962" cy="5359400"/>
          </a:xfrm>
          <a:prstGeom prst="rect">
            <a:avLst/>
          </a:prstGeom>
        </p:spPr>
      </p:pic>
      <p:pic>
        <p:nvPicPr>
          <p:cNvPr id="7" name="Picture 6">
            <a:extLst>
              <a:ext uri="{FF2B5EF4-FFF2-40B4-BE49-F238E27FC236}">
                <a16:creationId xmlns:a16="http://schemas.microsoft.com/office/drawing/2014/main" id="{6182A5D9-EFBC-4593-BA06-DE8AF563EA46}"/>
              </a:ext>
            </a:extLst>
          </p:cNvPr>
          <p:cNvPicPr>
            <a:picLocks noChangeAspect="1"/>
          </p:cNvPicPr>
          <p:nvPr/>
        </p:nvPicPr>
        <p:blipFill>
          <a:blip r:embed="rId4"/>
          <a:stretch>
            <a:fillRect/>
          </a:stretch>
        </p:blipFill>
        <p:spPr>
          <a:xfrm>
            <a:off x="4219589" y="747174"/>
            <a:ext cx="4088962" cy="5227126"/>
          </a:xfrm>
          <a:prstGeom prst="rect">
            <a:avLst/>
          </a:prstGeom>
        </p:spPr>
      </p:pic>
      <p:sp>
        <p:nvSpPr>
          <p:cNvPr id="6" name="Rectangle 5">
            <a:extLst>
              <a:ext uri="{FF2B5EF4-FFF2-40B4-BE49-F238E27FC236}">
                <a16:creationId xmlns:a16="http://schemas.microsoft.com/office/drawing/2014/main" id="{FC859DEA-C417-425E-A25B-D9D8E44BCC25}"/>
              </a:ext>
            </a:extLst>
          </p:cNvPr>
          <p:cNvSpPr/>
          <p:nvPr/>
        </p:nvSpPr>
        <p:spPr>
          <a:xfrm>
            <a:off x="4272732" y="6106574"/>
            <a:ext cx="3825527"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Penticton Example – Needs updating</a:t>
            </a:r>
          </a:p>
          <a:p>
            <a:pPr algn="ctr"/>
            <a:r>
              <a:rPr lang="en-US" dirty="0"/>
              <a:t>RP for Complex buildings</a:t>
            </a:r>
          </a:p>
        </p:txBody>
      </p:sp>
    </p:spTree>
    <p:extLst>
      <p:ext uri="{BB962C8B-B14F-4D97-AF65-F5344CB8AC3E}">
        <p14:creationId xmlns:p14="http://schemas.microsoft.com/office/powerpoint/2010/main" val="2594750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F41EE2-ED6E-4445-A81C-DCC1F611B51D}"/>
              </a:ext>
            </a:extLst>
          </p:cNvPr>
          <p:cNvSpPr>
            <a:spLocks noGrp="1"/>
          </p:cNvSpPr>
          <p:nvPr>
            <p:ph type="title"/>
          </p:nvPr>
        </p:nvSpPr>
        <p:spPr>
          <a:xfrm>
            <a:off x="1000452" y="1610024"/>
            <a:ext cx="3058621" cy="1457002"/>
          </a:xfrm>
        </p:spPr>
        <p:txBody>
          <a:bodyPr anchor="b">
            <a:normAutofit/>
          </a:bodyPr>
          <a:lstStyle/>
          <a:p>
            <a:r>
              <a:rPr lang="en-US" sz="4000" b="1" dirty="0"/>
              <a:t>Education Opportunities</a:t>
            </a:r>
          </a:p>
        </p:txBody>
      </p:sp>
      <p:grpSp>
        <p:nvGrpSpPr>
          <p:cNvPr id="31" name="Group 30">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32"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33"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9" name="Content Placeholder 8">
            <a:extLst>
              <a:ext uri="{FF2B5EF4-FFF2-40B4-BE49-F238E27FC236}">
                <a16:creationId xmlns:a16="http://schemas.microsoft.com/office/drawing/2014/main" id="{98ABB211-F7F8-481E-8CAC-3781A073A93E}"/>
              </a:ext>
            </a:extLst>
          </p:cNvPr>
          <p:cNvSpPr>
            <a:spLocks noGrp="1"/>
          </p:cNvSpPr>
          <p:nvPr>
            <p:ph idx="1"/>
          </p:nvPr>
        </p:nvSpPr>
        <p:spPr>
          <a:xfrm>
            <a:off x="1000450" y="3067026"/>
            <a:ext cx="3058623" cy="3272324"/>
          </a:xfrm>
        </p:spPr>
        <p:txBody>
          <a:bodyPr anchor="t">
            <a:normAutofit/>
          </a:bodyPr>
          <a:lstStyle/>
          <a:p>
            <a:pPr marL="0" indent="0">
              <a:buNone/>
            </a:pPr>
            <a:endParaRPr lang="en-US" sz="2000" dirty="0"/>
          </a:p>
          <a:p>
            <a:pPr marL="0" indent="0">
              <a:buNone/>
            </a:pPr>
            <a:endParaRPr lang="en-US" sz="2000" dirty="0"/>
          </a:p>
        </p:txBody>
      </p:sp>
      <p:pic>
        <p:nvPicPr>
          <p:cNvPr id="7" name="Picture 6">
            <a:extLst>
              <a:ext uri="{FF2B5EF4-FFF2-40B4-BE49-F238E27FC236}">
                <a16:creationId xmlns:a16="http://schemas.microsoft.com/office/drawing/2014/main" id="{5A0A3BEA-C5C6-4497-AB7D-3B1D64CD742F}"/>
              </a:ext>
            </a:extLst>
          </p:cNvPr>
          <p:cNvPicPr>
            <a:picLocks noChangeAspect="1"/>
          </p:cNvPicPr>
          <p:nvPr/>
        </p:nvPicPr>
        <p:blipFill rotWithShape="1">
          <a:blip r:embed="rId2"/>
          <a:srcRect t="13045" r="2" b="2"/>
          <a:stretch/>
        </p:blipFill>
        <p:spPr>
          <a:xfrm>
            <a:off x="4636963" y="10"/>
            <a:ext cx="7555037" cy="3383270"/>
          </a:xfrm>
          <a:prstGeom prst="rect">
            <a:avLst/>
          </a:prstGeom>
        </p:spPr>
      </p:pic>
      <p:pic>
        <p:nvPicPr>
          <p:cNvPr id="4" name="Picture 3">
            <a:extLst>
              <a:ext uri="{FF2B5EF4-FFF2-40B4-BE49-F238E27FC236}">
                <a16:creationId xmlns:a16="http://schemas.microsoft.com/office/drawing/2014/main" id="{4311EBB3-D74A-4BEC-9FCC-52823B9848FD}"/>
              </a:ext>
            </a:extLst>
          </p:cNvPr>
          <p:cNvPicPr>
            <a:picLocks noChangeAspect="1"/>
          </p:cNvPicPr>
          <p:nvPr/>
        </p:nvPicPr>
        <p:blipFill rotWithShape="1">
          <a:blip r:embed="rId3"/>
          <a:srcRect l="5338" r="3134" b="1"/>
          <a:stretch/>
        </p:blipFill>
        <p:spPr>
          <a:xfrm>
            <a:off x="4639056" y="3474720"/>
            <a:ext cx="7552944" cy="3383280"/>
          </a:xfrm>
          <a:prstGeom prst="rect">
            <a:avLst/>
          </a:prstGeom>
        </p:spPr>
      </p:pic>
      <p:pic>
        <p:nvPicPr>
          <p:cNvPr id="5" name="Picture 4">
            <a:extLst>
              <a:ext uri="{FF2B5EF4-FFF2-40B4-BE49-F238E27FC236}">
                <a16:creationId xmlns:a16="http://schemas.microsoft.com/office/drawing/2014/main" id="{D109A0F7-DCD1-4E0A-B0C7-B4C3D1AB6E4D}"/>
              </a:ext>
            </a:extLst>
          </p:cNvPr>
          <p:cNvPicPr>
            <a:picLocks noChangeAspect="1"/>
          </p:cNvPicPr>
          <p:nvPr/>
        </p:nvPicPr>
        <p:blipFill>
          <a:blip r:embed="rId4"/>
          <a:stretch>
            <a:fillRect/>
          </a:stretch>
        </p:blipFill>
        <p:spPr>
          <a:xfrm>
            <a:off x="472021" y="3311195"/>
            <a:ext cx="3421677" cy="3231160"/>
          </a:xfrm>
          <a:prstGeom prst="rect">
            <a:avLst/>
          </a:prstGeom>
        </p:spPr>
      </p:pic>
      <p:sp>
        <p:nvSpPr>
          <p:cNvPr id="3" name="Arrow: Right 2">
            <a:extLst>
              <a:ext uri="{FF2B5EF4-FFF2-40B4-BE49-F238E27FC236}">
                <a16:creationId xmlns:a16="http://schemas.microsoft.com/office/drawing/2014/main" id="{4A6B92BF-3C9D-41D7-97CF-A0B322368EB4}"/>
              </a:ext>
            </a:extLst>
          </p:cNvPr>
          <p:cNvSpPr/>
          <p:nvPr/>
        </p:nvSpPr>
        <p:spPr>
          <a:xfrm>
            <a:off x="2963917" y="576145"/>
            <a:ext cx="1635369" cy="7897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FREE!!!</a:t>
            </a:r>
          </a:p>
        </p:txBody>
      </p:sp>
    </p:spTree>
    <p:extLst>
      <p:ext uri="{BB962C8B-B14F-4D97-AF65-F5344CB8AC3E}">
        <p14:creationId xmlns:p14="http://schemas.microsoft.com/office/powerpoint/2010/main" val="1466769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F41EE2-ED6E-4445-A81C-DCC1F611B51D}"/>
              </a:ext>
            </a:extLst>
          </p:cNvPr>
          <p:cNvSpPr>
            <a:spLocks noGrp="1"/>
          </p:cNvSpPr>
          <p:nvPr>
            <p:ph type="title"/>
          </p:nvPr>
        </p:nvSpPr>
        <p:spPr>
          <a:xfrm>
            <a:off x="664449" y="4703188"/>
            <a:ext cx="3537681" cy="1457002"/>
          </a:xfrm>
        </p:spPr>
        <p:txBody>
          <a:bodyPr anchor="b">
            <a:normAutofit fontScale="90000"/>
          </a:bodyPr>
          <a:lstStyle/>
          <a:p>
            <a:r>
              <a:rPr lang="en-US" sz="4000" b="1" dirty="0"/>
              <a:t>Conferences</a:t>
            </a:r>
            <a:br>
              <a:rPr lang="en-US" sz="4000" b="1" dirty="0"/>
            </a:br>
            <a:br>
              <a:rPr lang="en-US" sz="4000" b="1" dirty="0"/>
            </a:br>
            <a:r>
              <a:rPr lang="en-US" sz="4000" b="1" dirty="0"/>
              <a:t>BC Modular Housing Summit May 02 -04</a:t>
            </a:r>
            <a:br>
              <a:rPr lang="en-US" sz="4000" b="1" dirty="0"/>
            </a:br>
            <a:r>
              <a:rPr lang="en-US" sz="4000" b="1" dirty="0"/>
              <a:t>Free for BOABC members</a:t>
            </a:r>
            <a:br>
              <a:rPr lang="en-US" sz="4000" b="1" dirty="0"/>
            </a:br>
            <a:br>
              <a:rPr lang="en-US" sz="4000" b="1" dirty="0"/>
            </a:br>
            <a:r>
              <a:rPr lang="en-US" sz="4000" b="1" dirty="0"/>
              <a:t>Both in Penticton</a:t>
            </a:r>
          </a:p>
        </p:txBody>
      </p:sp>
      <p:grpSp>
        <p:nvGrpSpPr>
          <p:cNvPr id="31" name="Group 30">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32"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33"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9" name="Content Placeholder 8">
            <a:extLst>
              <a:ext uri="{FF2B5EF4-FFF2-40B4-BE49-F238E27FC236}">
                <a16:creationId xmlns:a16="http://schemas.microsoft.com/office/drawing/2014/main" id="{98ABB211-F7F8-481E-8CAC-3781A073A93E}"/>
              </a:ext>
            </a:extLst>
          </p:cNvPr>
          <p:cNvSpPr>
            <a:spLocks noGrp="1"/>
          </p:cNvSpPr>
          <p:nvPr>
            <p:ph idx="1"/>
          </p:nvPr>
        </p:nvSpPr>
        <p:spPr>
          <a:xfrm>
            <a:off x="1000450" y="3067026"/>
            <a:ext cx="3058623" cy="3272324"/>
          </a:xfrm>
        </p:spPr>
        <p:txBody>
          <a:bodyPr anchor="t">
            <a:normAutofit/>
          </a:bodyPr>
          <a:lstStyle/>
          <a:p>
            <a:pPr marL="0" indent="0">
              <a:buNone/>
            </a:pPr>
            <a:endParaRPr lang="en-US" sz="2000" dirty="0"/>
          </a:p>
          <a:p>
            <a:pPr marL="0" indent="0">
              <a:buNone/>
            </a:pPr>
            <a:endParaRPr lang="en-US" sz="2000" dirty="0"/>
          </a:p>
        </p:txBody>
      </p:sp>
      <p:pic>
        <p:nvPicPr>
          <p:cNvPr id="5" name="Picture 4">
            <a:extLst>
              <a:ext uri="{FF2B5EF4-FFF2-40B4-BE49-F238E27FC236}">
                <a16:creationId xmlns:a16="http://schemas.microsoft.com/office/drawing/2014/main" id="{F9C3EA22-8638-473E-BA9C-46A49293E035}"/>
              </a:ext>
            </a:extLst>
          </p:cNvPr>
          <p:cNvPicPr>
            <a:picLocks noChangeAspect="1"/>
          </p:cNvPicPr>
          <p:nvPr/>
        </p:nvPicPr>
        <p:blipFill>
          <a:blip r:embed="rId2"/>
          <a:stretch>
            <a:fillRect/>
          </a:stretch>
        </p:blipFill>
        <p:spPr>
          <a:xfrm>
            <a:off x="5870222" y="300718"/>
            <a:ext cx="5621867" cy="3344603"/>
          </a:xfrm>
          <a:prstGeom prst="rect">
            <a:avLst/>
          </a:prstGeom>
        </p:spPr>
      </p:pic>
      <p:pic>
        <p:nvPicPr>
          <p:cNvPr id="8" name="Picture 7">
            <a:extLst>
              <a:ext uri="{FF2B5EF4-FFF2-40B4-BE49-F238E27FC236}">
                <a16:creationId xmlns:a16="http://schemas.microsoft.com/office/drawing/2014/main" id="{4D8C6477-ECEB-4846-9EBD-D5879F41DCDE}"/>
              </a:ext>
            </a:extLst>
          </p:cNvPr>
          <p:cNvPicPr>
            <a:picLocks noChangeAspect="1"/>
          </p:cNvPicPr>
          <p:nvPr/>
        </p:nvPicPr>
        <p:blipFill>
          <a:blip r:embed="rId3"/>
          <a:stretch>
            <a:fillRect/>
          </a:stretch>
        </p:blipFill>
        <p:spPr>
          <a:xfrm>
            <a:off x="5523256" y="3532432"/>
            <a:ext cx="6315798" cy="3134018"/>
          </a:xfrm>
          <a:prstGeom prst="rect">
            <a:avLst/>
          </a:prstGeom>
        </p:spPr>
      </p:pic>
    </p:spTree>
    <p:extLst>
      <p:ext uri="{BB962C8B-B14F-4D97-AF65-F5344CB8AC3E}">
        <p14:creationId xmlns:p14="http://schemas.microsoft.com/office/powerpoint/2010/main" val="226908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F41EE2-ED6E-4445-A81C-DCC1F611B51D}"/>
              </a:ext>
            </a:extLst>
          </p:cNvPr>
          <p:cNvSpPr>
            <a:spLocks noGrp="1"/>
          </p:cNvSpPr>
          <p:nvPr>
            <p:ph type="title"/>
          </p:nvPr>
        </p:nvSpPr>
        <p:spPr>
          <a:xfrm>
            <a:off x="760920" y="1971924"/>
            <a:ext cx="5425391" cy="1457002"/>
          </a:xfrm>
        </p:spPr>
        <p:txBody>
          <a:bodyPr anchor="b">
            <a:normAutofit fontScale="90000"/>
          </a:bodyPr>
          <a:lstStyle/>
          <a:p>
            <a:r>
              <a:rPr lang="en-US" sz="4000" b="1" dirty="0"/>
              <a:t>Good Listens - Podcasts</a:t>
            </a:r>
            <a:br>
              <a:rPr lang="en-US" sz="4000" b="1" dirty="0"/>
            </a:br>
            <a:br>
              <a:rPr lang="en-US" sz="4000" b="1" dirty="0"/>
            </a:br>
            <a:endParaRPr lang="en-US" sz="4000" b="1" dirty="0"/>
          </a:p>
        </p:txBody>
      </p:sp>
      <p:grpSp>
        <p:nvGrpSpPr>
          <p:cNvPr id="31" name="Group 30">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32"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33"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9" name="Content Placeholder 8">
            <a:extLst>
              <a:ext uri="{FF2B5EF4-FFF2-40B4-BE49-F238E27FC236}">
                <a16:creationId xmlns:a16="http://schemas.microsoft.com/office/drawing/2014/main" id="{98ABB211-F7F8-481E-8CAC-3781A073A93E}"/>
              </a:ext>
            </a:extLst>
          </p:cNvPr>
          <p:cNvSpPr>
            <a:spLocks noGrp="1"/>
          </p:cNvSpPr>
          <p:nvPr>
            <p:ph idx="1"/>
          </p:nvPr>
        </p:nvSpPr>
        <p:spPr>
          <a:xfrm>
            <a:off x="1000450" y="3067026"/>
            <a:ext cx="3058623" cy="3272324"/>
          </a:xfrm>
        </p:spPr>
        <p:txBody>
          <a:bodyPr anchor="t">
            <a:normAutofit/>
          </a:bodyPr>
          <a:lstStyle/>
          <a:p>
            <a:pPr marL="0" indent="0">
              <a:buNone/>
            </a:pPr>
            <a:endParaRPr lang="en-US" sz="2000" dirty="0"/>
          </a:p>
          <a:p>
            <a:pPr marL="0" indent="0">
              <a:buNone/>
            </a:pPr>
            <a:endParaRPr lang="en-US" sz="2000" dirty="0"/>
          </a:p>
        </p:txBody>
      </p:sp>
      <p:pic>
        <p:nvPicPr>
          <p:cNvPr id="4" name="Picture 3">
            <a:extLst>
              <a:ext uri="{FF2B5EF4-FFF2-40B4-BE49-F238E27FC236}">
                <a16:creationId xmlns:a16="http://schemas.microsoft.com/office/drawing/2014/main" id="{4992AAD4-B836-4BF5-9447-3F35D706994E}"/>
              </a:ext>
            </a:extLst>
          </p:cNvPr>
          <p:cNvPicPr>
            <a:picLocks noChangeAspect="1"/>
          </p:cNvPicPr>
          <p:nvPr/>
        </p:nvPicPr>
        <p:blipFill>
          <a:blip r:embed="rId2"/>
          <a:stretch>
            <a:fillRect/>
          </a:stretch>
        </p:blipFill>
        <p:spPr>
          <a:xfrm>
            <a:off x="4503460" y="2618484"/>
            <a:ext cx="3315957" cy="3305138"/>
          </a:xfrm>
          <a:prstGeom prst="rect">
            <a:avLst/>
          </a:prstGeom>
        </p:spPr>
      </p:pic>
      <p:pic>
        <p:nvPicPr>
          <p:cNvPr id="7" name="Picture 6">
            <a:extLst>
              <a:ext uri="{FF2B5EF4-FFF2-40B4-BE49-F238E27FC236}">
                <a16:creationId xmlns:a16="http://schemas.microsoft.com/office/drawing/2014/main" id="{FC40F069-352E-49F4-9A61-C91E132930D4}"/>
              </a:ext>
            </a:extLst>
          </p:cNvPr>
          <p:cNvPicPr>
            <a:picLocks noChangeAspect="1"/>
          </p:cNvPicPr>
          <p:nvPr/>
        </p:nvPicPr>
        <p:blipFill>
          <a:blip r:embed="rId3"/>
          <a:stretch>
            <a:fillRect/>
          </a:stretch>
        </p:blipFill>
        <p:spPr>
          <a:xfrm>
            <a:off x="187053" y="2618484"/>
            <a:ext cx="3315957" cy="3272325"/>
          </a:xfrm>
          <a:prstGeom prst="rect">
            <a:avLst/>
          </a:prstGeom>
        </p:spPr>
      </p:pic>
      <p:pic>
        <p:nvPicPr>
          <p:cNvPr id="5" name="Picture 4">
            <a:extLst>
              <a:ext uri="{FF2B5EF4-FFF2-40B4-BE49-F238E27FC236}">
                <a16:creationId xmlns:a16="http://schemas.microsoft.com/office/drawing/2014/main" id="{FF093413-1C01-488A-BD59-2F5EB93A6085}"/>
              </a:ext>
            </a:extLst>
          </p:cNvPr>
          <p:cNvPicPr>
            <a:picLocks noChangeAspect="1"/>
          </p:cNvPicPr>
          <p:nvPr/>
        </p:nvPicPr>
        <p:blipFill>
          <a:blip r:embed="rId4"/>
          <a:stretch>
            <a:fillRect/>
          </a:stretch>
        </p:blipFill>
        <p:spPr>
          <a:xfrm>
            <a:off x="8413509" y="2481796"/>
            <a:ext cx="3097644" cy="3441826"/>
          </a:xfrm>
          <a:prstGeom prst="rect">
            <a:avLst/>
          </a:prstGeom>
        </p:spPr>
      </p:pic>
    </p:spTree>
    <p:extLst>
      <p:ext uri="{BB962C8B-B14F-4D97-AF65-F5344CB8AC3E}">
        <p14:creationId xmlns:p14="http://schemas.microsoft.com/office/powerpoint/2010/main" val="1706379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7D9D36D6-2AC5-46A1-A849-4C82D5264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3781FB2-4CB0-4DE9-BFF6-BD2BFFCD1186}"/>
              </a:ext>
            </a:extLst>
          </p:cNvPr>
          <p:cNvSpPr>
            <a:spLocks noGrp="1"/>
          </p:cNvSpPr>
          <p:nvPr>
            <p:ph type="ctrTitle"/>
          </p:nvPr>
        </p:nvSpPr>
        <p:spPr>
          <a:xfrm>
            <a:off x="5354955" y="552182"/>
            <a:ext cx="5998840" cy="3343135"/>
          </a:xfrm>
          <a:noFill/>
        </p:spPr>
        <p:txBody>
          <a:bodyPr>
            <a:normAutofit/>
          </a:bodyPr>
          <a:lstStyle/>
          <a:p>
            <a:pPr algn="l"/>
            <a:r>
              <a:rPr lang="en-US" sz="5200" dirty="0"/>
              <a:t>BOABC </a:t>
            </a:r>
          </a:p>
        </p:txBody>
      </p:sp>
      <p:sp>
        <p:nvSpPr>
          <p:cNvPr id="3" name="Subtitle 2">
            <a:extLst>
              <a:ext uri="{FF2B5EF4-FFF2-40B4-BE49-F238E27FC236}">
                <a16:creationId xmlns:a16="http://schemas.microsoft.com/office/drawing/2014/main" id="{AFB41A08-2C33-4161-AF40-CD67F7A17B86}"/>
              </a:ext>
            </a:extLst>
          </p:cNvPr>
          <p:cNvSpPr>
            <a:spLocks noGrp="1"/>
          </p:cNvSpPr>
          <p:nvPr>
            <p:ph type="subTitle" idx="1"/>
          </p:nvPr>
        </p:nvSpPr>
        <p:spPr>
          <a:xfrm>
            <a:off x="5354955" y="4067032"/>
            <a:ext cx="5998840" cy="2067068"/>
          </a:xfrm>
          <a:noFill/>
        </p:spPr>
        <p:txBody>
          <a:bodyPr>
            <a:normAutofit fontScale="92500"/>
          </a:bodyPr>
          <a:lstStyle/>
          <a:p>
            <a:pPr algn="l"/>
            <a:r>
              <a:rPr lang="en-US" b="0" i="0" dirty="0">
                <a:effectLst/>
                <a:latin typeface="Calibri" panose="020F0502020204030204" pitchFamily="34" charset="0"/>
              </a:rPr>
              <a:t>Acknowledge the ancestral, traditional, and unceded territories of Indigenous peoples in British Columbia, on whose territory we are today.</a:t>
            </a:r>
            <a:endParaRPr lang="en-US" dirty="0">
              <a:latin typeface="LatoWeb"/>
            </a:endParaRPr>
          </a:p>
          <a:p>
            <a:pPr algn="l"/>
            <a:endParaRPr lang="en-US" b="0" i="0" dirty="0">
              <a:effectLst/>
              <a:latin typeface="Inter"/>
            </a:endParaRPr>
          </a:p>
          <a:p>
            <a:pPr algn="l"/>
            <a:r>
              <a:rPr lang="en-US" b="0" i="0" dirty="0">
                <a:effectLst/>
                <a:latin typeface="Inter"/>
              </a:rPr>
              <a:t>Penticton - Syilx (Okanagan)</a:t>
            </a:r>
            <a:endParaRPr lang="en-US" dirty="0"/>
          </a:p>
        </p:txBody>
      </p:sp>
      <p:pic>
        <p:nvPicPr>
          <p:cNvPr id="9" name="Picture 8">
            <a:extLst>
              <a:ext uri="{FF2B5EF4-FFF2-40B4-BE49-F238E27FC236}">
                <a16:creationId xmlns:a16="http://schemas.microsoft.com/office/drawing/2014/main" id="{D7FBAD1E-AB03-40CC-9CF4-8F865FAF76B1}"/>
              </a:ext>
            </a:extLst>
          </p:cNvPr>
          <p:cNvPicPr>
            <a:picLocks noChangeAspect="1"/>
          </p:cNvPicPr>
          <p:nvPr/>
        </p:nvPicPr>
        <p:blipFill rotWithShape="1">
          <a:blip r:embed="rId2"/>
          <a:srcRect r="-2" b="4538"/>
          <a:stretch/>
        </p:blipFill>
        <p:spPr>
          <a:xfrm>
            <a:off x="20" y="10"/>
            <a:ext cx="4992985" cy="6857990"/>
          </a:xfrm>
          <a:prstGeom prst="rect">
            <a:avLst/>
          </a:prstGeom>
        </p:spPr>
      </p:pic>
    </p:spTree>
    <p:extLst>
      <p:ext uri="{BB962C8B-B14F-4D97-AF65-F5344CB8AC3E}">
        <p14:creationId xmlns:p14="http://schemas.microsoft.com/office/powerpoint/2010/main" val="3202362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F41EE2-ED6E-4445-A81C-DCC1F611B51D}"/>
              </a:ext>
            </a:extLst>
          </p:cNvPr>
          <p:cNvSpPr>
            <a:spLocks noGrp="1"/>
          </p:cNvSpPr>
          <p:nvPr>
            <p:ph type="title"/>
          </p:nvPr>
        </p:nvSpPr>
        <p:spPr>
          <a:xfrm>
            <a:off x="686834" y="1153572"/>
            <a:ext cx="3200400" cy="4461163"/>
          </a:xfrm>
        </p:spPr>
        <p:txBody>
          <a:bodyPr>
            <a:normAutofit/>
          </a:bodyPr>
          <a:lstStyle/>
          <a:p>
            <a:r>
              <a:rPr lang="en-US" b="1">
                <a:solidFill>
                  <a:srgbClr val="FFFFFF"/>
                </a:solidFill>
              </a:rPr>
              <a:t>Building Official-In-Training</a:t>
            </a:r>
            <a:br>
              <a:rPr lang="en-US" b="1">
                <a:solidFill>
                  <a:srgbClr val="FFFFFF"/>
                </a:solidFill>
              </a:rPr>
            </a:br>
            <a:br>
              <a:rPr lang="en-US" b="1">
                <a:solidFill>
                  <a:srgbClr val="FFFFFF"/>
                </a:solidFill>
              </a:rPr>
            </a:br>
            <a:endParaRPr lang="en-US" b="1">
              <a:solidFill>
                <a:srgbClr val="FFFFFF"/>
              </a:solidFill>
            </a:endParaRPr>
          </a:p>
        </p:txBody>
      </p:sp>
      <p:sp>
        <p:nvSpPr>
          <p:cNvPr id="42" name="Arc 4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98ABB211-F7F8-481E-8CAC-3781A073A93E}"/>
              </a:ext>
            </a:extLst>
          </p:cNvPr>
          <p:cNvSpPr>
            <a:spLocks noGrp="1"/>
          </p:cNvSpPr>
          <p:nvPr>
            <p:ph idx="1"/>
          </p:nvPr>
        </p:nvSpPr>
        <p:spPr>
          <a:xfrm>
            <a:off x="4447308" y="591344"/>
            <a:ext cx="6906491" cy="5585619"/>
          </a:xfrm>
        </p:spPr>
        <p:txBody>
          <a:bodyPr anchor="ctr">
            <a:normAutofit/>
          </a:bodyPr>
          <a:lstStyle/>
          <a:p>
            <a:pPr marL="0" indent="0">
              <a:buNone/>
            </a:pPr>
            <a:endParaRPr lang="en-US"/>
          </a:p>
          <a:p>
            <a:pPr marL="0" indent="0">
              <a:buNone/>
            </a:pPr>
            <a:endParaRPr lang="en-US"/>
          </a:p>
        </p:txBody>
      </p:sp>
    </p:spTree>
    <p:extLst>
      <p:ext uri="{BB962C8B-B14F-4D97-AF65-F5344CB8AC3E}">
        <p14:creationId xmlns:p14="http://schemas.microsoft.com/office/powerpoint/2010/main" val="2553728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3E4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3F41EE2-ED6E-4445-A81C-DCC1F611B51D}"/>
              </a:ext>
            </a:extLst>
          </p:cNvPr>
          <p:cNvSpPr>
            <a:spLocks noGrp="1"/>
          </p:cNvSpPr>
          <p:nvPr>
            <p:ph type="title"/>
          </p:nvPr>
        </p:nvSpPr>
        <p:spPr>
          <a:xfrm>
            <a:off x="524256" y="516804"/>
            <a:ext cx="6594189" cy="1625210"/>
          </a:xfrm>
        </p:spPr>
        <p:txBody>
          <a:bodyPr>
            <a:normAutofit/>
          </a:bodyPr>
          <a:lstStyle/>
          <a:p>
            <a:r>
              <a:rPr lang="en-US" dirty="0">
                <a:solidFill>
                  <a:srgbClr val="FFFFFF"/>
                </a:solidFill>
              </a:rPr>
              <a:t>Building Official-in-Training</a:t>
            </a:r>
          </a:p>
        </p:txBody>
      </p:sp>
      <p:sp>
        <p:nvSpPr>
          <p:cNvPr id="31" name="Rectangle 30">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E1511EB-B746-4CE5-A97B-D3460F26BF9A}"/>
              </a:ext>
            </a:extLst>
          </p:cNvPr>
          <p:cNvPicPr>
            <a:picLocks noChangeAspect="1"/>
          </p:cNvPicPr>
          <p:nvPr/>
        </p:nvPicPr>
        <p:blipFill>
          <a:blip r:embed="rId2"/>
          <a:stretch>
            <a:fillRect/>
          </a:stretch>
        </p:blipFill>
        <p:spPr>
          <a:xfrm>
            <a:off x="321732" y="2660287"/>
            <a:ext cx="7056669" cy="3646887"/>
          </a:xfrm>
          <a:prstGeom prst="rect">
            <a:avLst/>
          </a:prstGeom>
        </p:spPr>
      </p:pic>
      <p:sp>
        <p:nvSpPr>
          <p:cNvPr id="33" name="Rectangle 3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98ABB211-F7F8-481E-8CAC-3781A073A93E}"/>
              </a:ext>
            </a:extLst>
          </p:cNvPr>
          <p:cNvSpPr>
            <a:spLocks noGrp="1"/>
          </p:cNvSpPr>
          <p:nvPr>
            <p:ph idx="1"/>
          </p:nvPr>
        </p:nvSpPr>
        <p:spPr>
          <a:xfrm>
            <a:off x="8029319" y="917725"/>
            <a:ext cx="3424739" cy="4852362"/>
          </a:xfrm>
        </p:spPr>
        <p:txBody>
          <a:bodyPr anchor="ctr">
            <a:normAutofit/>
          </a:bodyPr>
          <a:lstStyle/>
          <a:p>
            <a:pPr marL="0" indent="0">
              <a:buNone/>
            </a:pPr>
            <a:r>
              <a:rPr lang="en-US" sz="1400" b="1" i="0" dirty="0">
                <a:solidFill>
                  <a:schemeClr val="bg1"/>
                </a:solidFill>
                <a:effectLst/>
                <a:latin typeface="LatoWeb"/>
              </a:rPr>
              <a:t>GLOSSARY</a:t>
            </a:r>
          </a:p>
          <a:p>
            <a:r>
              <a:rPr lang="en-US" sz="1400" b="1" i="0" dirty="0">
                <a:solidFill>
                  <a:schemeClr val="bg1"/>
                </a:solidFill>
                <a:effectLst/>
                <a:latin typeface="LatoWeb"/>
              </a:rPr>
              <a:t>Authority having Jurisdiction: From the B.C. Building Code:</a:t>
            </a:r>
          </a:p>
          <a:p>
            <a:r>
              <a:rPr lang="en-US" sz="1400" b="1" i="0" dirty="0">
                <a:solidFill>
                  <a:schemeClr val="bg1"/>
                </a:solidFill>
                <a:effectLst/>
                <a:latin typeface="LatoWeb"/>
              </a:rPr>
              <a:t>BC Building Code / National Building Code of Canada / B.C. Plumbing Code / B.C. Fire Code</a:t>
            </a:r>
          </a:p>
          <a:p>
            <a:r>
              <a:rPr lang="en-US" sz="2000" dirty="0">
                <a:solidFill>
                  <a:schemeClr val="bg1"/>
                </a:solidFill>
              </a:rPr>
              <a:t>The BC Fire Code</a:t>
            </a:r>
          </a:p>
          <a:p>
            <a:endParaRPr lang="en-US" sz="2000" dirty="0">
              <a:solidFill>
                <a:schemeClr val="bg1"/>
              </a:solidFill>
            </a:endParaRPr>
          </a:p>
          <a:p>
            <a:pPr marL="0" indent="0">
              <a:buNone/>
            </a:pPr>
            <a:endParaRPr lang="en-US" sz="2000" dirty="0">
              <a:solidFill>
                <a:srgbClr val="FFFFFF"/>
              </a:solidFill>
            </a:endParaRPr>
          </a:p>
        </p:txBody>
      </p:sp>
      <p:pic>
        <p:nvPicPr>
          <p:cNvPr id="7" name="Picture 6">
            <a:extLst>
              <a:ext uri="{FF2B5EF4-FFF2-40B4-BE49-F238E27FC236}">
                <a16:creationId xmlns:a16="http://schemas.microsoft.com/office/drawing/2014/main" id="{B5B47B80-9A59-42AB-8643-B4641FBF7414}"/>
              </a:ext>
            </a:extLst>
          </p:cNvPr>
          <p:cNvPicPr>
            <a:picLocks noChangeAspect="1"/>
          </p:cNvPicPr>
          <p:nvPr/>
        </p:nvPicPr>
        <p:blipFill>
          <a:blip r:embed="rId3"/>
          <a:stretch>
            <a:fillRect/>
          </a:stretch>
        </p:blipFill>
        <p:spPr>
          <a:xfrm>
            <a:off x="7578717" y="405087"/>
            <a:ext cx="4255523" cy="3010259"/>
          </a:xfrm>
          <a:prstGeom prst="rect">
            <a:avLst/>
          </a:prstGeom>
        </p:spPr>
      </p:pic>
      <p:pic>
        <p:nvPicPr>
          <p:cNvPr id="5" name="Picture 4">
            <a:extLst>
              <a:ext uri="{FF2B5EF4-FFF2-40B4-BE49-F238E27FC236}">
                <a16:creationId xmlns:a16="http://schemas.microsoft.com/office/drawing/2014/main" id="{B5301C7A-D03C-4E7D-8530-C09F317AE055}"/>
              </a:ext>
            </a:extLst>
          </p:cNvPr>
          <p:cNvPicPr>
            <a:picLocks noChangeAspect="1"/>
          </p:cNvPicPr>
          <p:nvPr/>
        </p:nvPicPr>
        <p:blipFill>
          <a:blip r:embed="rId4"/>
          <a:stretch>
            <a:fillRect/>
          </a:stretch>
        </p:blipFill>
        <p:spPr>
          <a:xfrm>
            <a:off x="7578717" y="3566822"/>
            <a:ext cx="4255523" cy="2886091"/>
          </a:xfrm>
          <a:prstGeom prst="rect">
            <a:avLst/>
          </a:prstGeom>
        </p:spPr>
      </p:pic>
      <p:sp>
        <p:nvSpPr>
          <p:cNvPr id="3" name="Oval 2">
            <a:extLst>
              <a:ext uri="{FF2B5EF4-FFF2-40B4-BE49-F238E27FC236}">
                <a16:creationId xmlns:a16="http://schemas.microsoft.com/office/drawing/2014/main" id="{C02CEA8D-F5D3-4F22-9FA4-86ECEC3AE49A}"/>
              </a:ext>
            </a:extLst>
          </p:cNvPr>
          <p:cNvSpPr/>
          <p:nvPr/>
        </p:nvSpPr>
        <p:spPr>
          <a:xfrm>
            <a:off x="1702676" y="3142593"/>
            <a:ext cx="893379" cy="6411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421404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3E4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3F41EE2-ED6E-4445-A81C-DCC1F611B51D}"/>
              </a:ext>
            </a:extLst>
          </p:cNvPr>
          <p:cNvSpPr>
            <a:spLocks noGrp="1"/>
          </p:cNvSpPr>
          <p:nvPr>
            <p:ph type="title"/>
          </p:nvPr>
        </p:nvSpPr>
        <p:spPr>
          <a:xfrm>
            <a:off x="524256" y="516804"/>
            <a:ext cx="6594189" cy="1625210"/>
          </a:xfrm>
        </p:spPr>
        <p:txBody>
          <a:bodyPr>
            <a:normAutofit/>
          </a:bodyPr>
          <a:lstStyle/>
          <a:p>
            <a:r>
              <a:rPr lang="en-US" dirty="0">
                <a:solidFill>
                  <a:srgbClr val="FFFFFF"/>
                </a:solidFill>
              </a:rPr>
              <a:t>Building Official-in-Training</a:t>
            </a:r>
          </a:p>
        </p:txBody>
      </p:sp>
      <p:sp>
        <p:nvSpPr>
          <p:cNvPr id="31" name="Rectangle 30">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98ABB211-F7F8-481E-8CAC-3781A073A93E}"/>
              </a:ext>
            </a:extLst>
          </p:cNvPr>
          <p:cNvSpPr>
            <a:spLocks noGrp="1"/>
          </p:cNvSpPr>
          <p:nvPr>
            <p:ph idx="1"/>
          </p:nvPr>
        </p:nvSpPr>
        <p:spPr>
          <a:xfrm>
            <a:off x="8029319" y="917725"/>
            <a:ext cx="3424739" cy="4852362"/>
          </a:xfrm>
        </p:spPr>
        <p:txBody>
          <a:bodyPr anchor="ctr">
            <a:normAutofit/>
          </a:bodyPr>
          <a:lstStyle/>
          <a:p>
            <a:pPr marL="0" indent="0">
              <a:buNone/>
            </a:pPr>
            <a:r>
              <a:rPr lang="en-US" sz="1400" b="1" i="0" dirty="0">
                <a:solidFill>
                  <a:schemeClr val="bg1"/>
                </a:solidFill>
                <a:effectLst/>
                <a:latin typeface="LatoWeb"/>
              </a:rPr>
              <a:t>GLOSSARY</a:t>
            </a:r>
          </a:p>
          <a:p>
            <a:r>
              <a:rPr lang="en-US" sz="1400" b="1" i="0" dirty="0">
                <a:solidFill>
                  <a:schemeClr val="bg1"/>
                </a:solidFill>
                <a:effectLst/>
                <a:latin typeface="LatoWeb"/>
              </a:rPr>
              <a:t>Authority having Jurisdiction: From the B.C. Building Code:</a:t>
            </a:r>
          </a:p>
          <a:p>
            <a:r>
              <a:rPr lang="en-US" sz="1400" b="1" i="0" dirty="0">
                <a:solidFill>
                  <a:schemeClr val="bg1"/>
                </a:solidFill>
                <a:effectLst/>
                <a:latin typeface="LatoWeb"/>
              </a:rPr>
              <a:t>BC Building Code / National Building Code of Canada / B.C. Plumbing Code / B.C. Fire Code</a:t>
            </a:r>
          </a:p>
          <a:p>
            <a:r>
              <a:rPr lang="en-US" sz="2000" dirty="0">
                <a:solidFill>
                  <a:schemeClr val="bg1"/>
                </a:solidFill>
              </a:rPr>
              <a:t>The BC Fire Code</a:t>
            </a:r>
          </a:p>
          <a:p>
            <a:endParaRPr lang="en-US" sz="2000" dirty="0">
              <a:solidFill>
                <a:schemeClr val="bg1"/>
              </a:solidFill>
            </a:endParaRPr>
          </a:p>
          <a:p>
            <a:pPr marL="0" indent="0">
              <a:buNone/>
            </a:pPr>
            <a:endParaRPr lang="en-US" sz="2000" dirty="0">
              <a:solidFill>
                <a:srgbClr val="FFFFFF"/>
              </a:solidFill>
            </a:endParaRPr>
          </a:p>
        </p:txBody>
      </p:sp>
      <p:pic>
        <p:nvPicPr>
          <p:cNvPr id="6" name="Picture 5">
            <a:extLst>
              <a:ext uri="{FF2B5EF4-FFF2-40B4-BE49-F238E27FC236}">
                <a16:creationId xmlns:a16="http://schemas.microsoft.com/office/drawing/2014/main" id="{3E84BC27-D68F-401C-9C57-5076AD73A3F2}"/>
              </a:ext>
            </a:extLst>
          </p:cNvPr>
          <p:cNvPicPr>
            <a:picLocks noChangeAspect="1"/>
          </p:cNvPicPr>
          <p:nvPr/>
        </p:nvPicPr>
        <p:blipFill>
          <a:blip r:embed="rId2"/>
          <a:stretch>
            <a:fillRect/>
          </a:stretch>
        </p:blipFill>
        <p:spPr>
          <a:xfrm>
            <a:off x="524256" y="2481070"/>
            <a:ext cx="6203921" cy="4130480"/>
          </a:xfrm>
          <a:prstGeom prst="rect">
            <a:avLst/>
          </a:prstGeom>
        </p:spPr>
      </p:pic>
      <p:pic>
        <p:nvPicPr>
          <p:cNvPr id="10" name="Picture 9">
            <a:extLst>
              <a:ext uri="{FF2B5EF4-FFF2-40B4-BE49-F238E27FC236}">
                <a16:creationId xmlns:a16="http://schemas.microsoft.com/office/drawing/2014/main" id="{08E261B6-A066-4613-8BD2-517BF4D41078}"/>
              </a:ext>
            </a:extLst>
          </p:cNvPr>
          <p:cNvPicPr>
            <a:picLocks noChangeAspect="1"/>
          </p:cNvPicPr>
          <p:nvPr/>
        </p:nvPicPr>
        <p:blipFill>
          <a:blip r:embed="rId3"/>
          <a:stretch>
            <a:fillRect/>
          </a:stretch>
        </p:blipFill>
        <p:spPr>
          <a:xfrm>
            <a:off x="7603503" y="417689"/>
            <a:ext cx="4171648" cy="6028267"/>
          </a:xfrm>
          <a:prstGeom prst="rect">
            <a:avLst/>
          </a:prstGeom>
        </p:spPr>
      </p:pic>
    </p:spTree>
    <p:extLst>
      <p:ext uri="{BB962C8B-B14F-4D97-AF65-F5344CB8AC3E}">
        <p14:creationId xmlns:p14="http://schemas.microsoft.com/office/powerpoint/2010/main" val="23033597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reeform: Shape 4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F3F41EE2-ED6E-4445-A81C-DCC1F611B51D}"/>
              </a:ext>
            </a:extLst>
          </p:cNvPr>
          <p:cNvSpPr>
            <a:spLocks noGrp="1"/>
          </p:cNvSpPr>
          <p:nvPr>
            <p:ph type="title"/>
          </p:nvPr>
        </p:nvSpPr>
        <p:spPr>
          <a:xfrm>
            <a:off x="578888" y="1121186"/>
            <a:ext cx="3459716" cy="3071906"/>
          </a:xfrm>
        </p:spPr>
        <p:txBody>
          <a:bodyPr vert="horz" lIns="91440" tIns="45720" rIns="91440" bIns="45720" rtlCol="0" anchor="t">
            <a:normAutofit fontScale="90000"/>
          </a:bodyPr>
          <a:lstStyle/>
          <a:p>
            <a:r>
              <a:rPr lang="en-US" sz="4000" kern="1200" dirty="0">
                <a:solidFill>
                  <a:srgbClr val="FFFFFF"/>
                </a:solidFill>
                <a:latin typeface="+mj-lt"/>
                <a:ea typeface="+mj-ea"/>
                <a:cs typeface="+mj-cs"/>
              </a:rPr>
              <a:t>B.O.I.T Qualification</a:t>
            </a:r>
            <a:br>
              <a:rPr lang="en-US" sz="4000" kern="1200" dirty="0">
                <a:solidFill>
                  <a:srgbClr val="FFFFFF"/>
                </a:solidFill>
                <a:latin typeface="+mj-lt"/>
                <a:ea typeface="+mj-ea"/>
                <a:cs typeface="+mj-cs"/>
              </a:rPr>
            </a:b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Note the difference between Qualified (examinations) and Certified (w/ experience).</a:t>
            </a:r>
          </a:p>
        </p:txBody>
      </p:sp>
      <p:pic>
        <p:nvPicPr>
          <p:cNvPr id="11" name="Picture 10">
            <a:extLst>
              <a:ext uri="{FF2B5EF4-FFF2-40B4-BE49-F238E27FC236}">
                <a16:creationId xmlns:a16="http://schemas.microsoft.com/office/drawing/2014/main" id="{EC8B6C68-6122-4F9F-9A9C-8E9B55D0D6CD}"/>
              </a:ext>
            </a:extLst>
          </p:cNvPr>
          <p:cNvPicPr>
            <a:picLocks noChangeAspect="1"/>
          </p:cNvPicPr>
          <p:nvPr/>
        </p:nvPicPr>
        <p:blipFill>
          <a:blip r:embed="rId2"/>
          <a:stretch>
            <a:fillRect/>
          </a:stretch>
        </p:blipFill>
        <p:spPr>
          <a:xfrm>
            <a:off x="4241442" y="896934"/>
            <a:ext cx="7663848" cy="5357110"/>
          </a:xfrm>
          <a:prstGeom prst="rect">
            <a:avLst/>
          </a:prstGeom>
        </p:spPr>
      </p:pic>
    </p:spTree>
    <p:extLst>
      <p:ext uri="{BB962C8B-B14F-4D97-AF65-F5344CB8AC3E}">
        <p14:creationId xmlns:p14="http://schemas.microsoft.com/office/powerpoint/2010/main" val="295876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reeform: Shape 4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F3F41EE2-ED6E-4445-A81C-DCC1F611B51D}"/>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dirty="0">
                <a:solidFill>
                  <a:srgbClr val="FFFFFF"/>
                </a:solidFill>
                <a:latin typeface="+mj-lt"/>
                <a:ea typeface="+mj-ea"/>
                <a:cs typeface="+mj-cs"/>
              </a:rPr>
              <a:t>Training Plan Guide</a:t>
            </a:r>
            <a:br>
              <a:rPr lang="en-US" sz="4000" kern="1200" dirty="0">
                <a:solidFill>
                  <a:srgbClr val="FFFFFF"/>
                </a:solidFill>
                <a:latin typeface="+mj-lt"/>
                <a:ea typeface="+mj-ea"/>
                <a:cs typeface="+mj-cs"/>
              </a:rPr>
            </a:b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Trainee</a:t>
            </a:r>
          </a:p>
        </p:txBody>
      </p:sp>
      <p:pic>
        <p:nvPicPr>
          <p:cNvPr id="4" name="Content Placeholder 3">
            <a:extLst>
              <a:ext uri="{FF2B5EF4-FFF2-40B4-BE49-F238E27FC236}">
                <a16:creationId xmlns:a16="http://schemas.microsoft.com/office/drawing/2014/main" id="{1F8E41E0-BF0B-4F23-8FAF-4F05EC5FB229}"/>
              </a:ext>
            </a:extLst>
          </p:cNvPr>
          <p:cNvPicPr>
            <a:picLocks noGrp="1" noChangeAspect="1"/>
          </p:cNvPicPr>
          <p:nvPr>
            <p:ph idx="1"/>
          </p:nvPr>
        </p:nvPicPr>
        <p:blipFill>
          <a:blip r:embed="rId2"/>
          <a:stretch>
            <a:fillRect/>
          </a:stretch>
        </p:blipFill>
        <p:spPr>
          <a:xfrm>
            <a:off x="4502428" y="189186"/>
            <a:ext cx="7225748" cy="4771697"/>
          </a:xfrm>
          <a:prstGeom prst="rect">
            <a:avLst/>
          </a:prstGeom>
        </p:spPr>
      </p:pic>
      <p:sp>
        <p:nvSpPr>
          <p:cNvPr id="10" name="Title 1">
            <a:extLst>
              <a:ext uri="{FF2B5EF4-FFF2-40B4-BE49-F238E27FC236}">
                <a16:creationId xmlns:a16="http://schemas.microsoft.com/office/drawing/2014/main" id="{D07CBB5F-4CAB-4AD5-BF3C-7169D33253F5}"/>
              </a:ext>
            </a:extLst>
          </p:cNvPr>
          <p:cNvSpPr txBox="1">
            <a:spLocks/>
          </p:cNvSpPr>
          <p:nvPr/>
        </p:nvSpPr>
        <p:spPr>
          <a:xfrm>
            <a:off x="4601043" y="5211812"/>
            <a:ext cx="7415006" cy="1567360"/>
          </a:xfrm>
          <a:prstGeom prst="rect">
            <a:avLst/>
          </a:prstGeom>
        </p:spPr>
        <p:txBody>
          <a:bodyPr vert="horz" lIns="91440" tIns="45720" rIns="91440" bIns="45720" rtlCol="0" anchor="b">
            <a:normAutofit fontScale="3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r>
              <a:rPr kumimoji="0" lang="en-US" sz="5300" b="1" i="0" u="none" strike="noStrike" kern="1200" cap="none" spc="0" normalizeH="0" baseline="0" noProof="0" dirty="0">
                <a:ln>
                  <a:noFill/>
                </a:ln>
                <a:solidFill>
                  <a:prstClr val="black"/>
                </a:solidFill>
                <a:effectLst/>
                <a:uLnTx/>
                <a:uFillTx/>
                <a:latin typeface="Calibri" panose="020F0502020204030204"/>
                <a:ea typeface="+mn-ea"/>
                <a:cs typeface="+mn-cs"/>
              </a:rPr>
              <a:t>Are you taking a professional attitude in you career development?</a:t>
            </a:r>
          </a:p>
          <a:p>
            <a:pPr marL="571500" indent="-571500">
              <a:buFont typeface="Arial" panose="020B0604020202020204" pitchFamily="34" charset="0"/>
              <a:buChar char="•"/>
            </a:pPr>
            <a:r>
              <a:rPr lang="en-US" sz="5300" b="1" dirty="0"/>
              <a:t>Time commitment.</a:t>
            </a:r>
          </a:p>
          <a:p>
            <a:pPr marL="571500" indent="-571500">
              <a:buFont typeface="Arial" panose="020B0604020202020204" pitchFamily="34" charset="0"/>
              <a:buChar char="•"/>
            </a:pPr>
            <a:r>
              <a:rPr lang="en-US" sz="5300" b="1" dirty="0"/>
              <a:t>Do you feel supported &amp; is there a variety of work to review?</a:t>
            </a:r>
          </a:p>
          <a:p>
            <a:pPr marL="571500" indent="-571500">
              <a:buFont typeface="Arial" panose="020B0604020202020204" pitchFamily="34" charset="0"/>
              <a:buChar char="•"/>
            </a:pPr>
            <a:r>
              <a:rPr lang="en-US" sz="5300" b="1" dirty="0"/>
              <a:t>Do you feel confident in your current level?</a:t>
            </a:r>
          </a:p>
          <a:p>
            <a:pPr marL="571500" indent="-571500">
              <a:buFont typeface="Arial" panose="020B0604020202020204" pitchFamily="34" charset="0"/>
              <a:buChar char="•"/>
            </a:pPr>
            <a:r>
              <a:rPr lang="en-US" sz="5300" b="1" dirty="0"/>
              <a:t>What is your ultimate goal in your career path?</a:t>
            </a:r>
            <a:br>
              <a:rPr lang="en-US" sz="4000" b="1" dirty="0"/>
            </a:br>
            <a:br>
              <a:rPr lang="en-US" sz="4000" b="1" dirty="0"/>
            </a:br>
            <a:endParaRPr lang="en-US" sz="4000" b="1" dirty="0"/>
          </a:p>
        </p:txBody>
      </p:sp>
    </p:spTree>
    <p:extLst>
      <p:ext uri="{BB962C8B-B14F-4D97-AF65-F5344CB8AC3E}">
        <p14:creationId xmlns:p14="http://schemas.microsoft.com/office/powerpoint/2010/main" val="3838897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reeform: Shape 4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F3F41EE2-ED6E-4445-A81C-DCC1F611B51D}"/>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dirty="0">
                <a:solidFill>
                  <a:srgbClr val="FFFFFF"/>
                </a:solidFill>
              </a:rPr>
              <a:t>Training Plan Guide</a:t>
            </a:r>
            <a:br>
              <a:rPr lang="en-US" sz="4000" dirty="0">
                <a:solidFill>
                  <a:srgbClr val="FFFFFF"/>
                </a:solidFill>
              </a:rPr>
            </a:br>
            <a:br>
              <a:rPr lang="en-US" sz="4000" dirty="0">
                <a:solidFill>
                  <a:srgbClr val="FFFFFF"/>
                </a:solidFill>
              </a:rPr>
            </a:br>
            <a:r>
              <a:rPr lang="en-US" sz="4000" kern="1200" dirty="0">
                <a:solidFill>
                  <a:srgbClr val="FFFFFF"/>
                </a:solidFill>
                <a:latin typeface="+mj-lt"/>
                <a:ea typeface="+mj-ea"/>
                <a:cs typeface="+mj-cs"/>
              </a:rPr>
              <a:t>Mentorship</a:t>
            </a:r>
          </a:p>
        </p:txBody>
      </p:sp>
      <p:pic>
        <p:nvPicPr>
          <p:cNvPr id="5" name="Content Placeholder 4">
            <a:extLst>
              <a:ext uri="{FF2B5EF4-FFF2-40B4-BE49-F238E27FC236}">
                <a16:creationId xmlns:a16="http://schemas.microsoft.com/office/drawing/2014/main" id="{63086856-DA19-4421-B401-57BAF1372993}"/>
              </a:ext>
            </a:extLst>
          </p:cNvPr>
          <p:cNvPicPr>
            <a:picLocks noGrp="1" noChangeAspect="1"/>
          </p:cNvPicPr>
          <p:nvPr>
            <p:ph idx="1"/>
          </p:nvPr>
        </p:nvPicPr>
        <p:blipFill>
          <a:blip r:embed="rId2"/>
          <a:stretch>
            <a:fillRect/>
          </a:stretch>
        </p:blipFill>
        <p:spPr>
          <a:xfrm>
            <a:off x="4277308" y="125665"/>
            <a:ext cx="7781224" cy="4752623"/>
          </a:xfrm>
          <a:prstGeom prst="rect">
            <a:avLst/>
          </a:prstGeom>
        </p:spPr>
      </p:pic>
      <p:sp>
        <p:nvSpPr>
          <p:cNvPr id="9" name="Title 1">
            <a:extLst>
              <a:ext uri="{FF2B5EF4-FFF2-40B4-BE49-F238E27FC236}">
                <a16:creationId xmlns:a16="http://schemas.microsoft.com/office/drawing/2014/main" id="{6F24FE3D-1699-4624-8740-949996B26FB6}"/>
              </a:ext>
            </a:extLst>
          </p:cNvPr>
          <p:cNvSpPr txBox="1">
            <a:spLocks/>
          </p:cNvSpPr>
          <p:nvPr/>
        </p:nvSpPr>
        <p:spPr>
          <a:xfrm>
            <a:off x="4346678" y="5003953"/>
            <a:ext cx="7669371" cy="1664861"/>
          </a:xfrm>
          <a:prstGeom prst="rect">
            <a:avLst/>
          </a:prstGeom>
        </p:spPr>
        <p:txBody>
          <a:bodyPr vert="horz" lIns="91440" tIns="45720" rIns="91440" bIns="45720" rtlCol="0" anchor="b">
            <a:normAutofit fontScale="4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r>
              <a:rPr lang="en-US" sz="4000" b="1" dirty="0"/>
              <a:t>Do you feel confident at the Level being reviewed on an experience level?</a:t>
            </a:r>
          </a:p>
          <a:p>
            <a:pPr marL="571500" indent="-571500">
              <a:buFont typeface="Arial" panose="020B0604020202020204" pitchFamily="34" charset="0"/>
              <a:buChar char="•"/>
            </a:pPr>
            <a:r>
              <a:rPr lang="en-US" sz="4000" b="1" dirty="0"/>
              <a:t>Time commitment to monitor trainee progress.</a:t>
            </a:r>
          </a:p>
          <a:p>
            <a:pPr marL="571500" indent="-571500">
              <a:buFont typeface="Arial" panose="020B0604020202020204" pitchFamily="34" charset="0"/>
              <a:buChar char="•"/>
            </a:pPr>
            <a:r>
              <a:rPr lang="en-US" sz="4000" b="1" dirty="0"/>
              <a:t>Do you feel supported to be a mentor?</a:t>
            </a:r>
          </a:p>
          <a:p>
            <a:pPr marL="571500" indent="-571500">
              <a:buFont typeface="Arial" panose="020B0604020202020204" pitchFamily="34" charset="0"/>
              <a:buChar char="•"/>
            </a:pPr>
            <a:r>
              <a:rPr lang="en-US" sz="4000" b="1" dirty="0"/>
              <a:t>Provide honest and constructive feedback.</a:t>
            </a:r>
            <a:br>
              <a:rPr lang="en-US" sz="4000" b="1" dirty="0"/>
            </a:br>
            <a:br>
              <a:rPr lang="en-US" sz="4000" b="1" dirty="0"/>
            </a:br>
            <a:endParaRPr lang="en-US" sz="4000" b="1" dirty="0"/>
          </a:p>
        </p:txBody>
      </p:sp>
    </p:spTree>
    <p:extLst>
      <p:ext uri="{BB962C8B-B14F-4D97-AF65-F5344CB8AC3E}">
        <p14:creationId xmlns:p14="http://schemas.microsoft.com/office/powerpoint/2010/main" val="280994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6849C-54D8-47FA-924E-DECC53C04A4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733B59D-512A-4E92-A784-B896EDA85E6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FA21604-F9E1-459C-B9BE-9754A365F405}"/>
              </a:ext>
            </a:extLst>
          </p:cNvPr>
          <p:cNvPicPr>
            <a:picLocks noChangeAspect="1"/>
          </p:cNvPicPr>
          <p:nvPr/>
        </p:nvPicPr>
        <p:blipFill>
          <a:blip r:embed="rId2"/>
          <a:stretch>
            <a:fillRect/>
          </a:stretch>
        </p:blipFill>
        <p:spPr>
          <a:xfrm>
            <a:off x="380504" y="365125"/>
            <a:ext cx="11430991" cy="6127749"/>
          </a:xfrm>
          <a:prstGeom prst="rect">
            <a:avLst/>
          </a:prstGeom>
        </p:spPr>
      </p:pic>
      <p:sp>
        <p:nvSpPr>
          <p:cNvPr id="6" name="Oval 5">
            <a:extLst>
              <a:ext uri="{FF2B5EF4-FFF2-40B4-BE49-F238E27FC236}">
                <a16:creationId xmlns:a16="http://schemas.microsoft.com/office/drawing/2014/main" id="{2BD37376-54BE-423B-AEED-8242D67D863D}"/>
              </a:ext>
            </a:extLst>
          </p:cNvPr>
          <p:cNvSpPr/>
          <p:nvPr/>
        </p:nvSpPr>
        <p:spPr>
          <a:xfrm>
            <a:off x="2347802" y="1514475"/>
            <a:ext cx="1414463" cy="11715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489600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reeform: Shape 4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F3F41EE2-ED6E-4445-A81C-DCC1F611B51D}"/>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dirty="0">
                <a:solidFill>
                  <a:srgbClr val="FFFFFF"/>
                </a:solidFill>
                <a:latin typeface="+mj-lt"/>
                <a:ea typeface="+mj-ea"/>
                <a:cs typeface="+mj-cs"/>
              </a:rPr>
              <a:t>Training Plan Guide </a:t>
            </a:r>
            <a:br>
              <a:rPr lang="en-US" sz="4000" kern="1200" dirty="0">
                <a:solidFill>
                  <a:srgbClr val="FFFFFF"/>
                </a:solidFill>
                <a:latin typeface="+mj-lt"/>
                <a:ea typeface="+mj-ea"/>
                <a:cs typeface="+mj-cs"/>
              </a:rPr>
            </a:b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Employer</a:t>
            </a:r>
          </a:p>
        </p:txBody>
      </p:sp>
      <p:pic>
        <p:nvPicPr>
          <p:cNvPr id="5" name="Content Placeholder 4">
            <a:extLst>
              <a:ext uri="{FF2B5EF4-FFF2-40B4-BE49-F238E27FC236}">
                <a16:creationId xmlns:a16="http://schemas.microsoft.com/office/drawing/2014/main" id="{E7A4119A-F234-4357-824A-B845DB022ACF}"/>
              </a:ext>
            </a:extLst>
          </p:cNvPr>
          <p:cNvPicPr>
            <a:picLocks noGrp="1" noChangeAspect="1"/>
          </p:cNvPicPr>
          <p:nvPr>
            <p:ph idx="1"/>
          </p:nvPr>
        </p:nvPicPr>
        <p:blipFill>
          <a:blip r:embed="rId2"/>
          <a:stretch>
            <a:fillRect/>
          </a:stretch>
        </p:blipFill>
        <p:spPr>
          <a:xfrm>
            <a:off x="4426630" y="426688"/>
            <a:ext cx="7585678" cy="4118109"/>
          </a:xfrm>
          <a:prstGeom prst="rect">
            <a:avLst/>
          </a:prstGeom>
        </p:spPr>
      </p:pic>
      <p:sp>
        <p:nvSpPr>
          <p:cNvPr id="10" name="TextBox 9">
            <a:extLst>
              <a:ext uri="{FF2B5EF4-FFF2-40B4-BE49-F238E27FC236}">
                <a16:creationId xmlns:a16="http://schemas.microsoft.com/office/drawing/2014/main" id="{2EFA90B4-A467-437E-9AAA-E7408169B430}"/>
              </a:ext>
            </a:extLst>
          </p:cNvPr>
          <p:cNvSpPr txBox="1"/>
          <p:nvPr/>
        </p:nvSpPr>
        <p:spPr>
          <a:xfrm>
            <a:off x="4708635" y="4544797"/>
            <a:ext cx="7303673" cy="2246769"/>
          </a:xfrm>
          <a:prstGeom prst="rect">
            <a:avLst/>
          </a:prstGeom>
          <a:noFill/>
        </p:spPr>
        <p:txBody>
          <a:bodyPr wrap="square">
            <a:spAutoFit/>
          </a:bodyPr>
          <a:lstStyle/>
          <a:p>
            <a:pPr marL="571500" indent="-571500">
              <a:buFont typeface="Arial" panose="020B0604020202020204" pitchFamily="34" charset="0"/>
              <a:buChar char="•"/>
            </a:pPr>
            <a:r>
              <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rPr>
              <a:t>Does you employer take a proactive approach in your development? Willing participant.</a:t>
            </a:r>
          </a:p>
          <a:p>
            <a:pPr marL="571500" indent="-571500">
              <a:buFont typeface="Arial" panose="020B0604020202020204" pitchFamily="34" charset="0"/>
              <a:buChar char="•"/>
            </a:pPr>
            <a:r>
              <a:rPr lang="en-US" sz="2000" dirty="0">
                <a:solidFill>
                  <a:prstClr val="black"/>
                </a:solidFill>
                <a:latin typeface="Calibri" panose="020F0502020204030204"/>
              </a:rPr>
              <a:t>Is there an internal education process already developed – technical and soft skills?</a:t>
            </a:r>
            <a:endPar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71500" indent="-571500">
              <a:buFont typeface="Arial" panose="020B0604020202020204" pitchFamily="34" charset="0"/>
              <a:buChar char="•"/>
            </a:pPr>
            <a:r>
              <a:rPr lang="en-US" sz="2000" dirty="0">
                <a:solidFill>
                  <a:prstClr val="black"/>
                </a:solidFill>
                <a:latin typeface="Calibri" panose="020F0502020204030204"/>
              </a:rPr>
              <a:t>Does your employer understand the Act &amp; the benefits to this program? How can BOABC help?</a:t>
            </a:r>
          </a:p>
          <a:p>
            <a:pPr marL="571500" indent="-571500">
              <a:buFont typeface="Arial" panose="020B0604020202020204" pitchFamily="34" charset="0"/>
              <a:buChar char="•"/>
            </a:pPr>
            <a:r>
              <a:rPr lang="en-US" sz="2000" dirty="0">
                <a:solidFill>
                  <a:prstClr val="black"/>
                </a:solidFill>
                <a:latin typeface="Calibri" panose="020F0502020204030204"/>
              </a:rPr>
              <a:t>Does your employer have a training budget?</a:t>
            </a:r>
            <a:endParaRPr lang="en-US" sz="2000" dirty="0"/>
          </a:p>
        </p:txBody>
      </p:sp>
    </p:spTree>
    <p:extLst>
      <p:ext uri="{BB962C8B-B14F-4D97-AF65-F5344CB8AC3E}">
        <p14:creationId xmlns:p14="http://schemas.microsoft.com/office/powerpoint/2010/main" val="15342676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reeform: Shape 4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F3F41EE2-ED6E-4445-A81C-DCC1F611B51D}"/>
              </a:ext>
            </a:extLst>
          </p:cNvPr>
          <p:cNvSpPr>
            <a:spLocks noGrp="1"/>
          </p:cNvSpPr>
          <p:nvPr>
            <p:ph type="title"/>
          </p:nvPr>
        </p:nvSpPr>
        <p:spPr>
          <a:xfrm>
            <a:off x="578888" y="366003"/>
            <a:ext cx="2880828" cy="3071906"/>
          </a:xfrm>
        </p:spPr>
        <p:txBody>
          <a:bodyPr vert="horz" lIns="91440" tIns="45720" rIns="91440" bIns="45720" rtlCol="0" anchor="t">
            <a:normAutofit fontScale="90000"/>
          </a:bodyPr>
          <a:lstStyle/>
          <a:p>
            <a:r>
              <a:rPr lang="en-US" sz="4000" kern="1200" dirty="0">
                <a:solidFill>
                  <a:srgbClr val="FFFFFF"/>
                </a:solidFill>
                <a:latin typeface="+mj-lt"/>
                <a:ea typeface="+mj-ea"/>
                <a:cs typeface="+mj-cs"/>
              </a:rPr>
              <a:t>Training Plan Level Up</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01 to 02</a:t>
            </a:r>
            <a:br>
              <a:rPr lang="en-US" sz="4000" kern="1200" dirty="0">
                <a:solidFill>
                  <a:srgbClr val="FFFFFF"/>
                </a:solidFill>
                <a:latin typeface="+mj-lt"/>
                <a:ea typeface="+mj-ea"/>
                <a:cs typeface="+mj-cs"/>
              </a:rPr>
            </a:b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Does your department have a training program that you can forward to BOABC?</a:t>
            </a:r>
          </a:p>
        </p:txBody>
      </p:sp>
      <p:graphicFrame>
        <p:nvGraphicFramePr>
          <p:cNvPr id="8" name="Diagram 7">
            <a:extLst>
              <a:ext uri="{FF2B5EF4-FFF2-40B4-BE49-F238E27FC236}">
                <a16:creationId xmlns:a16="http://schemas.microsoft.com/office/drawing/2014/main" id="{3D58C7D8-5841-4FC6-BD1B-439805CF5C90}"/>
              </a:ext>
            </a:extLst>
          </p:cNvPr>
          <p:cNvGraphicFramePr/>
          <p:nvPr>
            <p:extLst>
              <p:ext uri="{D42A27DB-BD31-4B8C-83A1-F6EECF244321}">
                <p14:modId xmlns:p14="http://schemas.microsoft.com/office/powerpoint/2010/main" val="21482004"/>
              </p:ext>
            </p:extLst>
          </p:nvPr>
        </p:nvGraphicFramePr>
        <p:xfrm>
          <a:off x="4346677" y="399677"/>
          <a:ext cx="7698177" cy="58539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909896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3E4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3F41EE2-ED6E-4445-A81C-DCC1F611B51D}"/>
              </a:ext>
            </a:extLst>
          </p:cNvPr>
          <p:cNvSpPr>
            <a:spLocks noGrp="1"/>
          </p:cNvSpPr>
          <p:nvPr>
            <p:ph type="title"/>
          </p:nvPr>
        </p:nvSpPr>
        <p:spPr>
          <a:xfrm>
            <a:off x="524256" y="516804"/>
            <a:ext cx="6594189" cy="1625210"/>
          </a:xfrm>
        </p:spPr>
        <p:txBody>
          <a:bodyPr>
            <a:normAutofit/>
          </a:bodyPr>
          <a:lstStyle/>
          <a:p>
            <a:r>
              <a:rPr lang="en-US" dirty="0">
                <a:solidFill>
                  <a:srgbClr val="FFFFFF"/>
                </a:solidFill>
              </a:rPr>
              <a:t>Building Official In Training</a:t>
            </a:r>
            <a:br>
              <a:rPr lang="en-US" dirty="0">
                <a:solidFill>
                  <a:srgbClr val="FFFFFF"/>
                </a:solidFill>
              </a:rPr>
            </a:br>
            <a:r>
              <a:rPr lang="en-US" dirty="0">
                <a:solidFill>
                  <a:srgbClr val="FFFFFF"/>
                </a:solidFill>
              </a:rPr>
              <a:t>Plan Template</a:t>
            </a:r>
          </a:p>
        </p:txBody>
      </p:sp>
      <p:sp>
        <p:nvSpPr>
          <p:cNvPr id="31" name="Rectangle 30">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98ABB211-F7F8-481E-8CAC-3781A073A93E}"/>
              </a:ext>
            </a:extLst>
          </p:cNvPr>
          <p:cNvSpPr>
            <a:spLocks noGrp="1"/>
          </p:cNvSpPr>
          <p:nvPr>
            <p:ph idx="1"/>
          </p:nvPr>
        </p:nvSpPr>
        <p:spPr>
          <a:xfrm>
            <a:off x="8029319" y="917725"/>
            <a:ext cx="3424739" cy="4852362"/>
          </a:xfrm>
        </p:spPr>
        <p:txBody>
          <a:bodyPr anchor="ctr">
            <a:normAutofit/>
          </a:bodyPr>
          <a:lstStyle/>
          <a:p>
            <a:pPr marL="0" indent="0">
              <a:buNone/>
            </a:pPr>
            <a:r>
              <a:rPr lang="en-US" sz="1400" b="1" i="0" dirty="0">
                <a:solidFill>
                  <a:schemeClr val="bg1"/>
                </a:solidFill>
                <a:effectLst/>
                <a:latin typeface="LatoWeb"/>
              </a:rPr>
              <a:t>GLOSSARY</a:t>
            </a:r>
          </a:p>
          <a:p>
            <a:r>
              <a:rPr lang="en-US" sz="1400" b="1" i="0" dirty="0">
                <a:solidFill>
                  <a:schemeClr val="bg1"/>
                </a:solidFill>
                <a:effectLst/>
                <a:latin typeface="LatoWeb"/>
              </a:rPr>
              <a:t>Authority having Jurisdiction: From the B.C. Building Code:</a:t>
            </a:r>
          </a:p>
          <a:p>
            <a:r>
              <a:rPr lang="en-US" sz="1400" b="1" i="0" dirty="0">
                <a:solidFill>
                  <a:schemeClr val="bg1"/>
                </a:solidFill>
                <a:effectLst/>
                <a:latin typeface="LatoWeb"/>
              </a:rPr>
              <a:t>BC Building Code / National Building Code of Canada / B.C. Plumbing Code / B.C. Fire Code</a:t>
            </a:r>
          </a:p>
          <a:p>
            <a:r>
              <a:rPr lang="en-US" sz="2000" dirty="0">
                <a:solidFill>
                  <a:schemeClr val="bg1"/>
                </a:solidFill>
              </a:rPr>
              <a:t>The BC Fire Code</a:t>
            </a:r>
          </a:p>
          <a:p>
            <a:endParaRPr lang="en-US" sz="2000" dirty="0">
              <a:solidFill>
                <a:schemeClr val="bg1"/>
              </a:solidFill>
            </a:endParaRPr>
          </a:p>
          <a:p>
            <a:pPr marL="0" indent="0">
              <a:buNone/>
            </a:pPr>
            <a:endParaRPr lang="en-US" sz="2000" dirty="0">
              <a:solidFill>
                <a:srgbClr val="FFFFFF"/>
              </a:solidFill>
            </a:endParaRPr>
          </a:p>
        </p:txBody>
      </p:sp>
      <p:sp>
        <p:nvSpPr>
          <p:cNvPr id="10" name="TextBox 9">
            <a:extLst>
              <a:ext uri="{FF2B5EF4-FFF2-40B4-BE49-F238E27FC236}">
                <a16:creationId xmlns:a16="http://schemas.microsoft.com/office/drawing/2014/main" id="{316EBA2C-E138-48D1-9E59-53E6788C285A}"/>
              </a:ext>
            </a:extLst>
          </p:cNvPr>
          <p:cNvSpPr txBox="1"/>
          <p:nvPr/>
        </p:nvSpPr>
        <p:spPr>
          <a:xfrm>
            <a:off x="412294" y="2576337"/>
            <a:ext cx="6851428" cy="3416320"/>
          </a:xfrm>
          <a:prstGeom prst="rect">
            <a:avLst/>
          </a:prstGeom>
          <a:noFill/>
        </p:spPr>
        <p:txBody>
          <a:bodyPr wrap="square">
            <a:spAutoFit/>
          </a:bodyPr>
          <a:lstStyle/>
          <a:p>
            <a:r>
              <a:rPr lang="en-US" dirty="0"/>
              <a:t>The template is structured around the five areas of competency for building officials that are identified in the </a:t>
            </a:r>
            <a:r>
              <a:rPr lang="en-US" b="1" dirty="0">
                <a:solidFill>
                  <a:srgbClr val="FF0000"/>
                </a:solidFill>
              </a:rPr>
              <a:t>National Occupational and Training Standard for Building Officials</a:t>
            </a:r>
            <a:r>
              <a:rPr lang="en-US" dirty="0"/>
              <a:t>. These competencies are: </a:t>
            </a:r>
          </a:p>
          <a:p>
            <a:pPr marL="342900" indent="-342900">
              <a:buAutoNum type="arabicPeriod"/>
            </a:pPr>
            <a:r>
              <a:rPr lang="en-US" dirty="0"/>
              <a:t>Communication (e.g. written, verbal, negotiation) </a:t>
            </a:r>
          </a:p>
          <a:p>
            <a:pPr marL="342900" indent="-342900">
              <a:buAutoNum type="arabicPeriod"/>
            </a:pPr>
            <a:r>
              <a:rPr lang="en-US" dirty="0"/>
              <a:t>Conduct Review to Determine Compliance (e.g. plan reviews, alternative solutions, permit issuance)</a:t>
            </a:r>
          </a:p>
          <a:p>
            <a:pPr marL="342900" indent="-342900">
              <a:buAutoNum type="arabicPeriod"/>
            </a:pPr>
            <a:r>
              <a:rPr lang="en-US" dirty="0"/>
              <a:t>Investigations and Inspections (e.g. site inspections and investigations) </a:t>
            </a:r>
          </a:p>
          <a:p>
            <a:pPr marL="342900" indent="-342900">
              <a:buAutoNum type="arabicPeriod"/>
            </a:pPr>
            <a:r>
              <a:rPr lang="en-US" dirty="0"/>
              <a:t>Legislation (e.g. provincial legislation, technical codes, municipal bylaw) </a:t>
            </a:r>
          </a:p>
          <a:p>
            <a:pPr marL="342900" indent="-342900">
              <a:buAutoNum type="arabicPeriod"/>
            </a:pPr>
            <a:r>
              <a:rPr lang="en-US" dirty="0"/>
              <a:t>Personal and Professional Attributes (e.g. integrity, client service orientation) </a:t>
            </a:r>
          </a:p>
        </p:txBody>
      </p:sp>
      <p:pic>
        <p:nvPicPr>
          <p:cNvPr id="6" name="Picture 5">
            <a:extLst>
              <a:ext uri="{FF2B5EF4-FFF2-40B4-BE49-F238E27FC236}">
                <a16:creationId xmlns:a16="http://schemas.microsoft.com/office/drawing/2014/main" id="{04B48816-214B-4070-8AA5-61E056539B27}"/>
              </a:ext>
            </a:extLst>
          </p:cNvPr>
          <p:cNvPicPr>
            <a:picLocks noChangeAspect="1"/>
          </p:cNvPicPr>
          <p:nvPr/>
        </p:nvPicPr>
        <p:blipFill>
          <a:blip r:embed="rId2"/>
          <a:stretch>
            <a:fillRect/>
          </a:stretch>
        </p:blipFill>
        <p:spPr>
          <a:xfrm>
            <a:off x="7375734" y="321732"/>
            <a:ext cx="4635508" cy="6213425"/>
          </a:xfrm>
          <a:prstGeom prst="rect">
            <a:avLst/>
          </a:prstGeom>
        </p:spPr>
      </p:pic>
    </p:spTree>
    <p:extLst>
      <p:ext uri="{BB962C8B-B14F-4D97-AF65-F5344CB8AC3E}">
        <p14:creationId xmlns:p14="http://schemas.microsoft.com/office/powerpoint/2010/main" val="1731368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9A1F4656-FFDA-4BA3-8516-90E58C01A5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CB018903-3549-4A3B-A9DF-B26757CAA9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44" name="Rectangle 43">
              <a:extLst>
                <a:ext uri="{FF2B5EF4-FFF2-40B4-BE49-F238E27FC236}">
                  <a16:creationId xmlns:a16="http://schemas.microsoft.com/office/drawing/2014/main" id="{9E5D3F77-D07F-4F7D-97A2-E36683020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DC6F5A2D-56A0-4ED7-A3E2-3CF67608F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A1B165AD-E903-41B3-AF79-E929ADCD8ED6}"/>
              </a:ext>
            </a:extLst>
          </p:cNvPr>
          <p:cNvPicPr>
            <a:picLocks noChangeAspect="1"/>
          </p:cNvPicPr>
          <p:nvPr/>
        </p:nvPicPr>
        <p:blipFill>
          <a:blip r:embed="rId2"/>
          <a:stretch>
            <a:fillRect/>
          </a:stretch>
        </p:blipFill>
        <p:spPr>
          <a:xfrm>
            <a:off x="571500" y="1557338"/>
            <a:ext cx="8035925" cy="4749800"/>
          </a:xfrm>
          <a:prstGeom prst="rect">
            <a:avLst/>
          </a:prstGeom>
        </p:spPr>
      </p:pic>
      <p:pic>
        <p:nvPicPr>
          <p:cNvPr id="7" name="Picture 6">
            <a:extLst>
              <a:ext uri="{FF2B5EF4-FFF2-40B4-BE49-F238E27FC236}">
                <a16:creationId xmlns:a16="http://schemas.microsoft.com/office/drawing/2014/main" id="{6C53C931-EE2C-4A9A-89FB-6AB3EE6BB507}"/>
              </a:ext>
            </a:extLst>
          </p:cNvPr>
          <p:cNvPicPr>
            <a:picLocks noChangeAspect="1"/>
          </p:cNvPicPr>
          <p:nvPr/>
        </p:nvPicPr>
        <p:blipFill>
          <a:blip r:embed="rId3"/>
          <a:stretch>
            <a:fillRect/>
          </a:stretch>
        </p:blipFill>
        <p:spPr>
          <a:xfrm>
            <a:off x="8682038" y="1557338"/>
            <a:ext cx="2935288" cy="1657350"/>
          </a:xfrm>
          <a:prstGeom prst="rect">
            <a:avLst/>
          </a:prstGeom>
        </p:spPr>
      </p:pic>
      <p:pic>
        <p:nvPicPr>
          <p:cNvPr id="5" name="Picture 4">
            <a:extLst>
              <a:ext uri="{FF2B5EF4-FFF2-40B4-BE49-F238E27FC236}">
                <a16:creationId xmlns:a16="http://schemas.microsoft.com/office/drawing/2014/main" id="{A5B3C428-B0CC-4E1A-A02E-CD50DB8385EF}"/>
              </a:ext>
            </a:extLst>
          </p:cNvPr>
          <p:cNvPicPr>
            <a:picLocks noChangeAspect="1"/>
          </p:cNvPicPr>
          <p:nvPr/>
        </p:nvPicPr>
        <p:blipFill>
          <a:blip r:embed="rId4"/>
          <a:stretch>
            <a:fillRect/>
          </a:stretch>
        </p:blipFill>
        <p:spPr>
          <a:xfrm>
            <a:off x="8682038" y="3290888"/>
            <a:ext cx="2935288" cy="3016250"/>
          </a:xfrm>
          <a:prstGeom prst="rect">
            <a:avLst/>
          </a:prstGeom>
        </p:spPr>
      </p:pic>
      <p:sp>
        <p:nvSpPr>
          <p:cNvPr id="2" name="Title 1">
            <a:extLst>
              <a:ext uri="{FF2B5EF4-FFF2-40B4-BE49-F238E27FC236}">
                <a16:creationId xmlns:a16="http://schemas.microsoft.com/office/drawing/2014/main" id="{33781FB2-4CB0-4DE9-BFF6-BD2BFFCD1186}"/>
              </a:ext>
            </a:extLst>
          </p:cNvPr>
          <p:cNvSpPr>
            <a:spLocks noGrp="1"/>
          </p:cNvSpPr>
          <p:nvPr>
            <p:ph type="ctrTitle"/>
          </p:nvPr>
        </p:nvSpPr>
        <p:spPr>
          <a:xfrm>
            <a:off x="549277" y="458033"/>
            <a:ext cx="5257798" cy="726224"/>
          </a:xfrm>
        </p:spPr>
        <p:txBody>
          <a:bodyPr wrap="square" anchor="ctr">
            <a:normAutofit/>
          </a:bodyPr>
          <a:lstStyle/>
          <a:p>
            <a:pPr algn="l"/>
            <a:r>
              <a:rPr lang="en-US" sz="3600" b="1" dirty="0"/>
              <a:t>Ukraine</a:t>
            </a:r>
          </a:p>
        </p:txBody>
      </p:sp>
      <p:sp>
        <p:nvSpPr>
          <p:cNvPr id="3" name="Subtitle 2">
            <a:extLst>
              <a:ext uri="{FF2B5EF4-FFF2-40B4-BE49-F238E27FC236}">
                <a16:creationId xmlns:a16="http://schemas.microsoft.com/office/drawing/2014/main" id="{AFB41A08-2C33-4161-AF40-CD67F7A17B86}"/>
              </a:ext>
            </a:extLst>
          </p:cNvPr>
          <p:cNvSpPr>
            <a:spLocks noGrp="1"/>
          </p:cNvSpPr>
          <p:nvPr>
            <p:ph type="subTitle" idx="1"/>
          </p:nvPr>
        </p:nvSpPr>
        <p:spPr>
          <a:xfrm>
            <a:off x="5610578" y="237067"/>
            <a:ext cx="6030559" cy="1244071"/>
          </a:xfrm>
        </p:spPr>
        <p:txBody>
          <a:bodyPr wrap="square" anchor="ctr">
            <a:normAutofit/>
          </a:bodyPr>
          <a:lstStyle/>
          <a:p>
            <a:pPr algn="r"/>
            <a:r>
              <a:rPr lang="en-US" sz="1200" b="1" i="0" dirty="0">
                <a:solidFill>
                  <a:schemeClr val="tx1">
                    <a:alpha val="60000"/>
                  </a:schemeClr>
                </a:solidFill>
                <a:effectLst/>
                <a:latin typeface="Arial" panose="020B0604020202020204" pitchFamily="34" charset="0"/>
              </a:rPr>
              <a:t>Holodomor Memorial Day or Holodomor Remembrance Day</a:t>
            </a:r>
            <a:endParaRPr lang="en-US" sz="1200" b="1" i="0" dirty="0">
              <a:solidFill>
                <a:schemeClr val="tx1">
                  <a:alpha val="60000"/>
                </a:schemeClr>
              </a:solidFill>
              <a:effectLst/>
              <a:latin typeface="Inter"/>
            </a:endParaRPr>
          </a:p>
          <a:p>
            <a:pPr algn="r"/>
            <a:r>
              <a:rPr lang="en-US" sz="1200" b="0" i="0" dirty="0">
                <a:solidFill>
                  <a:schemeClr val="tx1">
                    <a:alpha val="60000"/>
                  </a:schemeClr>
                </a:solidFill>
                <a:effectLst/>
                <a:latin typeface="Arial" panose="020B0604020202020204" pitchFamily="34" charset="0"/>
              </a:rPr>
              <a:t>Day of memory for victims of the Holodomors is an annual commemoration of the victims of the </a:t>
            </a:r>
            <a:r>
              <a:rPr lang="en-US" sz="1200" b="0" i="0" u="none" strike="noStrike" dirty="0">
                <a:solidFill>
                  <a:schemeClr val="tx1">
                    <a:alpha val="60000"/>
                  </a:schemeClr>
                </a:solidFill>
                <a:effectLst/>
                <a:latin typeface="Arial" panose="020B0604020202020204" pitchFamily="34" charset="0"/>
                <a:hlinkClick r:id="rId5" tooltip="Holodomor"/>
              </a:rPr>
              <a:t>Holodomor</a:t>
            </a:r>
            <a:r>
              <a:rPr lang="en-US" sz="1200" b="0" i="0" dirty="0">
                <a:solidFill>
                  <a:schemeClr val="tx1">
                    <a:alpha val="60000"/>
                  </a:schemeClr>
                </a:solidFill>
                <a:effectLst/>
                <a:latin typeface="Arial" panose="020B0604020202020204" pitchFamily="34" charset="0"/>
              </a:rPr>
              <a:t>, the 1932–33 famine that killed millions in </a:t>
            </a:r>
            <a:r>
              <a:rPr lang="en-US" sz="1200" b="0" i="0" u="none" strike="noStrike" dirty="0">
                <a:solidFill>
                  <a:schemeClr val="tx1">
                    <a:alpha val="60000"/>
                  </a:schemeClr>
                </a:solidFill>
                <a:effectLst/>
                <a:latin typeface="Arial" panose="020B0604020202020204" pitchFamily="34" charset="0"/>
                <a:hlinkClick r:id="rId6" tooltip="Ukraine"/>
              </a:rPr>
              <a:t>Ukraine</a:t>
            </a:r>
            <a:r>
              <a:rPr lang="en-US" sz="1200" b="0" i="0" dirty="0">
                <a:solidFill>
                  <a:schemeClr val="tx1">
                    <a:alpha val="60000"/>
                  </a:schemeClr>
                </a:solidFill>
                <a:effectLst/>
                <a:latin typeface="Arial" panose="020B0604020202020204" pitchFamily="34" charset="0"/>
              </a:rPr>
              <a:t>, falling on the fourth Saturday of November. The day is also an official annual commemoration in </a:t>
            </a:r>
            <a:r>
              <a:rPr lang="en-US" sz="1200" b="0" i="0" u="none" strike="noStrike" dirty="0">
                <a:solidFill>
                  <a:schemeClr val="tx1">
                    <a:alpha val="60000"/>
                  </a:schemeClr>
                </a:solidFill>
                <a:effectLst/>
                <a:latin typeface="Arial" panose="020B0604020202020204" pitchFamily="34" charset="0"/>
                <a:hlinkClick r:id="rId7" tooltip="Canada"/>
              </a:rPr>
              <a:t>Canada</a:t>
            </a:r>
            <a:r>
              <a:rPr lang="en-US" sz="1200" b="0" i="0" dirty="0">
                <a:solidFill>
                  <a:schemeClr val="tx1">
                    <a:alpha val="60000"/>
                  </a:schemeClr>
                </a:solidFill>
                <a:effectLst/>
                <a:latin typeface="Arial" panose="020B0604020202020204" pitchFamily="34" charset="0"/>
              </a:rPr>
              <a:t>, and observed by </a:t>
            </a:r>
            <a:r>
              <a:rPr lang="en-US" sz="1200" b="0" i="0" u="none" strike="noStrike" dirty="0">
                <a:solidFill>
                  <a:schemeClr val="tx1">
                    <a:alpha val="60000"/>
                  </a:schemeClr>
                </a:solidFill>
                <a:effectLst/>
                <a:latin typeface="Arial" panose="020B0604020202020204" pitchFamily="34" charset="0"/>
                <a:hlinkClick r:id="rId8" tooltip="Ukrainian diaspora"/>
              </a:rPr>
              <a:t>Ukrainian diaspora</a:t>
            </a:r>
            <a:r>
              <a:rPr lang="en-US" sz="1200" b="0" i="0" dirty="0">
                <a:solidFill>
                  <a:schemeClr val="tx1">
                    <a:alpha val="60000"/>
                  </a:schemeClr>
                </a:solidFill>
                <a:effectLst/>
                <a:latin typeface="Arial" panose="020B0604020202020204" pitchFamily="34" charset="0"/>
              </a:rPr>
              <a:t> communities in other countries</a:t>
            </a:r>
            <a:r>
              <a:rPr lang="en-US" sz="800" b="0" i="0" dirty="0">
                <a:solidFill>
                  <a:schemeClr val="tx1">
                    <a:alpha val="60000"/>
                  </a:schemeClr>
                </a:solidFill>
                <a:effectLst/>
                <a:latin typeface="Arial" panose="020B0604020202020204" pitchFamily="34" charset="0"/>
              </a:rPr>
              <a:t>.</a:t>
            </a:r>
            <a:endParaRPr lang="en-US" sz="800" dirty="0">
              <a:solidFill>
                <a:schemeClr val="tx1">
                  <a:alpha val="60000"/>
                </a:schemeClr>
              </a:solidFill>
              <a:latin typeface="Inter"/>
            </a:endParaRPr>
          </a:p>
        </p:txBody>
      </p:sp>
    </p:spTree>
    <p:extLst>
      <p:ext uri="{BB962C8B-B14F-4D97-AF65-F5344CB8AC3E}">
        <p14:creationId xmlns:p14="http://schemas.microsoft.com/office/powerpoint/2010/main" val="16477476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3E4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3F41EE2-ED6E-4445-A81C-DCC1F611B51D}"/>
              </a:ext>
            </a:extLst>
          </p:cNvPr>
          <p:cNvSpPr>
            <a:spLocks noGrp="1"/>
          </p:cNvSpPr>
          <p:nvPr>
            <p:ph type="title"/>
          </p:nvPr>
        </p:nvSpPr>
        <p:spPr>
          <a:xfrm>
            <a:off x="524256" y="516804"/>
            <a:ext cx="6594189" cy="1625210"/>
          </a:xfrm>
        </p:spPr>
        <p:txBody>
          <a:bodyPr>
            <a:normAutofit/>
          </a:bodyPr>
          <a:lstStyle/>
          <a:p>
            <a:r>
              <a:rPr lang="en-US" dirty="0">
                <a:solidFill>
                  <a:srgbClr val="FFFFFF"/>
                </a:solidFill>
              </a:rPr>
              <a:t>B.O.I.T Training Plan Template - Communication</a:t>
            </a:r>
          </a:p>
        </p:txBody>
      </p:sp>
      <p:sp>
        <p:nvSpPr>
          <p:cNvPr id="31" name="Rectangle 30">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98ABB211-F7F8-481E-8CAC-3781A073A93E}"/>
              </a:ext>
            </a:extLst>
          </p:cNvPr>
          <p:cNvSpPr>
            <a:spLocks noGrp="1"/>
          </p:cNvSpPr>
          <p:nvPr>
            <p:ph idx="1"/>
          </p:nvPr>
        </p:nvSpPr>
        <p:spPr>
          <a:xfrm>
            <a:off x="8029319" y="917725"/>
            <a:ext cx="3424739" cy="4852362"/>
          </a:xfrm>
        </p:spPr>
        <p:txBody>
          <a:bodyPr anchor="ctr">
            <a:normAutofit/>
          </a:bodyPr>
          <a:lstStyle/>
          <a:p>
            <a:pPr marL="0" indent="0">
              <a:buNone/>
            </a:pPr>
            <a:r>
              <a:rPr lang="en-US" sz="1400" b="1" i="0" dirty="0">
                <a:solidFill>
                  <a:schemeClr val="bg1"/>
                </a:solidFill>
                <a:effectLst/>
                <a:latin typeface="LatoWeb"/>
              </a:rPr>
              <a:t>GLOSSARY</a:t>
            </a:r>
          </a:p>
          <a:p>
            <a:r>
              <a:rPr lang="en-US" sz="1400" b="1" i="0" dirty="0">
                <a:solidFill>
                  <a:schemeClr val="bg1"/>
                </a:solidFill>
                <a:effectLst/>
                <a:latin typeface="LatoWeb"/>
              </a:rPr>
              <a:t>Authority having Jurisdiction: From the B.C. Building Code:</a:t>
            </a:r>
          </a:p>
          <a:p>
            <a:r>
              <a:rPr lang="en-US" sz="1400" b="1" i="0" dirty="0">
                <a:solidFill>
                  <a:schemeClr val="bg1"/>
                </a:solidFill>
                <a:effectLst/>
                <a:latin typeface="LatoWeb"/>
              </a:rPr>
              <a:t>BC Building Code / National Building Code of Canada / B.C. Plumbing Code / B.C. Fire Code</a:t>
            </a:r>
          </a:p>
          <a:p>
            <a:r>
              <a:rPr lang="en-US" sz="2000" dirty="0">
                <a:solidFill>
                  <a:schemeClr val="bg1"/>
                </a:solidFill>
              </a:rPr>
              <a:t>The BC Fire Code</a:t>
            </a:r>
          </a:p>
          <a:p>
            <a:endParaRPr lang="en-US" sz="2000" dirty="0">
              <a:solidFill>
                <a:schemeClr val="bg1"/>
              </a:solidFill>
            </a:endParaRPr>
          </a:p>
          <a:p>
            <a:pPr marL="0" indent="0">
              <a:buNone/>
            </a:pPr>
            <a:endParaRPr lang="en-US" sz="2000" dirty="0">
              <a:solidFill>
                <a:srgbClr val="FFFFFF"/>
              </a:solidFill>
            </a:endParaRPr>
          </a:p>
        </p:txBody>
      </p:sp>
      <p:pic>
        <p:nvPicPr>
          <p:cNvPr id="4" name="Picture 3">
            <a:extLst>
              <a:ext uri="{FF2B5EF4-FFF2-40B4-BE49-F238E27FC236}">
                <a16:creationId xmlns:a16="http://schemas.microsoft.com/office/drawing/2014/main" id="{2D3E3998-464F-4478-8524-5A103D8E38D1}"/>
              </a:ext>
            </a:extLst>
          </p:cNvPr>
          <p:cNvPicPr>
            <a:picLocks noChangeAspect="1"/>
          </p:cNvPicPr>
          <p:nvPr/>
        </p:nvPicPr>
        <p:blipFill>
          <a:blip r:embed="rId2"/>
          <a:stretch>
            <a:fillRect/>
          </a:stretch>
        </p:blipFill>
        <p:spPr>
          <a:xfrm>
            <a:off x="337012" y="2409632"/>
            <a:ext cx="7056669" cy="4171644"/>
          </a:xfrm>
          <a:prstGeom prst="rect">
            <a:avLst/>
          </a:prstGeom>
        </p:spPr>
      </p:pic>
      <p:pic>
        <p:nvPicPr>
          <p:cNvPr id="5" name="Picture 4">
            <a:extLst>
              <a:ext uri="{FF2B5EF4-FFF2-40B4-BE49-F238E27FC236}">
                <a16:creationId xmlns:a16="http://schemas.microsoft.com/office/drawing/2014/main" id="{8B90214F-758A-413D-A6B7-B1EEC20B15E0}"/>
              </a:ext>
            </a:extLst>
          </p:cNvPr>
          <p:cNvPicPr>
            <a:picLocks noChangeAspect="1"/>
          </p:cNvPicPr>
          <p:nvPr/>
        </p:nvPicPr>
        <p:blipFill>
          <a:blip r:embed="rId3"/>
          <a:stretch>
            <a:fillRect/>
          </a:stretch>
        </p:blipFill>
        <p:spPr>
          <a:xfrm>
            <a:off x="7949474" y="1156472"/>
            <a:ext cx="3584428" cy="4545054"/>
          </a:xfrm>
          <a:prstGeom prst="rect">
            <a:avLst/>
          </a:prstGeom>
        </p:spPr>
      </p:pic>
      <p:sp>
        <p:nvSpPr>
          <p:cNvPr id="6" name="Oval 5">
            <a:extLst>
              <a:ext uri="{FF2B5EF4-FFF2-40B4-BE49-F238E27FC236}">
                <a16:creationId xmlns:a16="http://schemas.microsoft.com/office/drawing/2014/main" id="{6D75E522-72F3-43DE-890B-BBFC83563551}"/>
              </a:ext>
            </a:extLst>
          </p:cNvPr>
          <p:cNvSpPr/>
          <p:nvPr/>
        </p:nvSpPr>
        <p:spPr>
          <a:xfrm>
            <a:off x="196038" y="2481070"/>
            <a:ext cx="3480612" cy="26041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3152729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F41EE2-ED6E-4445-A81C-DCC1F611B51D}"/>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b="1">
                <a:solidFill>
                  <a:srgbClr val="FFFFFF"/>
                </a:solidFill>
              </a:rPr>
              <a:t>Communication – Training Opportunties</a:t>
            </a:r>
          </a:p>
        </p:txBody>
      </p:sp>
      <p:cxnSp>
        <p:nvCxnSpPr>
          <p:cNvPr id="68" name="Straight Connector 67">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descr="Diagram&#10;&#10;Description automatically generated">
            <a:extLst>
              <a:ext uri="{FF2B5EF4-FFF2-40B4-BE49-F238E27FC236}">
                <a16:creationId xmlns:a16="http://schemas.microsoft.com/office/drawing/2014/main" id="{CFF869B9-EEF3-4678-9432-3F32F89C9EA8}"/>
              </a:ext>
            </a:extLst>
          </p:cNvPr>
          <p:cNvPicPr>
            <a:picLocks noChangeAspect="1"/>
          </p:cNvPicPr>
          <p:nvPr/>
        </p:nvPicPr>
        <p:blipFill rotWithShape="1">
          <a:blip r:embed="rId2"/>
          <a:srcRect r="3" b="83"/>
          <a:stretch/>
        </p:blipFill>
        <p:spPr>
          <a:xfrm>
            <a:off x="948265" y="2426818"/>
            <a:ext cx="4222520" cy="3997637"/>
          </a:xfrm>
          <a:prstGeom prst="rect">
            <a:avLst/>
          </a:prstGeom>
        </p:spPr>
      </p:pic>
      <p:cxnSp>
        <p:nvCxnSpPr>
          <p:cNvPr id="70" name="Straight Connector 69">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Picture 6" descr="Graphical user interface, text, application&#10;&#10;Description automatically generated">
            <a:extLst>
              <a:ext uri="{FF2B5EF4-FFF2-40B4-BE49-F238E27FC236}">
                <a16:creationId xmlns:a16="http://schemas.microsoft.com/office/drawing/2014/main" id="{0AF427F0-7866-4DCD-8D8E-1720F4634696}"/>
              </a:ext>
            </a:extLst>
          </p:cNvPr>
          <p:cNvPicPr>
            <a:picLocks noChangeAspect="1"/>
          </p:cNvPicPr>
          <p:nvPr/>
        </p:nvPicPr>
        <p:blipFill>
          <a:blip r:embed="rId3"/>
          <a:stretch>
            <a:fillRect/>
          </a:stretch>
        </p:blipFill>
        <p:spPr>
          <a:xfrm>
            <a:off x="6481020" y="2426818"/>
            <a:ext cx="5384022" cy="3997637"/>
          </a:xfrm>
          <a:prstGeom prst="rect">
            <a:avLst/>
          </a:prstGeom>
        </p:spPr>
      </p:pic>
    </p:spTree>
    <p:extLst>
      <p:ext uri="{BB962C8B-B14F-4D97-AF65-F5344CB8AC3E}">
        <p14:creationId xmlns:p14="http://schemas.microsoft.com/office/powerpoint/2010/main" val="36966894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5" name="Straight Connector 74">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F41EE2-ED6E-4445-A81C-DCC1F611B51D}"/>
              </a:ext>
            </a:extLst>
          </p:cNvPr>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5400" b="1" kern="1200">
                <a:solidFill>
                  <a:schemeClr val="bg1"/>
                </a:solidFill>
                <a:latin typeface="+mj-lt"/>
                <a:ea typeface="+mj-ea"/>
                <a:cs typeface="+mj-cs"/>
              </a:rPr>
              <a:t>Communication – Training Opportunties</a:t>
            </a:r>
          </a:p>
        </p:txBody>
      </p:sp>
      <p:cxnSp>
        <p:nvCxnSpPr>
          <p:cNvPr id="79" name="Straight Connector 78">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FC019B9E-A85A-4D69-872C-24B347F25427}"/>
              </a:ext>
            </a:extLst>
          </p:cNvPr>
          <p:cNvPicPr>
            <a:picLocks noChangeAspect="1"/>
          </p:cNvPicPr>
          <p:nvPr/>
        </p:nvPicPr>
        <p:blipFill>
          <a:blip r:embed="rId2"/>
          <a:stretch>
            <a:fillRect/>
          </a:stretch>
        </p:blipFill>
        <p:spPr>
          <a:xfrm>
            <a:off x="2366936" y="2427541"/>
            <a:ext cx="7403029" cy="3997637"/>
          </a:xfrm>
          <a:prstGeom prst="rect">
            <a:avLst/>
          </a:prstGeom>
        </p:spPr>
      </p:pic>
    </p:spTree>
    <p:extLst>
      <p:ext uri="{BB962C8B-B14F-4D97-AF65-F5344CB8AC3E}">
        <p14:creationId xmlns:p14="http://schemas.microsoft.com/office/powerpoint/2010/main" val="2132209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F41EE2-ED6E-4445-A81C-DCC1F611B51D}"/>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b="1" kern="1200">
                <a:solidFill>
                  <a:schemeClr val="bg1"/>
                </a:solidFill>
                <a:latin typeface="+mj-lt"/>
                <a:ea typeface="+mj-ea"/>
                <a:cs typeface="+mj-cs"/>
              </a:rPr>
              <a:t>Communication – Training Opportunties</a:t>
            </a:r>
          </a:p>
        </p:txBody>
      </p:sp>
      <p:pic>
        <p:nvPicPr>
          <p:cNvPr id="5" name="Picture 4">
            <a:extLst>
              <a:ext uri="{FF2B5EF4-FFF2-40B4-BE49-F238E27FC236}">
                <a16:creationId xmlns:a16="http://schemas.microsoft.com/office/drawing/2014/main" id="{A6E955EC-E171-4445-BF79-EFE1E8A42F54}"/>
              </a:ext>
            </a:extLst>
          </p:cNvPr>
          <p:cNvPicPr>
            <a:picLocks noChangeAspect="1"/>
          </p:cNvPicPr>
          <p:nvPr/>
        </p:nvPicPr>
        <p:blipFill>
          <a:blip r:embed="rId2"/>
          <a:stretch>
            <a:fillRect/>
          </a:stretch>
        </p:blipFill>
        <p:spPr>
          <a:xfrm>
            <a:off x="737220" y="1675227"/>
            <a:ext cx="10717560" cy="4394199"/>
          </a:xfrm>
          <a:prstGeom prst="rect">
            <a:avLst/>
          </a:prstGeom>
        </p:spPr>
      </p:pic>
    </p:spTree>
    <p:extLst>
      <p:ext uri="{BB962C8B-B14F-4D97-AF65-F5344CB8AC3E}">
        <p14:creationId xmlns:p14="http://schemas.microsoft.com/office/powerpoint/2010/main" val="21152596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0FC6B-069E-4AEF-95C8-7227B583FA2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9F5DA8C-77C7-4BC6-8E93-05D25ED02CC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F63605C-5D6B-45F7-9616-8D7C331097B9}"/>
              </a:ext>
            </a:extLst>
          </p:cNvPr>
          <p:cNvPicPr>
            <a:picLocks noChangeAspect="1"/>
          </p:cNvPicPr>
          <p:nvPr/>
        </p:nvPicPr>
        <p:blipFill>
          <a:blip r:embed="rId2"/>
          <a:stretch>
            <a:fillRect/>
          </a:stretch>
        </p:blipFill>
        <p:spPr>
          <a:xfrm>
            <a:off x="243333" y="228601"/>
            <a:ext cx="11705334" cy="6252474"/>
          </a:xfrm>
          <a:prstGeom prst="rect">
            <a:avLst/>
          </a:prstGeom>
        </p:spPr>
      </p:pic>
    </p:spTree>
    <p:extLst>
      <p:ext uri="{BB962C8B-B14F-4D97-AF65-F5344CB8AC3E}">
        <p14:creationId xmlns:p14="http://schemas.microsoft.com/office/powerpoint/2010/main" val="6968335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7" name="Rectangle 76">
            <a:extLst>
              <a:ext uri="{FF2B5EF4-FFF2-40B4-BE49-F238E27FC236}">
                <a16:creationId xmlns:a16="http://schemas.microsoft.com/office/drawing/2014/main" id="{5428AC11-BFDF-42EF-80FF-717BBF909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8628" y="1408629"/>
            <a:ext cx="6858000"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2CC56AF6-38E4-490B-8E2B-1A1037B4E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832"/>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2339A6F5-AD6A-4D80-8AD9-6290D13AC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513"/>
            <a:ext cx="6857572" cy="3581401"/>
          </a:xfrm>
          <a:prstGeom prst="rect">
            <a:avLst/>
          </a:prstGeom>
          <a:gradFill>
            <a:gsLst>
              <a:gs pos="0">
                <a:srgbClr val="000000">
                  <a:alpha val="61000"/>
                </a:srgbClr>
              </a:gs>
              <a:gs pos="95000">
                <a:schemeClr val="accent5">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3F41EE2-ED6E-4445-A81C-DCC1F611B51D}"/>
              </a:ext>
            </a:extLst>
          </p:cNvPr>
          <p:cNvSpPr>
            <a:spLocks noGrp="1"/>
          </p:cNvSpPr>
          <p:nvPr>
            <p:ph type="title"/>
          </p:nvPr>
        </p:nvSpPr>
        <p:spPr>
          <a:xfrm>
            <a:off x="660042" y="2945176"/>
            <a:ext cx="2878688" cy="2757975"/>
          </a:xfrm>
        </p:spPr>
        <p:txBody>
          <a:bodyPr vert="horz" lIns="91440" tIns="45720" rIns="91440" bIns="45720" rtlCol="0" anchor="t">
            <a:normAutofit/>
          </a:bodyPr>
          <a:lstStyle/>
          <a:p>
            <a:r>
              <a:rPr lang="en-US" sz="3100" b="1">
                <a:solidFill>
                  <a:srgbClr val="FFFFFF"/>
                </a:solidFill>
              </a:rPr>
              <a:t>Communication – Good Reads</a:t>
            </a:r>
          </a:p>
        </p:txBody>
      </p:sp>
      <p:pic>
        <p:nvPicPr>
          <p:cNvPr id="8" name="Picture 7">
            <a:extLst>
              <a:ext uri="{FF2B5EF4-FFF2-40B4-BE49-F238E27FC236}">
                <a16:creationId xmlns:a16="http://schemas.microsoft.com/office/drawing/2014/main" id="{A215A492-7FC2-4F6C-BA70-9934358CDAD9}"/>
              </a:ext>
            </a:extLst>
          </p:cNvPr>
          <p:cNvPicPr>
            <a:picLocks noChangeAspect="1"/>
          </p:cNvPicPr>
          <p:nvPr/>
        </p:nvPicPr>
        <p:blipFill>
          <a:blip r:embed="rId2"/>
          <a:stretch>
            <a:fillRect/>
          </a:stretch>
        </p:blipFill>
        <p:spPr>
          <a:xfrm>
            <a:off x="4775217" y="1351370"/>
            <a:ext cx="3147413" cy="4155000"/>
          </a:xfrm>
          <a:prstGeom prst="rect">
            <a:avLst/>
          </a:prstGeom>
        </p:spPr>
      </p:pic>
      <p:pic>
        <p:nvPicPr>
          <p:cNvPr id="4" name="Picture 3">
            <a:extLst>
              <a:ext uri="{FF2B5EF4-FFF2-40B4-BE49-F238E27FC236}">
                <a16:creationId xmlns:a16="http://schemas.microsoft.com/office/drawing/2014/main" id="{C25F406A-A35B-46DF-80CE-88206D416B28}"/>
              </a:ext>
            </a:extLst>
          </p:cNvPr>
          <p:cNvPicPr>
            <a:picLocks noChangeAspect="1"/>
          </p:cNvPicPr>
          <p:nvPr/>
        </p:nvPicPr>
        <p:blipFill>
          <a:blip r:embed="rId3"/>
          <a:stretch>
            <a:fillRect/>
          </a:stretch>
        </p:blipFill>
        <p:spPr>
          <a:xfrm>
            <a:off x="8266414" y="853613"/>
            <a:ext cx="3141973" cy="5150775"/>
          </a:xfrm>
          <a:prstGeom prst="rect">
            <a:avLst/>
          </a:prstGeom>
        </p:spPr>
      </p:pic>
    </p:spTree>
    <p:extLst>
      <p:ext uri="{BB962C8B-B14F-4D97-AF65-F5344CB8AC3E}">
        <p14:creationId xmlns:p14="http://schemas.microsoft.com/office/powerpoint/2010/main" val="25614473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8">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0">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5F03F02-A838-4ADC-BD13-0BFEAC04B00F}"/>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Does your department have a: </a:t>
            </a:r>
          </a:p>
        </p:txBody>
      </p:sp>
      <p:graphicFrame>
        <p:nvGraphicFramePr>
          <p:cNvPr id="7" name="Content Placeholder 2">
            <a:extLst>
              <a:ext uri="{FF2B5EF4-FFF2-40B4-BE49-F238E27FC236}">
                <a16:creationId xmlns:a16="http://schemas.microsoft.com/office/drawing/2014/main" id="{40CBEE79-0690-413E-B134-AEB05C8EF891}"/>
              </a:ext>
            </a:extLst>
          </p:cNvPr>
          <p:cNvGraphicFramePr>
            <a:graphicFrameLocks noGrp="1"/>
          </p:cNvGraphicFramePr>
          <p:nvPr>
            <p:ph idx="1"/>
            <p:extLst>
              <p:ext uri="{D42A27DB-BD31-4B8C-83A1-F6EECF244321}">
                <p14:modId xmlns:p14="http://schemas.microsoft.com/office/powerpoint/2010/main" val="3248722285"/>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90987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CE469-E7A9-4B38-9146-37A927CE891B}"/>
              </a:ext>
            </a:extLst>
          </p:cNvPr>
          <p:cNvSpPr>
            <a:spLocks noGrp="1"/>
          </p:cNvSpPr>
          <p:nvPr>
            <p:ph type="title"/>
          </p:nvPr>
        </p:nvSpPr>
        <p:spPr>
          <a:xfrm>
            <a:off x="504497" y="365125"/>
            <a:ext cx="10515600" cy="1325563"/>
          </a:xfrm>
        </p:spPr>
        <p:txBody>
          <a:bodyPr/>
          <a:lstStyle/>
          <a:p>
            <a:r>
              <a:rPr lang="en-US" dirty="0"/>
              <a:t>Member comments on the program</a:t>
            </a:r>
          </a:p>
        </p:txBody>
      </p:sp>
      <p:sp>
        <p:nvSpPr>
          <p:cNvPr id="3" name="Content Placeholder 2">
            <a:extLst>
              <a:ext uri="{FF2B5EF4-FFF2-40B4-BE49-F238E27FC236}">
                <a16:creationId xmlns:a16="http://schemas.microsoft.com/office/drawing/2014/main" id="{14692F19-3394-4744-A95A-92ADC271A1C6}"/>
              </a:ext>
            </a:extLst>
          </p:cNvPr>
          <p:cNvSpPr>
            <a:spLocks noGrp="1"/>
          </p:cNvSpPr>
          <p:nvPr>
            <p:ph idx="1"/>
          </p:nvPr>
        </p:nvSpPr>
        <p:spPr>
          <a:xfrm>
            <a:off x="504497" y="1471448"/>
            <a:ext cx="11351171" cy="5021427"/>
          </a:xfrm>
        </p:spPr>
        <p:txBody>
          <a:bodyPr>
            <a:normAutofit fontScale="40000" lnSpcReduction="20000"/>
          </a:bodyPr>
          <a:lstStyle/>
          <a:p>
            <a:pPr marL="0" indent="0">
              <a:buNone/>
            </a:pPr>
            <a:r>
              <a:rPr lang="en-US" sz="3800" dirty="0"/>
              <a:t>Tim W - City of Nanaimo - +3 year as a Building Official – BOIT Level 03</a:t>
            </a:r>
          </a:p>
          <a:p>
            <a:pPr marL="0" indent="0">
              <a:buNone/>
            </a:pPr>
            <a:endParaRPr lang="en-US" sz="3800" dirty="0"/>
          </a:p>
          <a:p>
            <a:r>
              <a:rPr lang="en-US" sz="3800" dirty="0"/>
              <a:t>First staff member to go through the program</a:t>
            </a:r>
          </a:p>
          <a:p>
            <a:pPr marL="0" indent="0">
              <a:buNone/>
            </a:pPr>
            <a:endParaRPr lang="en-US" sz="3800" dirty="0"/>
          </a:p>
          <a:p>
            <a:r>
              <a:rPr lang="en-US" sz="3800" dirty="0"/>
              <a:t>Provided a professional plan to review with senior leadership and show the benefits to the local government of a certified Building Official</a:t>
            </a:r>
          </a:p>
          <a:p>
            <a:pPr marL="0" indent="0">
              <a:buNone/>
            </a:pPr>
            <a:endParaRPr lang="en-US" sz="3800" dirty="0"/>
          </a:p>
          <a:p>
            <a:r>
              <a:rPr lang="en-US" sz="3800" dirty="0"/>
              <a:t>BOIT provides a formal process to establish Career goals  (and personal goals) and a Training schedule within an operational budget.</a:t>
            </a:r>
          </a:p>
          <a:p>
            <a:pPr marL="0" indent="0">
              <a:buNone/>
            </a:pPr>
            <a:endParaRPr lang="en-US" sz="3800" dirty="0"/>
          </a:p>
          <a:p>
            <a:pPr>
              <a:defRPr/>
            </a:pPr>
            <a:r>
              <a:rPr lang="en-US" sz="3800" dirty="0">
                <a:solidFill>
                  <a:prstClr val="black"/>
                </a:solidFill>
                <a:latin typeface="Calibri" panose="020F0502020204030204"/>
              </a:rPr>
              <a:t>T</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he course is easy follow, but t</a:t>
            </a:r>
            <a:r>
              <a:rPr lang="en-US" sz="3800" dirty="0"/>
              <a:t>he Trainee needs to put in the energy and time.</a:t>
            </a:r>
          </a:p>
          <a:p>
            <a:pPr marL="0" indent="0">
              <a:buNone/>
            </a:pPr>
            <a:endParaRPr lang="en-US" sz="3800" dirty="0"/>
          </a:p>
          <a:p>
            <a:r>
              <a:rPr lang="en-US" sz="3800" dirty="0"/>
              <a:t>Nanaimo has a good in-house training program for “soft-skills”</a:t>
            </a:r>
          </a:p>
          <a:p>
            <a:pPr marL="0" indent="0">
              <a:buNone/>
            </a:pPr>
            <a:endParaRPr lang="en-US" sz="3800" dirty="0"/>
          </a:p>
          <a:p>
            <a:r>
              <a:rPr lang="en-US" sz="3800" dirty="0"/>
              <a:t>His Mentor is outside his organization, which exposes him to different viewpoints.</a:t>
            </a:r>
          </a:p>
          <a:p>
            <a:pPr marL="0" indent="0">
              <a:buNone/>
            </a:pPr>
            <a:endParaRPr lang="en-US" sz="3800" dirty="0"/>
          </a:p>
          <a:p>
            <a:pPr marL="0" indent="0">
              <a:buNone/>
            </a:pPr>
            <a:r>
              <a:rPr lang="en-US" sz="3800" dirty="0"/>
              <a:t>Course Program aha moments</a:t>
            </a:r>
          </a:p>
          <a:p>
            <a:r>
              <a:rPr lang="en-US" sz="3800" dirty="0"/>
              <a:t>Overview by David Tupper of MIABC – being mindful of the property/permit file information you share.</a:t>
            </a:r>
          </a:p>
          <a:p>
            <a:pPr>
              <a:defRPr/>
            </a:pPr>
            <a:r>
              <a:rPr kumimoji="0" lang="en-US" sz="3700" b="0" i="0" u="none" strike="noStrike" kern="1200" cap="none" spc="0" normalizeH="0" baseline="0" noProof="0" dirty="0">
                <a:ln>
                  <a:noFill/>
                </a:ln>
                <a:solidFill>
                  <a:prstClr val="black"/>
                </a:solidFill>
                <a:effectLst/>
                <a:uLnTx/>
                <a:uFillTx/>
                <a:latin typeface="Calibri" panose="020F0502020204030204"/>
                <a:ea typeface="+mn-ea"/>
                <a:cs typeface="+mn-cs"/>
              </a:rPr>
              <a:t>We are a small but important part of the building process and the community. 	</a:t>
            </a:r>
            <a:r>
              <a:rPr kumimoji="0" lang="en-US" sz="3700" b="1" i="0" u="none" strike="noStrike" kern="1200" cap="none" spc="0" normalizeH="0" baseline="0" noProof="0" dirty="0">
                <a:ln>
                  <a:noFill/>
                </a:ln>
                <a:solidFill>
                  <a:prstClr val="black"/>
                </a:solidFill>
                <a:effectLst/>
                <a:uLnTx/>
                <a:uFillTx/>
                <a:latin typeface="Calibri" panose="020F0502020204030204"/>
                <a:ea typeface="+mn-ea"/>
                <a:cs typeface="+mn-cs"/>
              </a:rPr>
              <a:t>“With great Power comes Great responsibility”</a:t>
            </a:r>
          </a:p>
          <a:p>
            <a:endParaRPr lang="en-US" sz="3800"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3091160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3F41EE2-ED6E-4445-A81C-DCC1F611B51D}"/>
              </a:ext>
            </a:extLst>
          </p:cNvPr>
          <p:cNvSpPr>
            <a:spLocks noGrp="1"/>
          </p:cNvSpPr>
          <p:nvPr>
            <p:ph type="title"/>
          </p:nvPr>
        </p:nvSpPr>
        <p:spPr>
          <a:xfrm>
            <a:off x="686834" y="1153572"/>
            <a:ext cx="3200400" cy="4461163"/>
          </a:xfrm>
        </p:spPr>
        <p:txBody>
          <a:bodyPr>
            <a:normAutofit/>
          </a:bodyPr>
          <a:lstStyle/>
          <a:p>
            <a:r>
              <a:rPr lang="en-US" b="1" dirty="0">
                <a:solidFill>
                  <a:srgbClr val="FFFFFF"/>
                </a:solidFill>
              </a:rPr>
              <a:t>Residential wood decks and balconies</a:t>
            </a:r>
            <a:br>
              <a:rPr lang="en-US" b="1" dirty="0">
                <a:solidFill>
                  <a:srgbClr val="FFFFFF"/>
                </a:solidFill>
              </a:rPr>
            </a:br>
            <a:br>
              <a:rPr lang="en-US" b="1" dirty="0">
                <a:solidFill>
                  <a:srgbClr val="FFFFFF"/>
                </a:solidFill>
              </a:rPr>
            </a:br>
            <a:endParaRPr lang="en-US" b="1" dirty="0">
              <a:solidFill>
                <a:srgbClr val="FFFFFF"/>
              </a:solidFill>
            </a:endParaRPr>
          </a:p>
        </p:txBody>
      </p:sp>
      <p:sp>
        <p:nvSpPr>
          <p:cNvPr id="42" name="Arc 4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98ABB211-F7F8-481E-8CAC-3781A073A93E}"/>
              </a:ext>
            </a:extLst>
          </p:cNvPr>
          <p:cNvSpPr>
            <a:spLocks noGrp="1"/>
          </p:cNvSpPr>
          <p:nvPr>
            <p:ph idx="1"/>
          </p:nvPr>
        </p:nvSpPr>
        <p:spPr>
          <a:xfrm>
            <a:off x="4447308" y="591344"/>
            <a:ext cx="6906491" cy="5585619"/>
          </a:xfrm>
        </p:spPr>
        <p:txBody>
          <a:bodyPr anchor="ctr">
            <a:normAutofit/>
          </a:bodyPr>
          <a:lstStyle/>
          <a:p>
            <a:pPr marL="0" indent="0">
              <a:buNone/>
            </a:pPr>
            <a:endParaRPr lang="en-US" dirty="0"/>
          </a:p>
          <a:p>
            <a:pPr marL="0" indent="0">
              <a:buNone/>
            </a:pPr>
            <a:endParaRPr lang="en-US" dirty="0"/>
          </a:p>
        </p:txBody>
      </p:sp>
    </p:spTree>
    <p:extLst>
      <p:ext uri="{BB962C8B-B14F-4D97-AF65-F5344CB8AC3E}">
        <p14:creationId xmlns:p14="http://schemas.microsoft.com/office/powerpoint/2010/main" val="20195860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7C19CE-A2D5-46DB-8FDF-1873DD79768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b="1" kern="1200" dirty="0">
                <a:solidFill>
                  <a:schemeClr val="bg1"/>
                </a:solidFill>
                <a:latin typeface="+mj-lt"/>
                <a:ea typeface="+mj-ea"/>
                <a:cs typeface="+mj-cs"/>
              </a:rPr>
              <a:t>Preventing - Deck &amp; Balcony Failures</a:t>
            </a:r>
          </a:p>
        </p:txBody>
      </p:sp>
      <p:pic>
        <p:nvPicPr>
          <p:cNvPr id="4" name="Content Placeholder 4">
            <a:extLst>
              <a:ext uri="{FF2B5EF4-FFF2-40B4-BE49-F238E27FC236}">
                <a16:creationId xmlns:a16="http://schemas.microsoft.com/office/drawing/2014/main" id="{B7B36C64-6AA4-4817-81A9-C94FF6DE5F27}"/>
              </a:ext>
            </a:extLst>
          </p:cNvPr>
          <p:cNvPicPr>
            <a:picLocks noGrp="1" noChangeAspect="1"/>
          </p:cNvPicPr>
          <p:nvPr>
            <p:ph idx="1"/>
          </p:nvPr>
        </p:nvPicPr>
        <p:blipFill rotWithShape="1">
          <a:blip r:embed="rId2"/>
          <a:srcRect l="321" r="10329"/>
          <a:stretch/>
        </p:blipFill>
        <p:spPr>
          <a:xfrm>
            <a:off x="1214439" y="1675227"/>
            <a:ext cx="9729786" cy="4825586"/>
          </a:xfrm>
          <a:prstGeom prst="rect">
            <a:avLst/>
          </a:prstGeom>
        </p:spPr>
      </p:pic>
    </p:spTree>
    <p:extLst>
      <p:ext uri="{BB962C8B-B14F-4D97-AF65-F5344CB8AC3E}">
        <p14:creationId xmlns:p14="http://schemas.microsoft.com/office/powerpoint/2010/main" val="2784811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E443FD7-A66B-4AA0-872D-B088B9BC5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781FB2-4CB0-4DE9-BFF6-BD2BFFCD1186}"/>
              </a:ext>
            </a:extLst>
          </p:cNvPr>
          <p:cNvSpPr>
            <a:spLocks noGrp="1"/>
          </p:cNvSpPr>
          <p:nvPr>
            <p:ph type="ctrTitle"/>
          </p:nvPr>
        </p:nvSpPr>
        <p:spPr>
          <a:xfrm>
            <a:off x="1094095" y="851517"/>
            <a:ext cx="5238466" cy="2991416"/>
          </a:xfrm>
        </p:spPr>
        <p:txBody>
          <a:bodyPr anchor="b">
            <a:normAutofit/>
          </a:bodyPr>
          <a:lstStyle/>
          <a:p>
            <a:pPr algn="l"/>
            <a:r>
              <a:rPr lang="en-US" dirty="0"/>
              <a:t>BOABC Mission </a:t>
            </a:r>
          </a:p>
        </p:txBody>
      </p:sp>
      <p:sp>
        <p:nvSpPr>
          <p:cNvPr id="3" name="Subtitle 2">
            <a:extLst>
              <a:ext uri="{FF2B5EF4-FFF2-40B4-BE49-F238E27FC236}">
                <a16:creationId xmlns:a16="http://schemas.microsoft.com/office/drawing/2014/main" id="{AFB41A08-2C33-4161-AF40-CD67F7A17B86}"/>
              </a:ext>
            </a:extLst>
          </p:cNvPr>
          <p:cNvSpPr>
            <a:spLocks noGrp="1"/>
          </p:cNvSpPr>
          <p:nvPr>
            <p:ph type="subTitle" idx="1"/>
          </p:nvPr>
        </p:nvSpPr>
        <p:spPr>
          <a:xfrm>
            <a:off x="1094096" y="3842932"/>
            <a:ext cx="4167115" cy="2163551"/>
          </a:xfrm>
        </p:spPr>
        <p:txBody>
          <a:bodyPr anchor="t">
            <a:normAutofit/>
          </a:bodyPr>
          <a:lstStyle/>
          <a:p>
            <a:pPr algn="l"/>
            <a:r>
              <a:rPr lang="en-US" sz="2000" b="0" i="0">
                <a:effectLst/>
                <a:latin typeface="LatoWeb"/>
              </a:rPr>
              <a:t>BOABC is dedicated to serving the best interests of the public in building safety by moving forward with the highest standards in professionalism, competency and consistent practice in the Building Community.</a:t>
            </a:r>
            <a:endParaRPr lang="en-US" sz="2000"/>
          </a:p>
        </p:txBody>
      </p:sp>
      <p:sp>
        <p:nvSpPr>
          <p:cNvPr id="24" name="Freeform: Shape 23">
            <a:extLst>
              <a:ext uri="{FF2B5EF4-FFF2-40B4-BE49-F238E27FC236}">
                <a16:creationId xmlns:a16="http://schemas.microsoft.com/office/drawing/2014/main" id="{C04BE0EF-3561-49B4-9A29-F283168A9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0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3 h 5154967"/>
              <a:gd name="connsiteX37" fmla="*/ 1625714 w 6184806"/>
              <a:gd name="connsiteY37" fmla="*/ 109243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2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105B31D2-1C50-4D9C-826C-AF2746CABC62}"/>
              </a:ext>
            </a:extLst>
          </p:cNvPr>
          <p:cNvPicPr>
            <a:picLocks noChangeAspect="1"/>
          </p:cNvPicPr>
          <p:nvPr/>
        </p:nvPicPr>
        <p:blipFill>
          <a:blip r:embed="rId2"/>
          <a:stretch>
            <a:fillRect/>
          </a:stretch>
        </p:blipFill>
        <p:spPr>
          <a:xfrm>
            <a:off x="8094133" y="2915885"/>
            <a:ext cx="2203147" cy="1690786"/>
          </a:xfrm>
          <a:prstGeom prst="rect">
            <a:avLst/>
          </a:prstGeom>
        </p:spPr>
      </p:pic>
      <p:pic>
        <p:nvPicPr>
          <p:cNvPr id="6" name="Picture 5">
            <a:extLst>
              <a:ext uri="{FF2B5EF4-FFF2-40B4-BE49-F238E27FC236}">
                <a16:creationId xmlns:a16="http://schemas.microsoft.com/office/drawing/2014/main" id="{B047AD30-2A2B-471B-B1FB-24A4656977FA}"/>
              </a:ext>
            </a:extLst>
          </p:cNvPr>
          <p:cNvPicPr>
            <a:picLocks noChangeAspect="1"/>
          </p:cNvPicPr>
          <p:nvPr/>
        </p:nvPicPr>
        <p:blipFill>
          <a:blip r:embed="rId3"/>
          <a:stretch>
            <a:fillRect/>
          </a:stretch>
        </p:blipFill>
        <p:spPr>
          <a:xfrm>
            <a:off x="10100193" y="6210299"/>
            <a:ext cx="2004234" cy="502964"/>
          </a:xfrm>
          <a:prstGeom prst="rect">
            <a:avLst/>
          </a:prstGeom>
        </p:spPr>
      </p:pic>
    </p:spTree>
    <p:extLst>
      <p:ext uri="{BB962C8B-B14F-4D97-AF65-F5344CB8AC3E}">
        <p14:creationId xmlns:p14="http://schemas.microsoft.com/office/powerpoint/2010/main" val="6092947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50D1C5B3-B60D-4696-AE60-100D5EC8A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F7E07B5E-9FB5-4C91-8BE4-6167EB58D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37524947-EB09-4DD9-973B-9F75BBCD7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D30C8E25-2DD1-45C6-9F04-0F0CBF666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BC57EA3C-C239-4132-A618-5CBE9F896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F3F41EE2-ED6E-4445-A81C-DCC1F611B51D}"/>
              </a:ext>
            </a:extLst>
          </p:cNvPr>
          <p:cNvSpPr>
            <a:spLocks noGrp="1"/>
          </p:cNvSpPr>
          <p:nvPr>
            <p:ph type="title"/>
          </p:nvPr>
        </p:nvSpPr>
        <p:spPr>
          <a:xfrm>
            <a:off x="412084" y="3198335"/>
            <a:ext cx="3402830" cy="3556097"/>
          </a:xfrm>
        </p:spPr>
        <p:txBody>
          <a:bodyPr anchor="b">
            <a:normAutofit fontScale="90000"/>
          </a:bodyPr>
          <a:lstStyle/>
          <a:p>
            <a:r>
              <a:rPr lang="en-US" sz="2700" b="1" u="sng" dirty="0">
                <a:solidFill>
                  <a:srgbClr val="FFFFFF"/>
                </a:solidFill>
              </a:rPr>
              <a:t>Permit Education</a:t>
            </a:r>
            <a:br>
              <a:rPr lang="en-US" sz="2700" b="1" dirty="0">
                <a:solidFill>
                  <a:srgbClr val="FFFFFF"/>
                </a:solidFill>
              </a:rPr>
            </a:br>
            <a:r>
              <a:rPr lang="en-US" sz="2700" b="1" dirty="0">
                <a:solidFill>
                  <a:srgbClr val="FFFFFF"/>
                </a:solidFill>
              </a:rPr>
              <a:t>Home Owner (DIY) or small scale contractor projects.</a:t>
            </a:r>
            <a:br>
              <a:rPr lang="en-US" sz="2700" b="1" dirty="0">
                <a:solidFill>
                  <a:srgbClr val="FFFFFF"/>
                </a:solidFill>
              </a:rPr>
            </a:br>
            <a:br>
              <a:rPr lang="en-US" sz="2700" b="1" dirty="0">
                <a:solidFill>
                  <a:srgbClr val="FFFFFF"/>
                </a:solidFill>
              </a:rPr>
            </a:br>
            <a:r>
              <a:rPr lang="en-US" sz="2700" b="1" dirty="0">
                <a:solidFill>
                  <a:srgbClr val="FFFFFF"/>
                </a:solidFill>
              </a:rPr>
              <a:t>Typical challenges with</a:t>
            </a:r>
            <a:br>
              <a:rPr lang="en-US" sz="2700" b="1" dirty="0">
                <a:solidFill>
                  <a:srgbClr val="FFFFFF"/>
                </a:solidFill>
              </a:rPr>
            </a:br>
            <a:r>
              <a:rPr lang="en-US" sz="2700" b="1" dirty="0">
                <a:solidFill>
                  <a:srgbClr val="FFFFFF"/>
                </a:solidFill>
              </a:rPr>
              <a:t>understanding the proper construction of a deck. It can get complicated!</a:t>
            </a:r>
            <a:br>
              <a:rPr lang="en-US" sz="2700" b="1" dirty="0">
                <a:solidFill>
                  <a:srgbClr val="FFFFFF"/>
                </a:solidFill>
              </a:rPr>
            </a:br>
            <a:br>
              <a:rPr lang="en-US" sz="2700" b="1" dirty="0">
                <a:solidFill>
                  <a:srgbClr val="FFFFFF"/>
                </a:solidFill>
              </a:rPr>
            </a:br>
            <a:r>
              <a:rPr lang="en-US" sz="2700" b="1" dirty="0">
                <a:solidFill>
                  <a:srgbClr val="FFFFFF"/>
                </a:solidFill>
              </a:rPr>
              <a:t>- Building Official (L1)</a:t>
            </a:r>
            <a:br>
              <a:rPr lang="en-US" sz="2700" b="1" dirty="0">
                <a:solidFill>
                  <a:srgbClr val="FFFFFF"/>
                </a:solidFill>
              </a:rPr>
            </a:br>
            <a:br>
              <a:rPr lang="en-US" sz="2700" b="1" dirty="0">
                <a:solidFill>
                  <a:srgbClr val="FFFFFF"/>
                </a:solidFill>
              </a:rPr>
            </a:br>
            <a:r>
              <a:rPr lang="en-US" sz="2700" b="1" dirty="0">
                <a:solidFill>
                  <a:srgbClr val="FFFFFF"/>
                </a:solidFill>
              </a:rPr>
              <a:t>- Applicant</a:t>
            </a:r>
            <a:br>
              <a:rPr lang="en-US" sz="2700" b="1" dirty="0">
                <a:solidFill>
                  <a:srgbClr val="FFFFFF"/>
                </a:solidFill>
              </a:rPr>
            </a:br>
            <a:br>
              <a:rPr lang="en-US" sz="2700" b="1" dirty="0">
                <a:solidFill>
                  <a:srgbClr val="FFFFFF"/>
                </a:solidFill>
              </a:rPr>
            </a:br>
            <a:r>
              <a:rPr lang="en-US" sz="2700" b="1" dirty="0">
                <a:solidFill>
                  <a:srgbClr val="FFFFFF"/>
                </a:solidFill>
              </a:rPr>
              <a:t>- Builder</a:t>
            </a:r>
            <a:br>
              <a:rPr lang="en-US" sz="2700" b="1" dirty="0">
                <a:solidFill>
                  <a:srgbClr val="FFFFFF"/>
                </a:solidFill>
              </a:rPr>
            </a:br>
            <a:br>
              <a:rPr lang="en-US" sz="2700" b="1" dirty="0">
                <a:solidFill>
                  <a:srgbClr val="FFFFFF"/>
                </a:solidFill>
              </a:rPr>
            </a:br>
            <a:r>
              <a:rPr lang="en-US" sz="2700" b="1" dirty="0">
                <a:solidFill>
                  <a:srgbClr val="FFFFFF"/>
                </a:solidFill>
              </a:rPr>
              <a:t>- Building supply comp. </a:t>
            </a:r>
            <a:br>
              <a:rPr lang="en-US" sz="3100" b="1" dirty="0">
                <a:solidFill>
                  <a:srgbClr val="FFFFFF"/>
                </a:solidFill>
              </a:rPr>
            </a:br>
            <a:br>
              <a:rPr lang="en-US" sz="3100" b="1" dirty="0">
                <a:solidFill>
                  <a:srgbClr val="FFFFFF"/>
                </a:solidFill>
              </a:rPr>
            </a:br>
            <a:endParaRPr lang="en-US" sz="3100" b="1" dirty="0">
              <a:solidFill>
                <a:srgbClr val="FFFFFF"/>
              </a:solidFill>
            </a:endParaRPr>
          </a:p>
        </p:txBody>
      </p:sp>
      <p:sp>
        <p:nvSpPr>
          <p:cNvPr id="9" name="Content Placeholder 8">
            <a:extLst>
              <a:ext uri="{FF2B5EF4-FFF2-40B4-BE49-F238E27FC236}">
                <a16:creationId xmlns:a16="http://schemas.microsoft.com/office/drawing/2014/main" id="{98ABB211-F7F8-481E-8CAC-3781A073A93E}"/>
              </a:ext>
            </a:extLst>
          </p:cNvPr>
          <p:cNvSpPr>
            <a:spLocks noGrp="1"/>
          </p:cNvSpPr>
          <p:nvPr>
            <p:ph idx="1"/>
          </p:nvPr>
        </p:nvSpPr>
        <p:spPr>
          <a:xfrm>
            <a:off x="4905052" y="4665824"/>
            <a:ext cx="6483958" cy="1694032"/>
          </a:xfrm>
        </p:spPr>
        <p:txBody>
          <a:bodyPr anchor="ctr">
            <a:normAutofit/>
          </a:bodyPr>
          <a:lstStyle/>
          <a:p>
            <a:pPr marL="0" indent="0">
              <a:buNone/>
            </a:pPr>
            <a:endParaRPr lang="en-US" sz="2000"/>
          </a:p>
          <a:p>
            <a:pPr marL="0" indent="0">
              <a:buNone/>
            </a:pPr>
            <a:endParaRPr lang="en-US" sz="2000"/>
          </a:p>
        </p:txBody>
      </p:sp>
      <p:pic>
        <p:nvPicPr>
          <p:cNvPr id="14" name="Picture 13">
            <a:extLst>
              <a:ext uri="{FF2B5EF4-FFF2-40B4-BE49-F238E27FC236}">
                <a16:creationId xmlns:a16="http://schemas.microsoft.com/office/drawing/2014/main" id="{29385598-FC52-495A-9C5D-BD38D80F3998}"/>
              </a:ext>
            </a:extLst>
          </p:cNvPr>
          <p:cNvPicPr>
            <a:picLocks noChangeAspect="1"/>
          </p:cNvPicPr>
          <p:nvPr/>
        </p:nvPicPr>
        <p:blipFill>
          <a:blip r:embed="rId2"/>
          <a:stretch>
            <a:fillRect/>
          </a:stretch>
        </p:blipFill>
        <p:spPr>
          <a:xfrm>
            <a:off x="4088746" y="851339"/>
            <a:ext cx="7933705" cy="4939862"/>
          </a:xfrm>
          <a:prstGeom prst="rect">
            <a:avLst/>
          </a:prstGeom>
        </p:spPr>
      </p:pic>
    </p:spTree>
    <p:extLst>
      <p:ext uri="{BB962C8B-B14F-4D97-AF65-F5344CB8AC3E}">
        <p14:creationId xmlns:p14="http://schemas.microsoft.com/office/powerpoint/2010/main" val="36644504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50D1C5B3-B60D-4696-AE60-100D5EC8A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F7E07B5E-9FB5-4C91-8BE4-6167EB58D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37524947-EB09-4DD9-973B-9F75BBCD7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D30C8E25-2DD1-45C6-9F04-0F0CBF666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BC57EA3C-C239-4132-A618-5CBE9F896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F3F41EE2-ED6E-4445-A81C-DCC1F611B51D}"/>
              </a:ext>
            </a:extLst>
          </p:cNvPr>
          <p:cNvSpPr>
            <a:spLocks noGrp="1"/>
          </p:cNvSpPr>
          <p:nvPr>
            <p:ph type="title"/>
          </p:nvPr>
        </p:nvSpPr>
        <p:spPr>
          <a:xfrm>
            <a:off x="412084" y="3198335"/>
            <a:ext cx="3402830" cy="3556097"/>
          </a:xfrm>
        </p:spPr>
        <p:txBody>
          <a:bodyPr anchor="b">
            <a:normAutofit fontScale="90000"/>
          </a:bodyPr>
          <a:lstStyle/>
          <a:p>
            <a:r>
              <a:rPr lang="en-US" sz="2700" b="1" u="sng" dirty="0">
                <a:solidFill>
                  <a:srgbClr val="FFFFFF"/>
                </a:solidFill>
              </a:rPr>
              <a:t>Permit Education</a:t>
            </a:r>
            <a:br>
              <a:rPr lang="en-US" sz="2700" b="1" dirty="0">
                <a:solidFill>
                  <a:srgbClr val="FFFFFF"/>
                </a:solidFill>
              </a:rPr>
            </a:br>
            <a:r>
              <a:rPr lang="en-US" sz="2700" b="1" dirty="0">
                <a:solidFill>
                  <a:srgbClr val="FFFFFF"/>
                </a:solidFill>
              </a:rPr>
              <a:t>Home Owner (DIY) or small scale contractor projects.</a:t>
            </a:r>
            <a:br>
              <a:rPr lang="en-US" sz="2700" b="1" dirty="0">
                <a:solidFill>
                  <a:srgbClr val="FFFFFF"/>
                </a:solidFill>
              </a:rPr>
            </a:br>
            <a:br>
              <a:rPr lang="en-US" sz="2700" b="1" dirty="0">
                <a:solidFill>
                  <a:srgbClr val="FFFFFF"/>
                </a:solidFill>
              </a:rPr>
            </a:br>
            <a:r>
              <a:rPr lang="en-US" sz="2700" b="1" dirty="0">
                <a:solidFill>
                  <a:srgbClr val="FFFFFF"/>
                </a:solidFill>
              </a:rPr>
              <a:t>Where are owners and builders getting their information?</a:t>
            </a:r>
            <a:br>
              <a:rPr lang="en-US" sz="2700" b="1" dirty="0">
                <a:solidFill>
                  <a:srgbClr val="FFFFFF"/>
                </a:solidFill>
              </a:rPr>
            </a:br>
            <a:br>
              <a:rPr lang="en-US" sz="2700" b="1" dirty="0">
                <a:solidFill>
                  <a:srgbClr val="FFFFFF"/>
                </a:solidFill>
              </a:rPr>
            </a:br>
            <a:r>
              <a:rPr lang="en-US" sz="2700" b="1" dirty="0">
                <a:solidFill>
                  <a:srgbClr val="FFFFFF"/>
                </a:solidFill>
              </a:rPr>
              <a:t>- Local Government</a:t>
            </a:r>
            <a:br>
              <a:rPr lang="en-US" sz="2700" b="1" dirty="0">
                <a:solidFill>
                  <a:srgbClr val="FFFFFF"/>
                </a:solidFill>
              </a:rPr>
            </a:br>
            <a:r>
              <a:rPr lang="en-US" sz="2700" b="1" dirty="0">
                <a:solidFill>
                  <a:srgbClr val="FFFFFF"/>
                </a:solidFill>
              </a:rPr>
              <a:t>- Building Code</a:t>
            </a:r>
            <a:br>
              <a:rPr lang="en-US" sz="2700" b="1" dirty="0">
                <a:solidFill>
                  <a:srgbClr val="FFFFFF"/>
                </a:solidFill>
              </a:rPr>
            </a:br>
            <a:r>
              <a:rPr lang="en-US" sz="2700" b="1" dirty="0">
                <a:solidFill>
                  <a:srgbClr val="FFFFFF"/>
                </a:solidFill>
              </a:rPr>
              <a:t>- Online</a:t>
            </a:r>
            <a:br>
              <a:rPr lang="en-US" sz="2700" b="1" dirty="0">
                <a:solidFill>
                  <a:srgbClr val="FFFFFF"/>
                </a:solidFill>
              </a:rPr>
            </a:br>
            <a:r>
              <a:rPr lang="en-US" sz="2700" b="1" dirty="0">
                <a:solidFill>
                  <a:srgbClr val="FFFFFF"/>
                </a:solidFill>
              </a:rPr>
              <a:t>- Building supply comp. </a:t>
            </a:r>
            <a:br>
              <a:rPr lang="en-US" sz="3100" b="1" dirty="0">
                <a:solidFill>
                  <a:srgbClr val="FFFFFF"/>
                </a:solidFill>
              </a:rPr>
            </a:br>
            <a:br>
              <a:rPr lang="en-US" sz="3100" b="1" dirty="0">
                <a:solidFill>
                  <a:srgbClr val="FFFFFF"/>
                </a:solidFill>
              </a:rPr>
            </a:br>
            <a:endParaRPr lang="en-US" sz="3100" b="1" dirty="0">
              <a:solidFill>
                <a:srgbClr val="FFFFFF"/>
              </a:solidFill>
            </a:endParaRPr>
          </a:p>
        </p:txBody>
      </p:sp>
      <p:sp>
        <p:nvSpPr>
          <p:cNvPr id="9" name="Content Placeholder 8">
            <a:extLst>
              <a:ext uri="{FF2B5EF4-FFF2-40B4-BE49-F238E27FC236}">
                <a16:creationId xmlns:a16="http://schemas.microsoft.com/office/drawing/2014/main" id="{98ABB211-F7F8-481E-8CAC-3781A073A93E}"/>
              </a:ext>
            </a:extLst>
          </p:cNvPr>
          <p:cNvSpPr>
            <a:spLocks noGrp="1"/>
          </p:cNvSpPr>
          <p:nvPr>
            <p:ph idx="1"/>
          </p:nvPr>
        </p:nvSpPr>
        <p:spPr>
          <a:xfrm>
            <a:off x="4905052" y="4665824"/>
            <a:ext cx="6483958" cy="1694032"/>
          </a:xfrm>
        </p:spPr>
        <p:txBody>
          <a:bodyPr anchor="ctr">
            <a:normAutofit/>
          </a:bodyPr>
          <a:lstStyle/>
          <a:p>
            <a:pPr marL="0" indent="0">
              <a:buNone/>
            </a:pPr>
            <a:endParaRPr lang="en-US" sz="2000"/>
          </a:p>
          <a:p>
            <a:pPr marL="0" indent="0">
              <a:buNone/>
            </a:pPr>
            <a:endParaRPr lang="en-US" sz="2000"/>
          </a:p>
        </p:txBody>
      </p:sp>
      <p:pic>
        <p:nvPicPr>
          <p:cNvPr id="4" name="Picture 3">
            <a:extLst>
              <a:ext uri="{FF2B5EF4-FFF2-40B4-BE49-F238E27FC236}">
                <a16:creationId xmlns:a16="http://schemas.microsoft.com/office/drawing/2014/main" id="{F5EAE87E-4AFE-44D6-854D-97C7E757776A}"/>
              </a:ext>
            </a:extLst>
          </p:cNvPr>
          <p:cNvPicPr>
            <a:picLocks noChangeAspect="1"/>
          </p:cNvPicPr>
          <p:nvPr/>
        </p:nvPicPr>
        <p:blipFill>
          <a:blip r:embed="rId2"/>
          <a:stretch>
            <a:fillRect/>
          </a:stretch>
        </p:blipFill>
        <p:spPr>
          <a:xfrm>
            <a:off x="7910666" y="518050"/>
            <a:ext cx="4195694" cy="2853072"/>
          </a:xfrm>
          <a:prstGeom prst="rect">
            <a:avLst/>
          </a:prstGeom>
        </p:spPr>
      </p:pic>
      <p:pic>
        <p:nvPicPr>
          <p:cNvPr id="6" name="Picture 5">
            <a:extLst>
              <a:ext uri="{FF2B5EF4-FFF2-40B4-BE49-F238E27FC236}">
                <a16:creationId xmlns:a16="http://schemas.microsoft.com/office/drawing/2014/main" id="{3EEBD253-BB77-4E00-91A2-1885CA900B78}"/>
              </a:ext>
            </a:extLst>
          </p:cNvPr>
          <p:cNvPicPr>
            <a:picLocks noChangeAspect="1"/>
          </p:cNvPicPr>
          <p:nvPr/>
        </p:nvPicPr>
        <p:blipFill>
          <a:blip r:embed="rId3"/>
          <a:stretch>
            <a:fillRect/>
          </a:stretch>
        </p:blipFill>
        <p:spPr>
          <a:xfrm>
            <a:off x="7894285" y="3428996"/>
            <a:ext cx="4109081" cy="2554115"/>
          </a:xfrm>
          <a:prstGeom prst="rect">
            <a:avLst/>
          </a:prstGeom>
        </p:spPr>
      </p:pic>
      <p:pic>
        <p:nvPicPr>
          <p:cNvPr id="8" name="Picture 7">
            <a:extLst>
              <a:ext uri="{FF2B5EF4-FFF2-40B4-BE49-F238E27FC236}">
                <a16:creationId xmlns:a16="http://schemas.microsoft.com/office/drawing/2014/main" id="{5D6E48D1-E227-4089-BA89-93F317D792E5}"/>
              </a:ext>
            </a:extLst>
          </p:cNvPr>
          <p:cNvPicPr>
            <a:picLocks noChangeAspect="1"/>
          </p:cNvPicPr>
          <p:nvPr/>
        </p:nvPicPr>
        <p:blipFill>
          <a:blip r:embed="rId4"/>
          <a:stretch>
            <a:fillRect/>
          </a:stretch>
        </p:blipFill>
        <p:spPr>
          <a:xfrm>
            <a:off x="4226998" y="4062672"/>
            <a:ext cx="3521469" cy="2554115"/>
          </a:xfrm>
          <a:prstGeom prst="rect">
            <a:avLst/>
          </a:prstGeom>
        </p:spPr>
      </p:pic>
      <p:pic>
        <p:nvPicPr>
          <p:cNvPr id="11" name="Picture 10">
            <a:extLst>
              <a:ext uri="{FF2B5EF4-FFF2-40B4-BE49-F238E27FC236}">
                <a16:creationId xmlns:a16="http://schemas.microsoft.com/office/drawing/2014/main" id="{686D0EC5-5FF6-4A0F-A39F-906CB9AFD549}"/>
              </a:ext>
            </a:extLst>
          </p:cNvPr>
          <p:cNvPicPr>
            <a:picLocks noChangeAspect="1"/>
          </p:cNvPicPr>
          <p:nvPr/>
        </p:nvPicPr>
        <p:blipFill>
          <a:blip r:embed="rId5"/>
          <a:stretch>
            <a:fillRect/>
          </a:stretch>
        </p:blipFill>
        <p:spPr>
          <a:xfrm>
            <a:off x="4178520" y="903890"/>
            <a:ext cx="3660559" cy="1997354"/>
          </a:xfrm>
          <a:prstGeom prst="rect">
            <a:avLst/>
          </a:prstGeom>
        </p:spPr>
      </p:pic>
    </p:spTree>
    <p:extLst>
      <p:ext uri="{BB962C8B-B14F-4D97-AF65-F5344CB8AC3E}">
        <p14:creationId xmlns:p14="http://schemas.microsoft.com/office/powerpoint/2010/main" val="39395517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50D1C5B3-B60D-4696-AE60-100D5EC8A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F7E07B5E-9FB5-4C91-8BE4-6167EB58D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37524947-EB09-4DD9-973B-9F75BBCD7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D30C8E25-2DD1-45C6-9F04-0F0CBF666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BC57EA3C-C239-4132-A618-5CBE9F896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F3F41EE2-ED6E-4445-A81C-DCC1F611B51D}"/>
              </a:ext>
            </a:extLst>
          </p:cNvPr>
          <p:cNvSpPr>
            <a:spLocks noGrp="1"/>
          </p:cNvSpPr>
          <p:nvPr>
            <p:ph type="title"/>
          </p:nvPr>
        </p:nvSpPr>
        <p:spPr>
          <a:xfrm>
            <a:off x="424286" y="3059197"/>
            <a:ext cx="3179929" cy="3556097"/>
          </a:xfrm>
        </p:spPr>
        <p:txBody>
          <a:bodyPr anchor="b">
            <a:normAutofit fontScale="90000"/>
          </a:bodyPr>
          <a:lstStyle/>
          <a:p>
            <a:r>
              <a:rPr lang="en-US" sz="2700" b="1" dirty="0">
                <a:solidFill>
                  <a:srgbClr val="FFFFFF"/>
                </a:solidFill>
              </a:rPr>
              <a:t>Permit Education</a:t>
            </a:r>
            <a:br>
              <a:rPr lang="en-US" sz="2700" b="1" dirty="0">
                <a:solidFill>
                  <a:srgbClr val="FFFFFF"/>
                </a:solidFill>
              </a:rPr>
            </a:br>
            <a:br>
              <a:rPr lang="en-US" sz="2700" b="1" dirty="0">
                <a:solidFill>
                  <a:srgbClr val="FFFFFF"/>
                </a:solidFill>
              </a:rPr>
            </a:br>
            <a:r>
              <a:rPr lang="en-US" sz="2700" b="1" dirty="0">
                <a:solidFill>
                  <a:srgbClr val="FFFFFF"/>
                </a:solidFill>
              </a:rPr>
              <a:t>Does your department have good information to guide an applicant.</a:t>
            </a:r>
            <a:br>
              <a:rPr lang="en-US" sz="2700" b="1" dirty="0">
                <a:solidFill>
                  <a:srgbClr val="FFFFFF"/>
                </a:solidFill>
              </a:rPr>
            </a:br>
            <a:r>
              <a:rPr lang="en-US" sz="2700" b="1" dirty="0">
                <a:solidFill>
                  <a:srgbClr val="FFFFFF"/>
                </a:solidFill>
              </a:rPr>
              <a:t>- application forms</a:t>
            </a:r>
            <a:br>
              <a:rPr lang="en-US" sz="2700" b="1" dirty="0">
                <a:solidFill>
                  <a:srgbClr val="FFFFFF"/>
                </a:solidFill>
              </a:rPr>
            </a:br>
            <a:r>
              <a:rPr lang="en-US" sz="2700" b="1" dirty="0">
                <a:solidFill>
                  <a:srgbClr val="FFFFFF"/>
                </a:solidFill>
              </a:rPr>
              <a:t>- checklists</a:t>
            </a:r>
            <a:br>
              <a:rPr lang="en-US" sz="2700" b="1" dirty="0">
                <a:solidFill>
                  <a:srgbClr val="FFFFFF"/>
                </a:solidFill>
              </a:rPr>
            </a:br>
            <a:r>
              <a:rPr lang="en-US" sz="2700" b="1" dirty="0">
                <a:solidFill>
                  <a:srgbClr val="FFFFFF"/>
                </a:solidFill>
              </a:rPr>
              <a:t>- guides</a:t>
            </a:r>
            <a:br>
              <a:rPr lang="en-US" sz="2700" b="1" dirty="0">
                <a:solidFill>
                  <a:srgbClr val="FFFFFF"/>
                </a:solidFill>
              </a:rPr>
            </a:br>
            <a:br>
              <a:rPr lang="en-US" sz="2700" b="1" dirty="0">
                <a:solidFill>
                  <a:srgbClr val="FFFFFF"/>
                </a:solidFill>
              </a:rPr>
            </a:br>
            <a:r>
              <a:rPr lang="en-US" sz="2700" b="1" dirty="0">
                <a:solidFill>
                  <a:srgbClr val="FFFFFF"/>
                </a:solidFill>
              </a:rPr>
              <a:t>What quality of drawings are required?</a:t>
            </a:r>
            <a:br>
              <a:rPr lang="en-US" sz="2700" b="1" dirty="0">
                <a:solidFill>
                  <a:srgbClr val="FFFFFF"/>
                </a:solidFill>
              </a:rPr>
            </a:br>
            <a:br>
              <a:rPr lang="en-US" sz="2700" b="1" dirty="0">
                <a:solidFill>
                  <a:srgbClr val="FFFFFF"/>
                </a:solidFill>
              </a:rPr>
            </a:br>
            <a:r>
              <a:rPr lang="en-US" sz="2700" b="1" dirty="0">
                <a:solidFill>
                  <a:srgbClr val="FFFFFF"/>
                </a:solidFill>
              </a:rPr>
              <a:t>Are you covering costs for time invested?</a:t>
            </a:r>
            <a:br>
              <a:rPr lang="en-US" sz="2700" b="1" dirty="0">
                <a:solidFill>
                  <a:srgbClr val="FFFFFF"/>
                </a:solidFill>
              </a:rPr>
            </a:br>
            <a:br>
              <a:rPr lang="en-US" sz="3100" b="1" dirty="0">
                <a:solidFill>
                  <a:srgbClr val="FFFFFF"/>
                </a:solidFill>
              </a:rPr>
            </a:br>
            <a:endParaRPr lang="en-US" sz="3100" b="1" dirty="0">
              <a:solidFill>
                <a:srgbClr val="FFFFFF"/>
              </a:solidFill>
            </a:endParaRPr>
          </a:p>
        </p:txBody>
      </p:sp>
      <p:pic>
        <p:nvPicPr>
          <p:cNvPr id="4" name="Picture 3">
            <a:extLst>
              <a:ext uri="{FF2B5EF4-FFF2-40B4-BE49-F238E27FC236}">
                <a16:creationId xmlns:a16="http://schemas.microsoft.com/office/drawing/2014/main" id="{93EE4A26-019D-4DA8-BCB7-4CC5F17DA3A1}"/>
              </a:ext>
            </a:extLst>
          </p:cNvPr>
          <p:cNvPicPr>
            <a:picLocks noChangeAspect="1"/>
          </p:cNvPicPr>
          <p:nvPr/>
        </p:nvPicPr>
        <p:blipFill>
          <a:blip r:embed="rId2"/>
          <a:stretch>
            <a:fillRect/>
          </a:stretch>
        </p:blipFill>
        <p:spPr>
          <a:xfrm>
            <a:off x="6746293" y="219678"/>
            <a:ext cx="2463525" cy="3380242"/>
          </a:xfrm>
          <a:prstGeom prst="rect">
            <a:avLst/>
          </a:prstGeom>
        </p:spPr>
      </p:pic>
      <p:pic>
        <p:nvPicPr>
          <p:cNvPr id="8" name="Picture 7">
            <a:extLst>
              <a:ext uri="{FF2B5EF4-FFF2-40B4-BE49-F238E27FC236}">
                <a16:creationId xmlns:a16="http://schemas.microsoft.com/office/drawing/2014/main" id="{EF8A371D-FBB8-4FD7-9052-0FE550732A37}"/>
              </a:ext>
            </a:extLst>
          </p:cNvPr>
          <p:cNvPicPr>
            <a:picLocks noChangeAspect="1"/>
          </p:cNvPicPr>
          <p:nvPr/>
        </p:nvPicPr>
        <p:blipFill>
          <a:blip r:embed="rId3"/>
          <a:stretch>
            <a:fillRect/>
          </a:stretch>
        </p:blipFill>
        <p:spPr>
          <a:xfrm>
            <a:off x="9288789" y="219678"/>
            <a:ext cx="2675081" cy="3508305"/>
          </a:xfrm>
          <a:prstGeom prst="rect">
            <a:avLst/>
          </a:prstGeom>
        </p:spPr>
      </p:pic>
      <p:pic>
        <p:nvPicPr>
          <p:cNvPr id="6" name="Picture 5">
            <a:extLst>
              <a:ext uri="{FF2B5EF4-FFF2-40B4-BE49-F238E27FC236}">
                <a16:creationId xmlns:a16="http://schemas.microsoft.com/office/drawing/2014/main" id="{9D2A5EAF-2917-433A-8BBA-E1F5E4F923F8}"/>
              </a:ext>
            </a:extLst>
          </p:cNvPr>
          <p:cNvPicPr>
            <a:picLocks noChangeAspect="1"/>
          </p:cNvPicPr>
          <p:nvPr/>
        </p:nvPicPr>
        <p:blipFill>
          <a:blip r:embed="rId4"/>
          <a:stretch>
            <a:fillRect/>
          </a:stretch>
        </p:blipFill>
        <p:spPr>
          <a:xfrm>
            <a:off x="4037824" y="147413"/>
            <a:ext cx="2754020" cy="3508306"/>
          </a:xfrm>
          <a:prstGeom prst="rect">
            <a:avLst/>
          </a:prstGeom>
        </p:spPr>
      </p:pic>
      <p:pic>
        <p:nvPicPr>
          <p:cNvPr id="11" name="Picture 10">
            <a:extLst>
              <a:ext uri="{FF2B5EF4-FFF2-40B4-BE49-F238E27FC236}">
                <a16:creationId xmlns:a16="http://schemas.microsoft.com/office/drawing/2014/main" id="{C8FD3D2F-4913-4B4D-BC24-ACAD616A2D2F}"/>
              </a:ext>
            </a:extLst>
          </p:cNvPr>
          <p:cNvPicPr>
            <a:picLocks noChangeAspect="1"/>
          </p:cNvPicPr>
          <p:nvPr/>
        </p:nvPicPr>
        <p:blipFill>
          <a:blip r:embed="rId5"/>
          <a:stretch>
            <a:fillRect/>
          </a:stretch>
        </p:blipFill>
        <p:spPr>
          <a:xfrm>
            <a:off x="8147032" y="3983420"/>
            <a:ext cx="3816838" cy="2631873"/>
          </a:xfrm>
          <a:prstGeom prst="rect">
            <a:avLst/>
          </a:prstGeom>
        </p:spPr>
      </p:pic>
      <p:sp>
        <p:nvSpPr>
          <p:cNvPr id="9" name="Content Placeholder 8">
            <a:extLst>
              <a:ext uri="{FF2B5EF4-FFF2-40B4-BE49-F238E27FC236}">
                <a16:creationId xmlns:a16="http://schemas.microsoft.com/office/drawing/2014/main" id="{98ABB211-F7F8-481E-8CAC-3781A073A93E}"/>
              </a:ext>
            </a:extLst>
          </p:cNvPr>
          <p:cNvSpPr>
            <a:spLocks noGrp="1"/>
          </p:cNvSpPr>
          <p:nvPr>
            <p:ph idx="1"/>
          </p:nvPr>
        </p:nvSpPr>
        <p:spPr>
          <a:xfrm>
            <a:off x="4905052" y="4665824"/>
            <a:ext cx="6483958" cy="1694032"/>
          </a:xfrm>
        </p:spPr>
        <p:txBody>
          <a:bodyPr anchor="ctr">
            <a:normAutofit/>
          </a:bodyPr>
          <a:lstStyle/>
          <a:p>
            <a:pPr marL="0" indent="0">
              <a:buNone/>
            </a:pPr>
            <a:endParaRPr lang="en-US" sz="2000"/>
          </a:p>
          <a:p>
            <a:pPr marL="0" indent="0">
              <a:buNone/>
            </a:pPr>
            <a:endParaRPr lang="en-US" sz="2000"/>
          </a:p>
        </p:txBody>
      </p:sp>
      <p:pic>
        <p:nvPicPr>
          <p:cNvPr id="5" name="Picture 4">
            <a:extLst>
              <a:ext uri="{FF2B5EF4-FFF2-40B4-BE49-F238E27FC236}">
                <a16:creationId xmlns:a16="http://schemas.microsoft.com/office/drawing/2014/main" id="{25BD51C6-D167-4881-86D5-7B53B32246FE}"/>
              </a:ext>
            </a:extLst>
          </p:cNvPr>
          <p:cNvPicPr>
            <a:picLocks noChangeAspect="1"/>
          </p:cNvPicPr>
          <p:nvPr/>
        </p:nvPicPr>
        <p:blipFill>
          <a:blip r:embed="rId6"/>
          <a:stretch>
            <a:fillRect/>
          </a:stretch>
        </p:blipFill>
        <p:spPr>
          <a:xfrm>
            <a:off x="4176466" y="3980001"/>
            <a:ext cx="3839067" cy="2646950"/>
          </a:xfrm>
          <a:prstGeom prst="rect">
            <a:avLst/>
          </a:prstGeom>
        </p:spPr>
      </p:pic>
    </p:spTree>
    <p:extLst>
      <p:ext uri="{BB962C8B-B14F-4D97-AF65-F5344CB8AC3E}">
        <p14:creationId xmlns:p14="http://schemas.microsoft.com/office/powerpoint/2010/main" val="16939458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D9C0AE79-E1EE-4D19-AC03-9AD1F1826E1D}"/>
              </a:ext>
            </a:extLst>
          </p:cNvPr>
          <p:cNvSpPr>
            <a:spLocks noGrp="1"/>
          </p:cNvSpPr>
          <p:nvPr>
            <p:ph type="title"/>
          </p:nvPr>
        </p:nvSpPr>
        <p:spPr>
          <a:xfrm>
            <a:off x="671741" y="356879"/>
            <a:ext cx="2880828" cy="3071906"/>
          </a:xfrm>
        </p:spPr>
        <p:txBody>
          <a:bodyPr vert="horz" lIns="91440" tIns="45720" rIns="91440" bIns="45720" rtlCol="0" anchor="t">
            <a:noAutofit/>
          </a:bodyPr>
          <a:lstStyle/>
          <a:p>
            <a:r>
              <a:rPr lang="en-US" sz="3200" dirty="0">
                <a:solidFill>
                  <a:srgbClr val="FFFFFF"/>
                </a:solidFill>
              </a:rPr>
              <a:t>Permit Process</a:t>
            </a:r>
            <a:br>
              <a:rPr lang="en-US" sz="3200" dirty="0">
                <a:solidFill>
                  <a:srgbClr val="FFFFFF"/>
                </a:solidFill>
              </a:rPr>
            </a:br>
            <a:br>
              <a:rPr lang="en-US" sz="3200" kern="1200" dirty="0">
                <a:solidFill>
                  <a:srgbClr val="FFFFFF"/>
                </a:solidFill>
                <a:latin typeface="+mj-lt"/>
                <a:ea typeface="+mj-ea"/>
                <a:cs typeface="+mj-cs"/>
              </a:rPr>
            </a:br>
            <a:r>
              <a:rPr lang="en-US" sz="3200" kern="1200" dirty="0">
                <a:solidFill>
                  <a:srgbClr val="FFFFFF"/>
                </a:solidFill>
                <a:latin typeface="+mj-lt"/>
                <a:ea typeface="+mj-ea"/>
                <a:cs typeface="+mj-cs"/>
              </a:rPr>
              <a:t>Land Use Regulations</a:t>
            </a:r>
            <a:br>
              <a:rPr lang="en-US" sz="3200" kern="1200" dirty="0">
                <a:solidFill>
                  <a:srgbClr val="FFFFFF"/>
                </a:solidFill>
                <a:latin typeface="+mj-lt"/>
                <a:ea typeface="+mj-ea"/>
                <a:cs typeface="+mj-cs"/>
              </a:rPr>
            </a:br>
            <a:br>
              <a:rPr lang="en-US" sz="3200" kern="1200" dirty="0">
                <a:solidFill>
                  <a:srgbClr val="FFFFFF"/>
                </a:solidFill>
                <a:latin typeface="+mj-lt"/>
                <a:ea typeface="+mj-ea"/>
                <a:cs typeface="+mj-cs"/>
              </a:rPr>
            </a:br>
            <a:r>
              <a:rPr lang="en-US" sz="3200" kern="1200" dirty="0">
                <a:solidFill>
                  <a:srgbClr val="FFFFFF"/>
                </a:solidFill>
                <a:latin typeface="+mj-lt"/>
                <a:ea typeface="+mj-ea"/>
                <a:cs typeface="+mj-cs"/>
              </a:rPr>
              <a:t>Zoning Definitions that may be in conflict with Building Bylaw or Code?</a:t>
            </a:r>
            <a:br>
              <a:rPr lang="en-US" sz="3200" kern="1200" dirty="0">
                <a:solidFill>
                  <a:srgbClr val="FFFFFF"/>
                </a:solidFill>
                <a:latin typeface="+mj-lt"/>
                <a:ea typeface="+mj-ea"/>
                <a:cs typeface="+mj-cs"/>
              </a:rPr>
            </a:br>
            <a:br>
              <a:rPr lang="en-US" sz="3200" kern="1200" dirty="0">
                <a:solidFill>
                  <a:srgbClr val="FFFFFF"/>
                </a:solidFill>
                <a:latin typeface="+mj-lt"/>
                <a:ea typeface="+mj-ea"/>
                <a:cs typeface="+mj-cs"/>
              </a:rPr>
            </a:br>
            <a:r>
              <a:rPr lang="en-US" sz="3200" kern="1200" dirty="0">
                <a:solidFill>
                  <a:srgbClr val="FFFFFF"/>
                </a:solidFill>
                <a:latin typeface="+mj-lt"/>
                <a:ea typeface="+mj-ea"/>
                <a:cs typeface="+mj-cs"/>
              </a:rPr>
              <a:t>Site plan – Surveys?</a:t>
            </a:r>
          </a:p>
        </p:txBody>
      </p:sp>
      <p:pic>
        <p:nvPicPr>
          <p:cNvPr id="17" name="Content Placeholder 16">
            <a:extLst>
              <a:ext uri="{FF2B5EF4-FFF2-40B4-BE49-F238E27FC236}">
                <a16:creationId xmlns:a16="http://schemas.microsoft.com/office/drawing/2014/main" id="{28075E57-A04B-41FC-9F41-830B2986879A}"/>
              </a:ext>
            </a:extLst>
          </p:cNvPr>
          <p:cNvPicPr>
            <a:picLocks noGrp="1" noChangeAspect="1"/>
          </p:cNvPicPr>
          <p:nvPr>
            <p:ph idx="1"/>
          </p:nvPr>
        </p:nvPicPr>
        <p:blipFill>
          <a:blip r:embed="rId2"/>
          <a:stretch>
            <a:fillRect/>
          </a:stretch>
        </p:blipFill>
        <p:spPr>
          <a:xfrm>
            <a:off x="5842126" y="210207"/>
            <a:ext cx="4974088" cy="6495393"/>
          </a:xfrm>
          <a:prstGeom prst="rect">
            <a:avLst/>
          </a:prstGeom>
        </p:spPr>
      </p:pic>
    </p:spTree>
    <p:extLst>
      <p:ext uri="{BB962C8B-B14F-4D97-AF65-F5344CB8AC3E}">
        <p14:creationId xmlns:p14="http://schemas.microsoft.com/office/powerpoint/2010/main" val="7955005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C0AE79-E1EE-4D19-AC03-9AD1F1826E1D}"/>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Residential Wood Decks and Balconies BC Building Code</a:t>
            </a:r>
          </a:p>
        </p:txBody>
      </p:sp>
      <p:sp>
        <p:nvSpPr>
          <p:cNvPr id="3" name="Content Placeholder 2">
            <a:extLst>
              <a:ext uri="{FF2B5EF4-FFF2-40B4-BE49-F238E27FC236}">
                <a16:creationId xmlns:a16="http://schemas.microsoft.com/office/drawing/2014/main" id="{0F704AF8-9887-47F4-AE7D-09CF6484ED23}"/>
              </a:ext>
            </a:extLst>
          </p:cNvPr>
          <p:cNvSpPr>
            <a:spLocks noGrp="1"/>
          </p:cNvSpPr>
          <p:nvPr>
            <p:ph idx="1"/>
          </p:nvPr>
        </p:nvSpPr>
        <p:spPr>
          <a:xfrm>
            <a:off x="4810259" y="649480"/>
            <a:ext cx="6555347" cy="5546047"/>
          </a:xfrm>
        </p:spPr>
        <p:txBody>
          <a:bodyPr anchor="ctr">
            <a:normAutofit/>
          </a:bodyPr>
          <a:lstStyle/>
          <a:p>
            <a:r>
              <a:rPr lang="en-US" sz="2000"/>
              <a:t>Code Sections related to Decks and Balconies</a:t>
            </a:r>
          </a:p>
          <a:p>
            <a:pPr lvl="1"/>
            <a:r>
              <a:rPr lang="en-US" sz="2000"/>
              <a:t>9.3 Materials</a:t>
            </a:r>
          </a:p>
          <a:p>
            <a:pPr lvl="2"/>
            <a:r>
              <a:rPr lang="en-US"/>
              <a:t>9.3.1</a:t>
            </a:r>
            <a:r>
              <a:rPr lang="en-US" dirty="0"/>
              <a:t>. Concrete 9.3.1.1. General - 2) Unreinforced and nominally reinforced site-batched..</a:t>
            </a:r>
          </a:p>
          <a:p>
            <a:pPr lvl="2"/>
            <a:r>
              <a:rPr lang="en-US" dirty="0"/>
              <a:t>9.3.2. Lumber and Wood Products</a:t>
            </a:r>
          </a:p>
          <a:p>
            <a:pPr lvl="2"/>
            <a:r>
              <a:rPr lang="en-US" dirty="0"/>
              <a:t>9.3.2.9. Termite and Decay Protection -CAN/CSA-O80.1, “Specification of Treated Wood,” </a:t>
            </a:r>
          </a:p>
          <a:p>
            <a:pPr lvl="1"/>
            <a:r>
              <a:rPr lang="en-US" sz="2000"/>
              <a:t>9.4 Structural Requirements</a:t>
            </a:r>
          </a:p>
          <a:p>
            <a:pPr lvl="2"/>
            <a:r>
              <a:rPr lang="en-US"/>
              <a:t>9.4.2.3</a:t>
            </a:r>
            <a:r>
              <a:rPr lang="en-US" dirty="0"/>
              <a:t>. Platforms Subject to Snow and Occupancy Loads</a:t>
            </a:r>
          </a:p>
          <a:p>
            <a:pPr lvl="2"/>
            <a:r>
              <a:rPr lang="en-US" dirty="0"/>
              <a:t>9.4.4.1. Allowable Bearing Pressures</a:t>
            </a:r>
          </a:p>
          <a:p>
            <a:pPr lvl="2"/>
            <a:r>
              <a:rPr lang="en-US" dirty="0"/>
              <a:t>9.4.4.4. Soil Movement - 2) The potential for slope instability and its consequences, …</a:t>
            </a:r>
          </a:p>
          <a:p>
            <a:pPr lvl="1"/>
            <a:r>
              <a:rPr lang="en-US" sz="2000"/>
              <a:t>9.6 Glass</a:t>
            </a:r>
          </a:p>
          <a:p>
            <a:pPr lvl="2"/>
            <a:r>
              <a:rPr lang="en-US"/>
              <a:t>9.6.1.3</a:t>
            </a:r>
            <a:r>
              <a:rPr lang="en-US" dirty="0"/>
              <a:t>. Structural Sufficiency of Glass</a:t>
            </a:r>
          </a:p>
          <a:p>
            <a:pPr lvl="1"/>
            <a:r>
              <a:rPr lang="en-US" sz="2000"/>
              <a:t>9.8. Stairs, Ramps, Landings, Handrails and Guards</a:t>
            </a:r>
          </a:p>
        </p:txBody>
      </p:sp>
    </p:spTree>
    <p:extLst>
      <p:ext uri="{BB962C8B-B14F-4D97-AF65-F5344CB8AC3E}">
        <p14:creationId xmlns:p14="http://schemas.microsoft.com/office/powerpoint/2010/main" val="32394190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33A336C-2DB0-4199-A965-62DD29432AD3}"/>
              </a:ext>
            </a:extLst>
          </p:cNvPr>
          <p:cNvSpPr>
            <a:spLocks noGrp="1"/>
          </p:cNvSpPr>
          <p:nvPr>
            <p:ph type="title"/>
          </p:nvPr>
        </p:nvSpPr>
        <p:spPr>
          <a:xfrm>
            <a:off x="699714" y="353160"/>
            <a:ext cx="7091300" cy="898581"/>
          </a:xfrm>
        </p:spPr>
        <p:txBody>
          <a:bodyPr vert="horz" lIns="91440" tIns="45720" rIns="91440" bIns="45720" rtlCol="0" anchor="ctr">
            <a:normAutofit fontScale="90000"/>
          </a:bodyPr>
          <a:lstStyle/>
          <a:p>
            <a:r>
              <a:rPr lang="en-US" sz="4000" dirty="0">
                <a:solidFill>
                  <a:srgbClr val="FFFFFF"/>
                </a:solidFill>
              </a:rPr>
              <a:t>Slope Instability and Footings – 9.4</a:t>
            </a:r>
          </a:p>
        </p:txBody>
      </p:sp>
      <p:pic>
        <p:nvPicPr>
          <p:cNvPr id="16" name="Picture 15">
            <a:extLst>
              <a:ext uri="{FF2B5EF4-FFF2-40B4-BE49-F238E27FC236}">
                <a16:creationId xmlns:a16="http://schemas.microsoft.com/office/drawing/2014/main" id="{AE99B6BC-B61C-4304-9021-A1BD95EA3FAE}"/>
              </a:ext>
            </a:extLst>
          </p:cNvPr>
          <p:cNvPicPr>
            <a:picLocks noChangeAspect="1"/>
          </p:cNvPicPr>
          <p:nvPr/>
        </p:nvPicPr>
        <p:blipFill>
          <a:blip r:embed="rId2"/>
          <a:stretch>
            <a:fillRect/>
          </a:stretch>
        </p:blipFill>
        <p:spPr>
          <a:xfrm>
            <a:off x="496010" y="1746942"/>
            <a:ext cx="4544084" cy="4676436"/>
          </a:xfrm>
          <a:prstGeom prst="rect">
            <a:avLst/>
          </a:prstGeom>
        </p:spPr>
      </p:pic>
      <p:pic>
        <p:nvPicPr>
          <p:cNvPr id="18" name="Picture 17">
            <a:extLst>
              <a:ext uri="{FF2B5EF4-FFF2-40B4-BE49-F238E27FC236}">
                <a16:creationId xmlns:a16="http://schemas.microsoft.com/office/drawing/2014/main" id="{590BD272-26DF-4C59-8481-F504ED9A8FBC}"/>
              </a:ext>
            </a:extLst>
          </p:cNvPr>
          <p:cNvPicPr>
            <a:picLocks noChangeAspect="1"/>
          </p:cNvPicPr>
          <p:nvPr/>
        </p:nvPicPr>
        <p:blipFill>
          <a:blip r:embed="rId3"/>
          <a:stretch>
            <a:fillRect/>
          </a:stretch>
        </p:blipFill>
        <p:spPr>
          <a:xfrm>
            <a:off x="5297335" y="1694284"/>
            <a:ext cx="3709145" cy="4781752"/>
          </a:xfrm>
          <a:prstGeom prst="rect">
            <a:avLst/>
          </a:prstGeom>
        </p:spPr>
      </p:pic>
      <p:sp>
        <p:nvSpPr>
          <p:cNvPr id="10" name="Content Placeholder 2">
            <a:extLst>
              <a:ext uri="{FF2B5EF4-FFF2-40B4-BE49-F238E27FC236}">
                <a16:creationId xmlns:a16="http://schemas.microsoft.com/office/drawing/2014/main" id="{A780B31A-CE4B-4E9B-A5DE-D21E3D0145B4}"/>
              </a:ext>
            </a:extLst>
          </p:cNvPr>
          <p:cNvSpPr>
            <a:spLocks noGrp="1"/>
          </p:cNvSpPr>
          <p:nvPr>
            <p:ph idx="1"/>
          </p:nvPr>
        </p:nvSpPr>
        <p:spPr>
          <a:xfrm>
            <a:off x="9089521" y="1973783"/>
            <a:ext cx="3083010" cy="4449595"/>
          </a:xfrm>
        </p:spPr>
        <p:txBody>
          <a:bodyPr anchor="ctr">
            <a:normAutofit/>
          </a:bodyPr>
          <a:lstStyle/>
          <a:p>
            <a:pPr marL="0" marR="0" lvl="0" indent="0" algn="l" defTabSz="914400" rtl="0" eaLnBrk="1" fontAlgn="auto" latinLnBrk="0" hangingPunct="1">
              <a:lnSpc>
                <a:spcPct val="90000"/>
              </a:lnSpc>
              <a:spcBef>
                <a:spcPts val="1000"/>
              </a:spcBef>
              <a:spcAft>
                <a:spcPts val="0"/>
              </a:spcAft>
              <a:buClrTx/>
              <a:buSzTx/>
              <a:buNone/>
              <a:tabLst/>
              <a:defRPr/>
            </a:pPr>
            <a:r>
              <a:rPr lang="en-US" dirty="0">
                <a:solidFill>
                  <a:prstClr val="black"/>
                </a:solidFill>
                <a:latin typeface="Calibri" panose="020F0502020204030204"/>
              </a:rPr>
              <a:t>Increasing failures related to post/column rotation.</a:t>
            </a:r>
          </a:p>
          <a:p>
            <a:pPr marL="0" marR="0" lvl="0" indent="0" algn="l" defTabSz="914400" rtl="0" eaLnBrk="1" fontAlgn="auto" latinLnBrk="0" hangingPunct="1">
              <a:lnSpc>
                <a:spcPct val="90000"/>
              </a:lnSpc>
              <a:spcBef>
                <a:spcPts val="1000"/>
              </a:spcBef>
              <a:spcAft>
                <a:spcPts val="0"/>
              </a:spcAft>
              <a:buClrTx/>
              <a:buSz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Caused by poor backfill stability on sloped lots. Some suggestions to tie deck footing back to main house foundations</a:t>
            </a:r>
          </a:p>
        </p:txBody>
      </p:sp>
    </p:spTree>
    <p:extLst>
      <p:ext uri="{BB962C8B-B14F-4D97-AF65-F5344CB8AC3E}">
        <p14:creationId xmlns:p14="http://schemas.microsoft.com/office/powerpoint/2010/main" val="6861132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33A336C-2DB0-4199-A965-62DD29432AD3}"/>
              </a:ext>
            </a:extLst>
          </p:cNvPr>
          <p:cNvSpPr>
            <a:spLocks noGrp="1"/>
          </p:cNvSpPr>
          <p:nvPr>
            <p:ph type="title"/>
          </p:nvPr>
        </p:nvSpPr>
        <p:spPr>
          <a:xfrm>
            <a:off x="699714" y="353160"/>
            <a:ext cx="7091300" cy="898581"/>
          </a:xfrm>
        </p:spPr>
        <p:txBody>
          <a:bodyPr vert="horz" lIns="91440" tIns="45720" rIns="91440" bIns="45720" rtlCol="0" anchor="ctr">
            <a:normAutofit/>
          </a:bodyPr>
          <a:lstStyle/>
          <a:p>
            <a:r>
              <a:rPr lang="en-US" sz="4000" dirty="0">
                <a:solidFill>
                  <a:srgbClr val="FFFFFF"/>
                </a:solidFill>
              </a:rPr>
              <a:t>Deck Guard Challenges – 9.8</a:t>
            </a:r>
          </a:p>
        </p:txBody>
      </p:sp>
      <p:pic>
        <p:nvPicPr>
          <p:cNvPr id="4" name="Picture 3">
            <a:extLst>
              <a:ext uri="{FF2B5EF4-FFF2-40B4-BE49-F238E27FC236}">
                <a16:creationId xmlns:a16="http://schemas.microsoft.com/office/drawing/2014/main" id="{FAE84733-69C0-4CEF-AA43-C7E9B7C09781}"/>
              </a:ext>
            </a:extLst>
          </p:cNvPr>
          <p:cNvPicPr>
            <a:picLocks noChangeAspect="1"/>
          </p:cNvPicPr>
          <p:nvPr/>
        </p:nvPicPr>
        <p:blipFill>
          <a:blip r:embed="rId2"/>
          <a:stretch>
            <a:fillRect/>
          </a:stretch>
        </p:blipFill>
        <p:spPr>
          <a:xfrm>
            <a:off x="319483" y="1770051"/>
            <a:ext cx="3711262" cy="4808637"/>
          </a:xfrm>
          <a:prstGeom prst="rect">
            <a:avLst/>
          </a:prstGeom>
        </p:spPr>
      </p:pic>
      <p:pic>
        <p:nvPicPr>
          <p:cNvPr id="12" name="Content Placeholder 11">
            <a:extLst>
              <a:ext uri="{FF2B5EF4-FFF2-40B4-BE49-F238E27FC236}">
                <a16:creationId xmlns:a16="http://schemas.microsoft.com/office/drawing/2014/main" id="{B8DACD85-7272-4DBC-8A17-5D45A708FF8B}"/>
              </a:ext>
            </a:extLst>
          </p:cNvPr>
          <p:cNvPicPr>
            <a:picLocks noGrp="1" noChangeAspect="1"/>
          </p:cNvPicPr>
          <p:nvPr>
            <p:ph idx="1"/>
          </p:nvPr>
        </p:nvPicPr>
        <p:blipFill>
          <a:blip r:embed="rId3"/>
          <a:stretch>
            <a:fillRect/>
          </a:stretch>
        </p:blipFill>
        <p:spPr>
          <a:xfrm>
            <a:off x="4133888" y="2554698"/>
            <a:ext cx="3657126" cy="3091645"/>
          </a:xfrm>
        </p:spPr>
      </p:pic>
      <p:pic>
        <p:nvPicPr>
          <p:cNvPr id="10" name="Picture 9">
            <a:extLst>
              <a:ext uri="{FF2B5EF4-FFF2-40B4-BE49-F238E27FC236}">
                <a16:creationId xmlns:a16="http://schemas.microsoft.com/office/drawing/2014/main" id="{9DABC2E5-A830-4D8E-A15B-1BA89A7CC2A1}"/>
              </a:ext>
            </a:extLst>
          </p:cNvPr>
          <p:cNvPicPr>
            <a:picLocks noChangeAspect="1"/>
          </p:cNvPicPr>
          <p:nvPr/>
        </p:nvPicPr>
        <p:blipFill>
          <a:blip r:embed="rId4"/>
          <a:stretch>
            <a:fillRect/>
          </a:stretch>
        </p:blipFill>
        <p:spPr>
          <a:xfrm>
            <a:off x="7894157" y="1658181"/>
            <a:ext cx="4186109" cy="5032375"/>
          </a:xfrm>
          <a:prstGeom prst="rect">
            <a:avLst/>
          </a:prstGeom>
        </p:spPr>
      </p:pic>
      <p:sp>
        <p:nvSpPr>
          <p:cNvPr id="3" name="Rectangle: Rounded Corners 2">
            <a:extLst>
              <a:ext uri="{FF2B5EF4-FFF2-40B4-BE49-F238E27FC236}">
                <a16:creationId xmlns:a16="http://schemas.microsoft.com/office/drawing/2014/main" id="{3C655CC2-E9AA-4518-9E5F-1D685D9BC115}"/>
              </a:ext>
            </a:extLst>
          </p:cNvPr>
          <p:cNvSpPr/>
          <p:nvPr/>
        </p:nvSpPr>
        <p:spPr>
          <a:xfrm>
            <a:off x="9154510" y="4130566"/>
            <a:ext cx="2770392" cy="63062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7787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C0AE79-E1EE-4D19-AC03-9AD1F1826E1D}"/>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Residential Wood Decks and Balconies BC Building Code</a:t>
            </a:r>
          </a:p>
        </p:txBody>
      </p:sp>
      <p:sp>
        <p:nvSpPr>
          <p:cNvPr id="3" name="Content Placeholder 2">
            <a:extLst>
              <a:ext uri="{FF2B5EF4-FFF2-40B4-BE49-F238E27FC236}">
                <a16:creationId xmlns:a16="http://schemas.microsoft.com/office/drawing/2014/main" id="{0F704AF8-9887-47F4-AE7D-09CF6484ED23}"/>
              </a:ext>
            </a:extLst>
          </p:cNvPr>
          <p:cNvSpPr>
            <a:spLocks noGrp="1"/>
          </p:cNvSpPr>
          <p:nvPr>
            <p:ph idx="1"/>
          </p:nvPr>
        </p:nvSpPr>
        <p:spPr>
          <a:xfrm>
            <a:off x="4810259" y="649480"/>
            <a:ext cx="6555347" cy="5546047"/>
          </a:xfrm>
        </p:spPr>
        <p:txBody>
          <a:bodyPr anchor="ct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Section 9.9. Means of Egress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9.9.4.4. Openings Near Unenclosed Exterior Exit Stairs and Ramps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Section 9.12. Excavation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9.12.2. Depth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Section 9.15. Footings and Foundations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Table 9.15.3.4. Minimum Footing Sizes - Minimum Footing Area for Columns Spaced 3 m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o.c.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 m2</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9.15.3.7. Adjustments to Footing Area for Columns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9.15.3.8. Footing Thickness </a:t>
            </a:r>
          </a:p>
        </p:txBody>
      </p:sp>
      <p:pic>
        <p:nvPicPr>
          <p:cNvPr id="8" name="Picture 7">
            <a:extLst>
              <a:ext uri="{FF2B5EF4-FFF2-40B4-BE49-F238E27FC236}">
                <a16:creationId xmlns:a16="http://schemas.microsoft.com/office/drawing/2014/main" id="{7828CAA3-E781-4EC9-8F58-D11666E50EE7}"/>
              </a:ext>
            </a:extLst>
          </p:cNvPr>
          <p:cNvPicPr>
            <a:picLocks noChangeAspect="1"/>
          </p:cNvPicPr>
          <p:nvPr/>
        </p:nvPicPr>
        <p:blipFill>
          <a:blip r:embed="rId2"/>
          <a:stretch>
            <a:fillRect/>
          </a:stretch>
        </p:blipFill>
        <p:spPr>
          <a:xfrm>
            <a:off x="466722" y="4049819"/>
            <a:ext cx="2004234" cy="2514818"/>
          </a:xfrm>
          <a:prstGeom prst="rect">
            <a:avLst/>
          </a:prstGeom>
        </p:spPr>
      </p:pic>
      <p:sp>
        <p:nvSpPr>
          <p:cNvPr id="10" name="Arrow: Left 9">
            <a:extLst>
              <a:ext uri="{FF2B5EF4-FFF2-40B4-BE49-F238E27FC236}">
                <a16:creationId xmlns:a16="http://schemas.microsoft.com/office/drawing/2014/main" id="{3C166F95-45E6-4AB3-9DC6-46A1B0FCEE7C}"/>
              </a:ext>
            </a:extLst>
          </p:cNvPr>
          <p:cNvSpPr/>
          <p:nvPr/>
        </p:nvSpPr>
        <p:spPr>
          <a:xfrm>
            <a:off x="2067405" y="5813778"/>
            <a:ext cx="1748239" cy="75085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OK ??</a:t>
            </a:r>
          </a:p>
        </p:txBody>
      </p:sp>
    </p:spTree>
    <p:extLst>
      <p:ext uri="{BB962C8B-B14F-4D97-AF65-F5344CB8AC3E}">
        <p14:creationId xmlns:p14="http://schemas.microsoft.com/office/powerpoint/2010/main" val="3193752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C0AE79-E1EE-4D19-AC03-9AD1F1826E1D}"/>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Residential Wood Decks and Balconies BC Building Code</a:t>
            </a:r>
          </a:p>
        </p:txBody>
      </p:sp>
      <p:sp>
        <p:nvSpPr>
          <p:cNvPr id="3" name="Content Placeholder 2">
            <a:extLst>
              <a:ext uri="{FF2B5EF4-FFF2-40B4-BE49-F238E27FC236}">
                <a16:creationId xmlns:a16="http://schemas.microsoft.com/office/drawing/2014/main" id="{0F704AF8-9887-47F4-AE7D-09CF6484ED23}"/>
              </a:ext>
            </a:extLst>
          </p:cNvPr>
          <p:cNvSpPr>
            <a:spLocks noGrp="1"/>
          </p:cNvSpPr>
          <p:nvPr>
            <p:ph idx="1"/>
          </p:nvPr>
        </p:nvSpPr>
        <p:spPr>
          <a:xfrm>
            <a:off x="4810259" y="649480"/>
            <a:ext cx="6555347" cy="5546047"/>
          </a:xfrm>
        </p:spPr>
        <p:txBody>
          <a:bodyPr anchor="ct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Section 9.17. Columns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9.17.1.1. Application 1) This Section applies to columns used to support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9.17.2.1. Location 1) Columns shall be centrally located on a footing conforming to Section 9.15.</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9.17.2.2. Lateral Support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9.17.4. Wood Columns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9.17.6. Solid Concrete Columns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9.17.6.2 Sizes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Section 9.19. Roof Spaces</a:t>
            </a:r>
          </a:p>
        </p:txBody>
      </p:sp>
    </p:spTree>
    <p:extLst>
      <p:ext uri="{BB962C8B-B14F-4D97-AF65-F5344CB8AC3E}">
        <p14:creationId xmlns:p14="http://schemas.microsoft.com/office/powerpoint/2010/main" val="6330790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7C19CE-A2D5-46DB-8FDF-1873DD797686}"/>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b="1" kern="1200" dirty="0">
                <a:solidFill>
                  <a:schemeClr val="tx1"/>
                </a:solidFill>
                <a:latin typeface="+mj-lt"/>
                <a:ea typeface="+mj-ea"/>
                <a:cs typeface="+mj-cs"/>
              </a:rPr>
              <a:t>Deck Loads</a:t>
            </a:r>
          </a:p>
        </p:txBody>
      </p:sp>
      <p:sp>
        <p:nvSpPr>
          <p:cNvPr id="5" name="Content Placeholder 4">
            <a:extLst>
              <a:ext uri="{FF2B5EF4-FFF2-40B4-BE49-F238E27FC236}">
                <a16:creationId xmlns:a16="http://schemas.microsoft.com/office/drawing/2014/main" id="{CE7D8003-185F-415F-A79B-36021BD4626B}"/>
              </a:ext>
            </a:extLst>
          </p:cNvPr>
          <p:cNvSpPr>
            <a:spLocks noGrp="1"/>
          </p:cNvSpPr>
          <p:nvPr>
            <p:ph idx="1"/>
          </p:nvPr>
        </p:nvSpPr>
        <p:spPr>
          <a:xfrm>
            <a:off x="638882" y="4631161"/>
            <a:ext cx="3571810" cy="1559327"/>
          </a:xfrm>
        </p:spPr>
        <p:txBody>
          <a:bodyPr vert="horz" lIns="91440" tIns="45720" rIns="91440" bIns="45720" rtlCol="0">
            <a:normAutofit fontScale="62500" lnSpcReduction="20000"/>
          </a:bodyPr>
          <a:lstStyle/>
          <a:p>
            <a:pPr marL="0" indent="0">
              <a:buNone/>
            </a:pPr>
            <a:r>
              <a:rPr lang="en-US" sz="2400" kern="1200" dirty="0">
                <a:solidFill>
                  <a:schemeClr val="tx1"/>
                </a:solidFill>
                <a:latin typeface="+mn-lt"/>
                <a:ea typeface="+mn-ea"/>
                <a:cs typeface="+mn-cs"/>
              </a:rPr>
              <a:t>Fine Homebuilding – How deck load capacity works (US Codes – note potential issues)</a:t>
            </a:r>
          </a:p>
          <a:p>
            <a:pPr marL="0" indent="0">
              <a:buNone/>
            </a:pPr>
            <a:endParaRPr lang="en-US" sz="2400" dirty="0"/>
          </a:p>
          <a:p>
            <a:pPr marL="0" indent="0">
              <a:buNone/>
            </a:pPr>
            <a:r>
              <a:rPr lang="en-US" sz="2400" kern="1200" dirty="0">
                <a:solidFill>
                  <a:srgbClr val="FF0000"/>
                </a:solidFill>
                <a:latin typeface="+mn-lt"/>
                <a:ea typeface="+mn-ea"/>
                <a:cs typeface="+mn-cs"/>
              </a:rPr>
              <a:t>TOP 3 weakest points??</a:t>
            </a:r>
          </a:p>
          <a:p>
            <a:pPr marL="0" indent="0">
              <a:buNone/>
            </a:pPr>
            <a:r>
              <a:rPr lang="en-US" sz="2400" dirty="0">
                <a:solidFill>
                  <a:srgbClr val="FF0000"/>
                </a:solidFill>
              </a:rPr>
              <a:t>Spot the non-compliant BCBC details</a:t>
            </a:r>
            <a:endParaRPr lang="en-US" sz="2400" kern="1200" dirty="0">
              <a:solidFill>
                <a:srgbClr val="FF0000"/>
              </a:solidFill>
              <a:latin typeface="+mn-lt"/>
              <a:ea typeface="+mn-ea"/>
              <a:cs typeface="+mn-cs"/>
            </a:endParaRPr>
          </a:p>
        </p:txBody>
      </p:sp>
      <p:sp>
        <p:nvSpPr>
          <p:cNvPr id="1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Diagram&#10;&#10;Description automatically generated">
            <a:extLst>
              <a:ext uri="{FF2B5EF4-FFF2-40B4-BE49-F238E27FC236}">
                <a16:creationId xmlns:a16="http://schemas.microsoft.com/office/drawing/2014/main" id="{BAC0F65B-618A-4BB5-80BC-181873B0B537}"/>
              </a:ext>
            </a:extLst>
          </p:cNvPr>
          <p:cNvPicPr>
            <a:picLocks noChangeAspect="1"/>
          </p:cNvPicPr>
          <p:nvPr/>
        </p:nvPicPr>
        <p:blipFill>
          <a:blip r:embed="rId2"/>
          <a:stretch>
            <a:fillRect/>
          </a:stretch>
        </p:blipFill>
        <p:spPr>
          <a:xfrm>
            <a:off x="4118012" y="338667"/>
            <a:ext cx="7750900" cy="6186311"/>
          </a:xfrm>
          <a:prstGeom prst="rect">
            <a:avLst/>
          </a:prstGeom>
        </p:spPr>
      </p:pic>
    </p:spTree>
    <p:extLst>
      <p:ext uri="{BB962C8B-B14F-4D97-AF65-F5344CB8AC3E}">
        <p14:creationId xmlns:p14="http://schemas.microsoft.com/office/powerpoint/2010/main" val="28028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8B7EF0-522D-4AB7-BD51-CAF1906BA099}"/>
              </a:ext>
            </a:extLst>
          </p:cNvPr>
          <p:cNvSpPr>
            <a:spLocks noGrp="1"/>
          </p:cNvSpPr>
          <p:nvPr>
            <p:ph type="title"/>
          </p:nvPr>
        </p:nvSpPr>
        <p:spPr>
          <a:xfrm>
            <a:off x="838200" y="365125"/>
            <a:ext cx="10515600" cy="1325563"/>
          </a:xfrm>
        </p:spPr>
        <p:txBody>
          <a:bodyPr>
            <a:normAutofit/>
          </a:bodyPr>
          <a:lstStyle/>
          <a:p>
            <a:r>
              <a:rPr lang="en-US" sz="5400"/>
              <a:t>Objective of these sessions</a:t>
            </a:r>
          </a:p>
        </p:txBody>
      </p:sp>
      <p:sp>
        <p:nvSpPr>
          <p:cNvPr id="49"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BA629F51-3F9C-4175-AB60-B38BFE0DC9DE}"/>
              </a:ext>
            </a:extLst>
          </p:cNvPr>
          <p:cNvGraphicFramePr>
            <a:graphicFrameLocks noGrp="1"/>
          </p:cNvGraphicFramePr>
          <p:nvPr>
            <p:ph idx="1"/>
            <p:extLst>
              <p:ext uri="{D42A27DB-BD31-4B8C-83A1-F6EECF244321}">
                <p14:modId xmlns:p14="http://schemas.microsoft.com/office/powerpoint/2010/main" val="916763996"/>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39804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33A336C-2DB0-4199-A965-62DD29432AD3}"/>
              </a:ext>
            </a:extLst>
          </p:cNvPr>
          <p:cNvSpPr>
            <a:spLocks noGrp="1"/>
          </p:cNvSpPr>
          <p:nvPr>
            <p:ph type="title"/>
          </p:nvPr>
        </p:nvSpPr>
        <p:spPr>
          <a:xfrm>
            <a:off x="699714" y="353160"/>
            <a:ext cx="7091300" cy="898581"/>
          </a:xfrm>
        </p:spPr>
        <p:txBody>
          <a:bodyPr vert="horz" lIns="91440" tIns="45720" rIns="91440" bIns="45720" rtlCol="0" anchor="ctr">
            <a:normAutofit/>
          </a:bodyPr>
          <a:lstStyle/>
          <a:p>
            <a:r>
              <a:rPr lang="en-US" sz="4000" dirty="0">
                <a:solidFill>
                  <a:srgbClr val="FFFFFF"/>
                </a:solidFill>
              </a:rPr>
              <a:t>Lateral Loading Challenges</a:t>
            </a:r>
          </a:p>
        </p:txBody>
      </p:sp>
      <p:pic>
        <p:nvPicPr>
          <p:cNvPr id="4" name="Picture 3">
            <a:extLst>
              <a:ext uri="{FF2B5EF4-FFF2-40B4-BE49-F238E27FC236}">
                <a16:creationId xmlns:a16="http://schemas.microsoft.com/office/drawing/2014/main" id="{9D37D328-946E-4487-A8D3-8C27B3A529D6}"/>
              </a:ext>
            </a:extLst>
          </p:cNvPr>
          <p:cNvPicPr>
            <a:picLocks noChangeAspect="1"/>
          </p:cNvPicPr>
          <p:nvPr/>
        </p:nvPicPr>
        <p:blipFill>
          <a:blip r:embed="rId2"/>
          <a:stretch>
            <a:fillRect/>
          </a:stretch>
        </p:blipFill>
        <p:spPr>
          <a:xfrm>
            <a:off x="0" y="1803650"/>
            <a:ext cx="6303695" cy="3998839"/>
          </a:xfrm>
          <a:prstGeom prst="rect">
            <a:avLst/>
          </a:prstGeom>
        </p:spPr>
      </p:pic>
      <p:pic>
        <p:nvPicPr>
          <p:cNvPr id="10" name="Content Placeholder 9">
            <a:extLst>
              <a:ext uri="{FF2B5EF4-FFF2-40B4-BE49-F238E27FC236}">
                <a16:creationId xmlns:a16="http://schemas.microsoft.com/office/drawing/2014/main" id="{6710C8EC-443D-4528-920B-089AFD0BFE3D}"/>
              </a:ext>
            </a:extLst>
          </p:cNvPr>
          <p:cNvPicPr>
            <a:picLocks noGrp="1" noChangeAspect="1"/>
          </p:cNvPicPr>
          <p:nvPr>
            <p:ph idx="1"/>
          </p:nvPr>
        </p:nvPicPr>
        <p:blipFill>
          <a:blip r:embed="rId3"/>
          <a:stretch>
            <a:fillRect/>
          </a:stretch>
        </p:blipFill>
        <p:spPr>
          <a:xfrm>
            <a:off x="6837153" y="1879850"/>
            <a:ext cx="3334135" cy="1898194"/>
          </a:xfrm>
        </p:spPr>
      </p:pic>
      <p:pic>
        <p:nvPicPr>
          <p:cNvPr id="12" name="Picture 11">
            <a:extLst>
              <a:ext uri="{FF2B5EF4-FFF2-40B4-BE49-F238E27FC236}">
                <a16:creationId xmlns:a16="http://schemas.microsoft.com/office/drawing/2014/main" id="{1F8C7DB1-71B2-43AD-B027-F52137B94DDB}"/>
              </a:ext>
            </a:extLst>
          </p:cNvPr>
          <p:cNvPicPr>
            <a:picLocks noChangeAspect="1"/>
          </p:cNvPicPr>
          <p:nvPr/>
        </p:nvPicPr>
        <p:blipFill>
          <a:blip r:embed="rId4"/>
          <a:stretch>
            <a:fillRect/>
          </a:stretch>
        </p:blipFill>
        <p:spPr>
          <a:xfrm>
            <a:off x="7373575" y="4081447"/>
            <a:ext cx="4073359" cy="2549833"/>
          </a:xfrm>
          <a:prstGeom prst="rect">
            <a:avLst/>
          </a:prstGeom>
        </p:spPr>
      </p:pic>
    </p:spTree>
    <p:extLst>
      <p:ext uri="{BB962C8B-B14F-4D97-AF65-F5344CB8AC3E}">
        <p14:creationId xmlns:p14="http://schemas.microsoft.com/office/powerpoint/2010/main" val="9510966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C0AE79-E1EE-4D19-AC03-9AD1F1826E1D}"/>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Residential Wood Decks and Balconies BC Building Code</a:t>
            </a:r>
          </a:p>
        </p:txBody>
      </p:sp>
      <p:sp>
        <p:nvSpPr>
          <p:cNvPr id="3" name="Content Placeholder 2">
            <a:extLst>
              <a:ext uri="{FF2B5EF4-FFF2-40B4-BE49-F238E27FC236}">
                <a16:creationId xmlns:a16="http://schemas.microsoft.com/office/drawing/2014/main" id="{0F704AF8-9887-47F4-AE7D-09CF6484ED23}"/>
              </a:ext>
            </a:extLst>
          </p:cNvPr>
          <p:cNvSpPr>
            <a:spLocks noGrp="1"/>
          </p:cNvSpPr>
          <p:nvPr>
            <p:ph idx="1"/>
          </p:nvPr>
        </p:nvSpPr>
        <p:spPr>
          <a:xfrm>
            <a:off x="4810259" y="649480"/>
            <a:ext cx="6555347" cy="5546047"/>
          </a:xfrm>
        </p:spPr>
        <p:txBody>
          <a:bodyPr anchor="ct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Section 9.23. Wood-Frame Construction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Section 9.25. Heat Transfer, Air Leakage and Condensation Control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Section 9.26. Roofing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Section 9.27. Cladding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Section 9.28 Stucco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Section 9.36. Energy Efficiency</a:t>
            </a:r>
          </a:p>
        </p:txBody>
      </p:sp>
      <p:pic>
        <p:nvPicPr>
          <p:cNvPr id="12" name="Content Placeholder 9">
            <a:extLst>
              <a:ext uri="{FF2B5EF4-FFF2-40B4-BE49-F238E27FC236}">
                <a16:creationId xmlns:a16="http://schemas.microsoft.com/office/drawing/2014/main" id="{B8E9BE34-B506-478E-9E18-507A3246331B}"/>
              </a:ext>
            </a:extLst>
          </p:cNvPr>
          <p:cNvPicPr>
            <a:picLocks noChangeAspect="1"/>
          </p:cNvPicPr>
          <p:nvPr/>
        </p:nvPicPr>
        <p:blipFill>
          <a:blip r:embed="rId2"/>
          <a:stretch>
            <a:fillRect/>
          </a:stretch>
        </p:blipFill>
        <p:spPr>
          <a:xfrm>
            <a:off x="233837" y="3761937"/>
            <a:ext cx="1974377" cy="2853352"/>
          </a:xfrm>
          <a:prstGeom prst="rect">
            <a:avLst/>
          </a:prstGeom>
        </p:spPr>
      </p:pic>
      <p:sp>
        <p:nvSpPr>
          <p:cNvPr id="4" name="Arrow: Left 3">
            <a:extLst>
              <a:ext uri="{FF2B5EF4-FFF2-40B4-BE49-F238E27FC236}">
                <a16:creationId xmlns:a16="http://schemas.microsoft.com/office/drawing/2014/main" id="{58BDF4F3-85B8-4497-BB11-465EA4F8829F}"/>
              </a:ext>
            </a:extLst>
          </p:cNvPr>
          <p:cNvSpPr/>
          <p:nvPr/>
        </p:nvSpPr>
        <p:spPr>
          <a:xfrm>
            <a:off x="1767659" y="5451600"/>
            <a:ext cx="1742796" cy="74392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Ok ?</a:t>
            </a:r>
          </a:p>
        </p:txBody>
      </p:sp>
    </p:spTree>
    <p:extLst>
      <p:ext uri="{BB962C8B-B14F-4D97-AF65-F5344CB8AC3E}">
        <p14:creationId xmlns:p14="http://schemas.microsoft.com/office/powerpoint/2010/main" val="8368031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7" name="Rectangle 36">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3A336C-2DB0-4199-A965-62DD29432AD3}"/>
              </a:ext>
            </a:extLst>
          </p:cNvPr>
          <p:cNvSpPr>
            <a:spLocks noGrp="1"/>
          </p:cNvSpPr>
          <p:nvPr>
            <p:ph type="title"/>
          </p:nvPr>
        </p:nvSpPr>
        <p:spPr>
          <a:xfrm>
            <a:off x="699714" y="353160"/>
            <a:ext cx="7091300" cy="898581"/>
          </a:xfrm>
        </p:spPr>
        <p:txBody>
          <a:bodyPr vert="horz" lIns="91440" tIns="45720" rIns="91440" bIns="45720" rtlCol="0" anchor="ctr">
            <a:normAutofit/>
          </a:bodyPr>
          <a:lstStyle/>
          <a:p>
            <a:r>
              <a:rPr lang="en-US" sz="4000" dirty="0">
                <a:solidFill>
                  <a:srgbClr val="FFFFFF"/>
                </a:solidFill>
              </a:rPr>
              <a:t>Deck Envelope Challenges</a:t>
            </a:r>
          </a:p>
        </p:txBody>
      </p:sp>
      <p:pic>
        <p:nvPicPr>
          <p:cNvPr id="8" name="Picture 7">
            <a:extLst>
              <a:ext uri="{FF2B5EF4-FFF2-40B4-BE49-F238E27FC236}">
                <a16:creationId xmlns:a16="http://schemas.microsoft.com/office/drawing/2014/main" id="{139E4B67-E170-476B-9520-9B98B7948849}"/>
              </a:ext>
            </a:extLst>
          </p:cNvPr>
          <p:cNvPicPr>
            <a:picLocks noChangeAspect="1"/>
          </p:cNvPicPr>
          <p:nvPr/>
        </p:nvPicPr>
        <p:blipFill>
          <a:blip r:embed="rId2"/>
          <a:stretch>
            <a:fillRect/>
          </a:stretch>
        </p:blipFill>
        <p:spPr>
          <a:xfrm>
            <a:off x="715748" y="2268914"/>
            <a:ext cx="5131088" cy="3822661"/>
          </a:xfrm>
          <a:prstGeom prst="rect">
            <a:avLst/>
          </a:prstGeom>
        </p:spPr>
      </p:pic>
      <p:pic>
        <p:nvPicPr>
          <p:cNvPr id="6" name="Content Placeholder 5" descr="Diagram&#10;&#10;Description automatically generated">
            <a:extLst>
              <a:ext uri="{FF2B5EF4-FFF2-40B4-BE49-F238E27FC236}">
                <a16:creationId xmlns:a16="http://schemas.microsoft.com/office/drawing/2014/main" id="{FA6206D1-E510-4675-B560-69A96A6A0121}"/>
              </a:ext>
            </a:extLst>
          </p:cNvPr>
          <p:cNvPicPr>
            <a:picLocks noGrp="1" noChangeAspect="1"/>
          </p:cNvPicPr>
          <p:nvPr>
            <p:ph idx="1"/>
          </p:nvPr>
        </p:nvPicPr>
        <p:blipFill>
          <a:blip r:embed="rId3"/>
          <a:stretch>
            <a:fillRect/>
          </a:stretch>
        </p:blipFill>
        <p:spPr>
          <a:xfrm>
            <a:off x="6948488" y="1702683"/>
            <a:ext cx="4141860" cy="4802157"/>
          </a:xfrm>
          <a:prstGeom prst="rect">
            <a:avLst/>
          </a:prstGeom>
        </p:spPr>
      </p:pic>
    </p:spTree>
    <p:extLst>
      <p:ext uri="{BB962C8B-B14F-4D97-AF65-F5344CB8AC3E}">
        <p14:creationId xmlns:p14="http://schemas.microsoft.com/office/powerpoint/2010/main" val="34703469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352931"/>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3D65A93-D8E5-4D0B-AD7F-55FECA33C4A3}"/>
              </a:ext>
            </a:extLst>
          </p:cNvPr>
          <p:cNvSpPr>
            <a:spLocks noGrp="1"/>
          </p:cNvSpPr>
          <p:nvPr>
            <p:ph type="title"/>
          </p:nvPr>
        </p:nvSpPr>
        <p:spPr>
          <a:xfrm>
            <a:off x="649270" y="506727"/>
            <a:ext cx="3885141" cy="1526741"/>
          </a:xfrm>
        </p:spPr>
        <p:txBody>
          <a:bodyPr vert="horz" lIns="91440" tIns="45720" rIns="91440" bIns="45720" rtlCol="0">
            <a:normAutofit/>
          </a:bodyPr>
          <a:lstStyle/>
          <a:p>
            <a:pPr algn="r"/>
            <a:r>
              <a:rPr lang="en-US" sz="3000">
                <a:solidFill>
                  <a:schemeClr val="bg1"/>
                </a:solidFill>
              </a:rPr>
              <a:t>Safe and Durable Wood Decks and Balconies</a:t>
            </a:r>
          </a:p>
        </p:txBody>
      </p:sp>
      <p:cxnSp>
        <p:nvCxnSpPr>
          <p:cNvPr id="23" name="Straight Connector 22">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580963"/>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E862718-1191-4A9D-9F45-AB6B66EB3D2D}"/>
              </a:ext>
            </a:extLst>
          </p:cNvPr>
          <p:cNvSpPr>
            <a:spLocks noGrp="1"/>
          </p:cNvSpPr>
          <p:nvPr>
            <p:ph idx="1"/>
          </p:nvPr>
        </p:nvSpPr>
        <p:spPr>
          <a:xfrm>
            <a:off x="4945336" y="506727"/>
            <a:ext cx="6609921" cy="1526741"/>
          </a:xfrm>
        </p:spPr>
        <p:txBody>
          <a:bodyPr vert="horz" lIns="91440" tIns="45720" rIns="91440" bIns="45720" rtlCol="0" anchor="ctr">
            <a:normAutofit/>
          </a:bodyPr>
          <a:lstStyle/>
          <a:p>
            <a:pPr marL="0" indent="0">
              <a:buNone/>
            </a:pPr>
            <a:r>
              <a:rPr lang="en-US" sz="1500" b="0" i="0">
                <a:solidFill>
                  <a:schemeClr val="bg1"/>
                </a:solidFill>
                <a:effectLst/>
                <a:latin typeface="Segoe UI" panose="020B0502040204020203" pitchFamily="34" charset="0"/>
              </a:rPr>
              <a:t>“Copyright BC Housing. Reprinted with permission.”</a:t>
            </a:r>
            <a:r>
              <a:rPr lang="en-US" sz="1500" b="1" i="0">
                <a:solidFill>
                  <a:schemeClr val="bg1"/>
                </a:solidFill>
                <a:effectLst/>
                <a:latin typeface="Segoe UI,sans-serif"/>
              </a:rPr>
              <a:t> Disclaimer:</a:t>
            </a:r>
            <a:r>
              <a:rPr lang="en-US" sz="1500" b="0" i="0">
                <a:solidFill>
                  <a:schemeClr val="bg1"/>
                </a:solidFill>
                <a:effectLst/>
                <a:latin typeface="Segoe UI,sans-serif"/>
              </a:rPr>
              <a:t> The authors, contributors, funders and publishers assume no liability for the accuracy of the statements made or for any damage, loss, injury or expense that may be incurred or suffered as a result of the use of or reliance on the contents of the material being reproduced. The views expressed do not necessarily represent those of individual contributors or of BC Housing.</a:t>
            </a:r>
            <a:endParaRPr lang="en-US" sz="1500">
              <a:solidFill>
                <a:schemeClr val="bg1"/>
              </a:solidFill>
            </a:endParaRPr>
          </a:p>
        </p:txBody>
      </p:sp>
      <p:pic>
        <p:nvPicPr>
          <p:cNvPr id="7" name="Picture 6" descr="Graphical user interface, text, application&#10;&#10;Description automatically generated">
            <a:extLst>
              <a:ext uri="{FF2B5EF4-FFF2-40B4-BE49-F238E27FC236}">
                <a16:creationId xmlns:a16="http://schemas.microsoft.com/office/drawing/2014/main" id="{40744285-C7EA-48E0-8B5C-66065A6B3F5C}"/>
              </a:ext>
            </a:extLst>
          </p:cNvPr>
          <p:cNvPicPr>
            <a:picLocks noChangeAspect="1"/>
          </p:cNvPicPr>
          <p:nvPr/>
        </p:nvPicPr>
        <p:blipFill>
          <a:blip r:embed="rId2"/>
          <a:stretch>
            <a:fillRect/>
          </a:stretch>
        </p:blipFill>
        <p:spPr>
          <a:xfrm>
            <a:off x="698434" y="2523915"/>
            <a:ext cx="4949227" cy="3749040"/>
          </a:xfrm>
          <a:prstGeom prst="rect">
            <a:avLst/>
          </a:prstGeom>
        </p:spPr>
      </p:pic>
      <p:pic>
        <p:nvPicPr>
          <p:cNvPr id="5" name="Picture 4">
            <a:extLst>
              <a:ext uri="{FF2B5EF4-FFF2-40B4-BE49-F238E27FC236}">
                <a16:creationId xmlns:a16="http://schemas.microsoft.com/office/drawing/2014/main" id="{63247088-8979-47EA-9FA8-EDA32BE84EC4}"/>
              </a:ext>
            </a:extLst>
          </p:cNvPr>
          <p:cNvPicPr>
            <a:picLocks noChangeAspect="1"/>
          </p:cNvPicPr>
          <p:nvPr/>
        </p:nvPicPr>
        <p:blipFill>
          <a:blip r:embed="rId3"/>
          <a:stretch>
            <a:fillRect/>
          </a:stretch>
        </p:blipFill>
        <p:spPr>
          <a:xfrm>
            <a:off x="7831806" y="2350982"/>
            <a:ext cx="3004360" cy="4380199"/>
          </a:xfrm>
          <a:prstGeom prst="rect">
            <a:avLst/>
          </a:prstGeom>
        </p:spPr>
      </p:pic>
    </p:spTree>
    <p:extLst>
      <p:ext uri="{BB962C8B-B14F-4D97-AF65-F5344CB8AC3E}">
        <p14:creationId xmlns:p14="http://schemas.microsoft.com/office/powerpoint/2010/main" val="10309070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352931"/>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3D65A93-D8E5-4D0B-AD7F-55FECA33C4A3}"/>
              </a:ext>
            </a:extLst>
          </p:cNvPr>
          <p:cNvSpPr>
            <a:spLocks noGrp="1"/>
          </p:cNvSpPr>
          <p:nvPr>
            <p:ph type="title"/>
          </p:nvPr>
        </p:nvSpPr>
        <p:spPr>
          <a:xfrm>
            <a:off x="649270" y="506727"/>
            <a:ext cx="3885141" cy="1526741"/>
          </a:xfrm>
        </p:spPr>
        <p:txBody>
          <a:bodyPr vert="horz" lIns="91440" tIns="45720" rIns="91440" bIns="45720" rtlCol="0">
            <a:normAutofit/>
          </a:bodyPr>
          <a:lstStyle/>
          <a:p>
            <a:pPr algn="r"/>
            <a:r>
              <a:rPr lang="en-US" sz="3000">
                <a:solidFill>
                  <a:schemeClr val="bg1"/>
                </a:solidFill>
              </a:rPr>
              <a:t>Safe and Durable Wood Decks and Balconies</a:t>
            </a:r>
          </a:p>
        </p:txBody>
      </p:sp>
      <p:cxnSp>
        <p:nvCxnSpPr>
          <p:cNvPr id="23" name="Straight Connector 22">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580963"/>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E862718-1191-4A9D-9F45-AB6B66EB3D2D}"/>
              </a:ext>
            </a:extLst>
          </p:cNvPr>
          <p:cNvSpPr>
            <a:spLocks noGrp="1"/>
          </p:cNvSpPr>
          <p:nvPr>
            <p:ph idx="1"/>
          </p:nvPr>
        </p:nvSpPr>
        <p:spPr>
          <a:xfrm>
            <a:off x="4945336" y="506727"/>
            <a:ext cx="6609921" cy="1526741"/>
          </a:xfrm>
        </p:spPr>
        <p:txBody>
          <a:bodyPr vert="horz" lIns="91440" tIns="45720" rIns="91440" bIns="45720" rtlCol="0" anchor="ctr">
            <a:normAutofit/>
          </a:bodyPr>
          <a:lstStyle/>
          <a:p>
            <a:pPr marL="0" indent="0">
              <a:buNone/>
            </a:pPr>
            <a:r>
              <a:rPr lang="en-US" sz="1500" b="0" i="0">
                <a:solidFill>
                  <a:schemeClr val="bg1"/>
                </a:solidFill>
                <a:effectLst/>
                <a:latin typeface="Segoe UI" panose="020B0502040204020203" pitchFamily="34" charset="0"/>
              </a:rPr>
              <a:t>“Copyright BC Housing. Reprinted with permission.”</a:t>
            </a:r>
            <a:r>
              <a:rPr lang="en-US" sz="1500" b="1" i="0">
                <a:solidFill>
                  <a:schemeClr val="bg1"/>
                </a:solidFill>
                <a:effectLst/>
                <a:latin typeface="Segoe UI,sans-serif"/>
              </a:rPr>
              <a:t> Disclaimer:</a:t>
            </a:r>
            <a:r>
              <a:rPr lang="en-US" sz="1500" b="0" i="0">
                <a:solidFill>
                  <a:schemeClr val="bg1"/>
                </a:solidFill>
                <a:effectLst/>
                <a:latin typeface="Segoe UI,sans-serif"/>
              </a:rPr>
              <a:t> The authors, contributors, funders and publishers assume no liability for the accuracy of the statements made or for any damage, loss, injury or expense that may be incurred or suffered as a result of the use of or reliance on the contents of the material being reproduced. The views expressed do not necessarily represent those of individual contributors or of BC Housing.</a:t>
            </a:r>
            <a:endParaRPr lang="en-US" sz="1500">
              <a:solidFill>
                <a:schemeClr val="bg1"/>
              </a:solidFill>
            </a:endParaRPr>
          </a:p>
        </p:txBody>
      </p:sp>
      <p:pic>
        <p:nvPicPr>
          <p:cNvPr id="5" name="Picture 4">
            <a:extLst>
              <a:ext uri="{FF2B5EF4-FFF2-40B4-BE49-F238E27FC236}">
                <a16:creationId xmlns:a16="http://schemas.microsoft.com/office/drawing/2014/main" id="{63247088-8979-47EA-9FA8-EDA32BE84EC4}"/>
              </a:ext>
            </a:extLst>
          </p:cNvPr>
          <p:cNvPicPr>
            <a:picLocks noChangeAspect="1"/>
          </p:cNvPicPr>
          <p:nvPr/>
        </p:nvPicPr>
        <p:blipFill>
          <a:blip r:embed="rId2"/>
          <a:stretch>
            <a:fillRect/>
          </a:stretch>
        </p:blipFill>
        <p:spPr>
          <a:xfrm>
            <a:off x="8705987" y="2602233"/>
            <a:ext cx="2849270" cy="3749040"/>
          </a:xfrm>
          <a:prstGeom prst="rect">
            <a:avLst/>
          </a:prstGeom>
        </p:spPr>
      </p:pic>
      <p:sp>
        <p:nvSpPr>
          <p:cNvPr id="8" name="Content Placeholder 2">
            <a:extLst>
              <a:ext uri="{FF2B5EF4-FFF2-40B4-BE49-F238E27FC236}">
                <a16:creationId xmlns:a16="http://schemas.microsoft.com/office/drawing/2014/main" id="{DD4236E8-F03A-4BD6-8364-5E6215E84803}"/>
              </a:ext>
            </a:extLst>
          </p:cNvPr>
          <p:cNvSpPr txBox="1">
            <a:spLocks/>
          </p:cNvSpPr>
          <p:nvPr/>
        </p:nvSpPr>
        <p:spPr>
          <a:xfrm>
            <a:off x="311831" y="2425219"/>
            <a:ext cx="8075424" cy="4079850"/>
          </a:xfrm>
          <a:prstGeom prst="rect">
            <a:avLst/>
          </a:prstGeom>
        </p:spPr>
        <p:txBody>
          <a:bodyPr vert="horz" lIns="91440" tIns="45720" rIns="91440" bIns="45720"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dirty="0">
                <a:solidFill>
                  <a:prstClr val="black"/>
                </a:solidFill>
                <a:latin typeface="Calibri" panose="020F0502020204030204"/>
              </a:rPr>
              <a:t>Note</a:t>
            </a:r>
          </a:p>
          <a:p>
            <a:pPr>
              <a:defRPr/>
            </a:pPr>
            <a:r>
              <a:rPr lang="en-US" dirty="0">
                <a:solidFill>
                  <a:prstClr val="black"/>
                </a:solidFill>
                <a:latin typeface="Calibri" panose="020F0502020204030204"/>
              </a:rPr>
              <a:t>Pages 6 to 8 – Common performance issues</a:t>
            </a:r>
          </a:p>
          <a:p>
            <a:pPr>
              <a:defRPr/>
            </a:pPr>
            <a:r>
              <a:rPr lang="en-US" dirty="0">
                <a:solidFill>
                  <a:prstClr val="black"/>
                </a:solidFill>
                <a:latin typeface="Calibri" panose="020F0502020204030204"/>
              </a:rPr>
              <a:t>Page 11 – approval for helical piles?</a:t>
            </a:r>
          </a:p>
          <a:p>
            <a:pPr>
              <a:defRPr/>
            </a:pPr>
            <a:r>
              <a:rPr lang="en-US" dirty="0">
                <a:solidFill>
                  <a:prstClr val="black"/>
                </a:solidFill>
                <a:latin typeface="Calibri" panose="020F0502020204030204"/>
              </a:rPr>
              <a:t>Page 12 – framing – Joists and Beams</a:t>
            </a:r>
          </a:p>
          <a:p>
            <a:pPr>
              <a:defRPr/>
            </a:pPr>
            <a:r>
              <a:rPr lang="en-US" dirty="0">
                <a:solidFill>
                  <a:prstClr val="black"/>
                </a:solidFill>
                <a:latin typeface="Calibri" panose="020F0502020204030204"/>
              </a:rPr>
              <a:t>Page 14 – deck ledgers - there are no specifications for deck ledger attachments in the Code.</a:t>
            </a:r>
          </a:p>
          <a:p>
            <a:pPr>
              <a:defRPr/>
            </a:pPr>
            <a:r>
              <a:rPr lang="en-US" dirty="0">
                <a:solidFill>
                  <a:prstClr val="black"/>
                </a:solidFill>
                <a:latin typeface="Calibri" panose="020F0502020204030204"/>
              </a:rPr>
              <a:t>Page 16 &amp;17 – Guard and stair attachments</a:t>
            </a:r>
          </a:p>
          <a:p>
            <a:pPr>
              <a:defRPr/>
            </a:pPr>
            <a:r>
              <a:rPr lang="en-US" dirty="0">
                <a:solidFill>
                  <a:prstClr val="black"/>
                </a:solidFill>
                <a:latin typeface="Calibri" panose="020F0502020204030204"/>
              </a:rPr>
              <a:t>Page 22 to 24 – Building interface details</a:t>
            </a:r>
          </a:p>
          <a:p>
            <a:pPr marL="0" indent="0">
              <a:buNone/>
              <a:defRPr/>
            </a:pPr>
            <a:r>
              <a:rPr lang="en-US" dirty="0">
                <a:solidFill>
                  <a:prstClr val="black"/>
                </a:solidFill>
                <a:latin typeface="Calibri" panose="020F0502020204030204"/>
              </a:rPr>
              <a:t>Not in the guide but growing concerns related to the use of spray foams in deck/roof ceiling assemblies.</a:t>
            </a:r>
          </a:p>
          <a:p>
            <a:pPr>
              <a:defRPr/>
            </a:pPr>
            <a:endParaRPr lang="en-US" dirty="0">
              <a:solidFill>
                <a:prstClr val="black"/>
              </a:solidFill>
              <a:latin typeface="Calibri" panose="020F0502020204030204"/>
            </a:endParaRPr>
          </a:p>
        </p:txBody>
      </p:sp>
    </p:spTree>
    <p:extLst>
      <p:ext uri="{BB962C8B-B14F-4D97-AF65-F5344CB8AC3E}">
        <p14:creationId xmlns:p14="http://schemas.microsoft.com/office/powerpoint/2010/main" val="9630842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3D65A93-D8E5-4D0B-AD7F-55FECA33C4A3}"/>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dirty="0">
                <a:solidFill>
                  <a:srgbClr val="FFFFFF"/>
                </a:solidFill>
                <a:latin typeface="+mj-lt"/>
                <a:ea typeface="+mj-ea"/>
                <a:cs typeface="+mj-cs"/>
              </a:rPr>
              <a:t>Contact us</a:t>
            </a:r>
          </a:p>
        </p:txBody>
      </p:sp>
      <p:sp>
        <p:nvSpPr>
          <p:cNvPr id="3" name="Content Placeholder 2">
            <a:extLst>
              <a:ext uri="{FF2B5EF4-FFF2-40B4-BE49-F238E27FC236}">
                <a16:creationId xmlns:a16="http://schemas.microsoft.com/office/drawing/2014/main" id="{CE862718-1191-4A9D-9F45-AB6B66EB3D2D}"/>
              </a:ext>
            </a:extLst>
          </p:cNvPr>
          <p:cNvSpPr>
            <a:spLocks noGrp="1"/>
          </p:cNvSpPr>
          <p:nvPr>
            <p:ph idx="1"/>
          </p:nvPr>
        </p:nvSpPr>
        <p:spPr>
          <a:xfrm>
            <a:off x="660042" y="806824"/>
            <a:ext cx="2919738" cy="1494117"/>
          </a:xfrm>
        </p:spPr>
        <p:txBody>
          <a:bodyPr vert="horz" lIns="91440" tIns="45720" rIns="91440" bIns="45720" rtlCol="0" anchor="b">
            <a:normAutofit/>
          </a:bodyPr>
          <a:lstStyle/>
          <a:p>
            <a:pPr marL="0" indent="0">
              <a:buNone/>
            </a:pPr>
            <a:endParaRPr lang="en-US" sz="2000" kern="1200" dirty="0">
              <a:solidFill>
                <a:srgbClr val="FFFFFF"/>
              </a:solidFill>
              <a:latin typeface="+mn-lt"/>
              <a:ea typeface="+mn-ea"/>
              <a:cs typeface="+mn-cs"/>
            </a:endParaRPr>
          </a:p>
        </p:txBody>
      </p:sp>
      <p:pic>
        <p:nvPicPr>
          <p:cNvPr id="6" name="Picture 5">
            <a:extLst>
              <a:ext uri="{FF2B5EF4-FFF2-40B4-BE49-F238E27FC236}">
                <a16:creationId xmlns:a16="http://schemas.microsoft.com/office/drawing/2014/main" id="{A784D4AD-B8E2-4F3E-AC5F-C31E6A318BEF}"/>
              </a:ext>
            </a:extLst>
          </p:cNvPr>
          <p:cNvPicPr>
            <a:picLocks noChangeAspect="1"/>
          </p:cNvPicPr>
          <p:nvPr/>
        </p:nvPicPr>
        <p:blipFill>
          <a:blip r:embed="rId2"/>
          <a:stretch>
            <a:fillRect/>
          </a:stretch>
        </p:blipFill>
        <p:spPr>
          <a:xfrm>
            <a:off x="5193910" y="945149"/>
            <a:ext cx="6736817" cy="4631562"/>
          </a:xfrm>
          <a:prstGeom prst="rect">
            <a:avLst/>
          </a:prstGeom>
        </p:spPr>
      </p:pic>
      <p:pic>
        <p:nvPicPr>
          <p:cNvPr id="8" name="Picture 7">
            <a:extLst>
              <a:ext uri="{FF2B5EF4-FFF2-40B4-BE49-F238E27FC236}">
                <a16:creationId xmlns:a16="http://schemas.microsoft.com/office/drawing/2014/main" id="{9B46E7AD-54D9-4BA8-9967-62A4692CE35C}"/>
              </a:ext>
            </a:extLst>
          </p:cNvPr>
          <p:cNvPicPr>
            <a:picLocks noChangeAspect="1"/>
          </p:cNvPicPr>
          <p:nvPr/>
        </p:nvPicPr>
        <p:blipFill>
          <a:blip r:embed="rId3"/>
          <a:stretch>
            <a:fillRect/>
          </a:stretch>
        </p:blipFill>
        <p:spPr>
          <a:xfrm>
            <a:off x="144128" y="614862"/>
            <a:ext cx="4603868" cy="5876428"/>
          </a:xfrm>
          <a:prstGeom prst="rect">
            <a:avLst/>
          </a:prstGeom>
        </p:spPr>
      </p:pic>
    </p:spTree>
    <p:extLst>
      <p:ext uri="{BB962C8B-B14F-4D97-AF65-F5344CB8AC3E}">
        <p14:creationId xmlns:p14="http://schemas.microsoft.com/office/powerpoint/2010/main" val="492560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8479E2B-4C4B-4B84-8085-C00CA2CC75A4}"/>
              </a:ext>
            </a:extLst>
          </p:cNvPr>
          <p:cNvSpPr>
            <a:spLocks noGrp="1"/>
          </p:cNvSpPr>
          <p:nvPr>
            <p:ph type="title"/>
          </p:nvPr>
        </p:nvSpPr>
        <p:spPr>
          <a:xfrm>
            <a:off x="524741" y="620392"/>
            <a:ext cx="3808268" cy="5504688"/>
          </a:xfrm>
        </p:spPr>
        <p:txBody>
          <a:bodyPr>
            <a:normAutofit/>
          </a:bodyPr>
          <a:lstStyle/>
          <a:p>
            <a:r>
              <a:rPr lang="en-US" sz="6000">
                <a:solidFill>
                  <a:schemeClr val="bg1"/>
                </a:solidFill>
              </a:rPr>
              <a:t>Rules of the Room</a:t>
            </a:r>
          </a:p>
        </p:txBody>
      </p:sp>
      <p:graphicFrame>
        <p:nvGraphicFramePr>
          <p:cNvPr id="18" name="Content Placeholder 2">
            <a:extLst>
              <a:ext uri="{FF2B5EF4-FFF2-40B4-BE49-F238E27FC236}">
                <a16:creationId xmlns:a16="http://schemas.microsoft.com/office/drawing/2014/main" id="{6FF33A27-ACF3-49AC-8A47-B178700363A5}"/>
              </a:ext>
            </a:extLst>
          </p:cNvPr>
          <p:cNvGraphicFramePr>
            <a:graphicFrameLocks noGrp="1"/>
          </p:cNvGraphicFramePr>
          <p:nvPr>
            <p:ph idx="1"/>
            <p:extLst>
              <p:ext uri="{D42A27DB-BD31-4B8C-83A1-F6EECF244321}">
                <p14:modId xmlns:p14="http://schemas.microsoft.com/office/powerpoint/2010/main" val="3367981335"/>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04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1FB2-4CB0-4DE9-BFF6-BD2BFFCD1186}"/>
              </a:ext>
            </a:extLst>
          </p:cNvPr>
          <p:cNvSpPr>
            <a:spLocks noGrp="1"/>
          </p:cNvSpPr>
          <p:nvPr>
            <p:ph type="ctrTitle"/>
          </p:nvPr>
        </p:nvSpPr>
        <p:spPr>
          <a:xfrm>
            <a:off x="1049338" y="5480471"/>
            <a:ext cx="9144000" cy="2755058"/>
          </a:xfrm>
        </p:spPr>
        <p:txBody>
          <a:bodyPr>
            <a:normAutofit fontScale="9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Agenda</a:t>
            </a:r>
            <a:br>
              <a:rPr lang="en-US" dirty="0"/>
            </a:b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What’s New &amp; Reminders</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Interpretations</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Education Opportunities - Conferences</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Building Official In Training (B.O.I.T)</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 Looking for input – trainees, mentors, employers</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Safe and Durable Balconies and Decks</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 Permit awareness</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 Code sections – potential failure points</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 BC Housing Guide</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Contact Us with questions or comments</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br>
            <a:endParaRPr lang="en-US" dirty="0"/>
          </a:p>
        </p:txBody>
      </p:sp>
      <p:sp>
        <p:nvSpPr>
          <p:cNvPr id="3" name="Subtitle 2">
            <a:extLst>
              <a:ext uri="{FF2B5EF4-FFF2-40B4-BE49-F238E27FC236}">
                <a16:creationId xmlns:a16="http://schemas.microsoft.com/office/drawing/2014/main" id="{AFB41A08-2C33-4161-AF40-CD67F7A17B86}"/>
              </a:ext>
            </a:extLst>
          </p:cNvPr>
          <p:cNvSpPr>
            <a:spLocks noGrp="1"/>
          </p:cNvSpPr>
          <p:nvPr>
            <p:ph type="subTitle" idx="1"/>
          </p:nvPr>
        </p:nvSpPr>
        <p:spPr>
          <a:xfrm>
            <a:off x="1422047" y="2090033"/>
            <a:ext cx="9144000" cy="1655762"/>
          </a:xfrm>
        </p:spPr>
        <p:txBody>
          <a:bodyPr>
            <a:normAutofit/>
          </a:bodyPr>
          <a:lstStyle/>
          <a:p>
            <a:pPr algn="l"/>
            <a:endParaRPr lang="en-US" dirty="0"/>
          </a:p>
          <a:p>
            <a:endParaRPr lang="en-US" dirty="0"/>
          </a:p>
          <a:p>
            <a:endParaRPr lang="en-US" dirty="0"/>
          </a:p>
        </p:txBody>
      </p:sp>
      <p:pic>
        <p:nvPicPr>
          <p:cNvPr id="4" name="Picture 3">
            <a:extLst>
              <a:ext uri="{FF2B5EF4-FFF2-40B4-BE49-F238E27FC236}">
                <a16:creationId xmlns:a16="http://schemas.microsoft.com/office/drawing/2014/main" id="{C6D01859-BF1C-4D04-9C28-22CB07666AA0}"/>
              </a:ext>
            </a:extLst>
          </p:cNvPr>
          <p:cNvPicPr>
            <a:picLocks noChangeAspect="1"/>
          </p:cNvPicPr>
          <p:nvPr/>
        </p:nvPicPr>
        <p:blipFill>
          <a:blip r:embed="rId2"/>
          <a:stretch>
            <a:fillRect/>
          </a:stretch>
        </p:blipFill>
        <p:spPr>
          <a:xfrm>
            <a:off x="10074275" y="4318582"/>
            <a:ext cx="2117725" cy="719222"/>
          </a:xfrm>
          <a:prstGeom prst="rect">
            <a:avLst/>
          </a:prstGeom>
        </p:spPr>
      </p:pic>
      <p:pic>
        <p:nvPicPr>
          <p:cNvPr id="5" name="Picture 4">
            <a:extLst>
              <a:ext uri="{FF2B5EF4-FFF2-40B4-BE49-F238E27FC236}">
                <a16:creationId xmlns:a16="http://schemas.microsoft.com/office/drawing/2014/main" id="{92F9F667-6068-4D55-8C22-15CFCE9E8098}"/>
              </a:ext>
            </a:extLst>
          </p:cNvPr>
          <p:cNvPicPr>
            <a:picLocks noChangeAspect="1"/>
          </p:cNvPicPr>
          <p:nvPr/>
        </p:nvPicPr>
        <p:blipFill>
          <a:blip r:embed="rId3"/>
          <a:stretch>
            <a:fillRect/>
          </a:stretch>
        </p:blipFill>
        <p:spPr>
          <a:xfrm>
            <a:off x="10193338" y="5083300"/>
            <a:ext cx="1998662" cy="1717424"/>
          </a:xfrm>
          <a:prstGeom prst="rect">
            <a:avLst/>
          </a:prstGeom>
        </p:spPr>
      </p:pic>
    </p:spTree>
    <p:extLst>
      <p:ext uri="{BB962C8B-B14F-4D97-AF65-F5344CB8AC3E}">
        <p14:creationId xmlns:p14="http://schemas.microsoft.com/office/powerpoint/2010/main" val="1956049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38376-7EA2-4338-832A-0B099155E90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4516B64-9862-48F9-B378-9BD3FE3EC38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BB6949F-1BC3-431B-8CB4-4565E09BFA17}"/>
              </a:ext>
            </a:extLst>
          </p:cNvPr>
          <p:cNvPicPr>
            <a:picLocks noChangeAspect="1"/>
          </p:cNvPicPr>
          <p:nvPr/>
        </p:nvPicPr>
        <p:blipFill>
          <a:blip r:embed="rId2"/>
          <a:stretch>
            <a:fillRect/>
          </a:stretch>
        </p:blipFill>
        <p:spPr>
          <a:xfrm>
            <a:off x="323350" y="331201"/>
            <a:ext cx="11545300" cy="6195597"/>
          </a:xfrm>
          <a:prstGeom prst="rect">
            <a:avLst/>
          </a:prstGeom>
        </p:spPr>
      </p:pic>
      <p:sp>
        <p:nvSpPr>
          <p:cNvPr id="4" name="Arrow: Down 3">
            <a:extLst>
              <a:ext uri="{FF2B5EF4-FFF2-40B4-BE49-F238E27FC236}">
                <a16:creationId xmlns:a16="http://schemas.microsoft.com/office/drawing/2014/main" id="{CE46D27F-20A8-43CE-BFF4-2498A99B9291}"/>
              </a:ext>
            </a:extLst>
          </p:cNvPr>
          <p:cNvSpPr/>
          <p:nvPr/>
        </p:nvSpPr>
        <p:spPr>
          <a:xfrm>
            <a:off x="6333067" y="4967111"/>
            <a:ext cx="654755" cy="9144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069CD7B5-5B10-4A23-935B-0E34FB3A4A9C}"/>
              </a:ext>
            </a:extLst>
          </p:cNvPr>
          <p:cNvSpPr/>
          <p:nvPr/>
        </p:nvSpPr>
        <p:spPr>
          <a:xfrm rot="5400000">
            <a:off x="3248281" y="2898227"/>
            <a:ext cx="654755" cy="9144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7776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38376-7EA2-4338-832A-0B099155E90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4516B64-9862-48F9-B378-9BD3FE3EC38B}"/>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CDED1BF9-6630-4A0C-9502-821405FC015C}"/>
              </a:ext>
            </a:extLst>
          </p:cNvPr>
          <p:cNvPicPr>
            <a:picLocks noChangeAspect="1"/>
          </p:cNvPicPr>
          <p:nvPr/>
        </p:nvPicPr>
        <p:blipFill>
          <a:blip r:embed="rId2"/>
          <a:stretch>
            <a:fillRect/>
          </a:stretch>
        </p:blipFill>
        <p:spPr>
          <a:xfrm>
            <a:off x="281436" y="200026"/>
            <a:ext cx="11629128" cy="6410324"/>
          </a:xfrm>
          <a:prstGeom prst="rect">
            <a:avLst/>
          </a:prstGeom>
        </p:spPr>
      </p:pic>
    </p:spTree>
    <p:extLst>
      <p:ext uri="{BB962C8B-B14F-4D97-AF65-F5344CB8AC3E}">
        <p14:creationId xmlns:p14="http://schemas.microsoft.com/office/powerpoint/2010/main" val="9802885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917</TotalTime>
  <Words>2221</Words>
  <Application>Microsoft Office PowerPoint</Application>
  <PresentationFormat>Widescreen</PresentationFormat>
  <Paragraphs>234</Paragraphs>
  <Slides>55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Arial</vt:lpstr>
      <vt:lpstr>Calibri</vt:lpstr>
      <vt:lpstr>Calibri Light</vt:lpstr>
      <vt:lpstr>Inter</vt:lpstr>
      <vt:lpstr>LatoWeb</vt:lpstr>
      <vt:lpstr>Segoe UI</vt:lpstr>
      <vt:lpstr>Segoe UI,sans-serif</vt:lpstr>
      <vt:lpstr>Office Theme</vt:lpstr>
      <vt:lpstr>BOABC  Lunch &amp; Learn</vt:lpstr>
      <vt:lpstr>BOABC </vt:lpstr>
      <vt:lpstr>Ukraine</vt:lpstr>
      <vt:lpstr>BOABC Mission </vt:lpstr>
      <vt:lpstr>Objective of these sessions</vt:lpstr>
      <vt:lpstr>Rules of the Room</vt:lpstr>
      <vt:lpstr>Agenda  What’s New &amp; Reminders  Interpretations  Education Opportunities - Conferences  Building Official In Training (B.O.I.T)  - Looking for input – trainees, mentors, employers  Safe and Durable Balconies and Decks  - Permit awareness  - Code sections – potential failure points  - BC Housing Guide  Contact Us with questions or comments     </vt:lpstr>
      <vt:lpstr>PowerPoint Presentation</vt:lpstr>
      <vt:lpstr>PowerPoint Presentation</vt:lpstr>
      <vt:lpstr>BOABC Annual Conference &amp; AGM</vt:lpstr>
      <vt:lpstr> </vt:lpstr>
      <vt:lpstr> </vt:lpstr>
      <vt:lpstr>Hazard? - Electrical - Plumbing - Radon - Sleeping (Rental)  </vt:lpstr>
      <vt:lpstr>PowerPoint Presentation</vt:lpstr>
      <vt:lpstr>PowerPoint Presentation</vt:lpstr>
      <vt:lpstr>PowerPoint Presentation</vt:lpstr>
      <vt:lpstr>Education Opportunities</vt:lpstr>
      <vt:lpstr>Conferences  BC Modular Housing Summit May 02 -04 Free for BOABC members  Both in Penticton</vt:lpstr>
      <vt:lpstr>Good Listens - Podcasts  </vt:lpstr>
      <vt:lpstr>Building Official-In-Training  </vt:lpstr>
      <vt:lpstr>Building Official-in-Training</vt:lpstr>
      <vt:lpstr>Building Official-in-Training</vt:lpstr>
      <vt:lpstr>B.O.I.T Qualification  Note the difference between Qualified (examinations) and Certified (w/ experience).</vt:lpstr>
      <vt:lpstr>Training Plan Guide  Trainee</vt:lpstr>
      <vt:lpstr>Training Plan Guide  Mentorship</vt:lpstr>
      <vt:lpstr>PowerPoint Presentation</vt:lpstr>
      <vt:lpstr>Training Plan Guide   Employer</vt:lpstr>
      <vt:lpstr>Training Plan Level Up 01 to 02  Does your department have a training program that you can forward to BOABC?</vt:lpstr>
      <vt:lpstr>Building Official In Training Plan Template</vt:lpstr>
      <vt:lpstr>B.O.I.T Training Plan Template - Communication</vt:lpstr>
      <vt:lpstr>Communication – Training Opportunties</vt:lpstr>
      <vt:lpstr>Communication – Training Opportunties</vt:lpstr>
      <vt:lpstr>Communication – Training Opportunties</vt:lpstr>
      <vt:lpstr>PowerPoint Presentation</vt:lpstr>
      <vt:lpstr>Communication – Good Reads</vt:lpstr>
      <vt:lpstr>Does your department have a: </vt:lpstr>
      <vt:lpstr>Member comments on the program</vt:lpstr>
      <vt:lpstr>Residential wood decks and balconies  </vt:lpstr>
      <vt:lpstr>Preventing - Deck &amp; Balcony Failures</vt:lpstr>
      <vt:lpstr>Permit Education Home Owner (DIY) or small scale contractor projects.  Typical challenges with understanding the proper construction of a deck. It can get complicated!  - Building Official (L1)  - Applicant  - Builder  - Building supply comp.   </vt:lpstr>
      <vt:lpstr>Permit Education Home Owner (DIY) or small scale contractor projects.  Where are owners and builders getting their information?  - Local Government - Building Code - Online - Building supply comp.   </vt:lpstr>
      <vt:lpstr>Permit Education  Does your department have good information to guide an applicant. - application forms - checklists - guides  What quality of drawings are required?  Are you covering costs for time invested?  </vt:lpstr>
      <vt:lpstr>Permit Process  Land Use Regulations  Zoning Definitions that may be in conflict with Building Bylaw or Code?  Site plan – Surveys?</vt:lpstr>
      <vt:lpstr>Residential Wood Decks and Balconies BC Building Code</vt:lpstr>
      <vt:lpstr>Slope Instability and Footings – 9.4</vt:lpstr>
      <vt:lpstr>Deck Guard Challenges – 9.8</vt:lpstr>
      <vt:lpstr>Residential Wood Decks and Balconies BC Building Code</vt:lpstr>
      <vt:lpstr>Residential Wood Decks and Balconies BC Building Code</vt:lpstr>
      <vt:lpstr>Deck Loads</vt:lpstr>
      <vt:lpstr>Lateral Loading Challenges</vt:lpstr>
      <vt:lpstr>Residential Wood Decks and Balconies BC Building Code</vt:lpstr>
      <vt:lpstr>Deck Envelope Challenges</vt:lpstr>
      <vt:lpstr>Safe and Durable Wood Decks and Balconies</vt:lpstr>
      <vt:lpstr>Safe and Durable Wood Decks and Balconies</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BOABC  Lunch &amp; Learn</dc:title>
  <dc:creator>Ken Kunka</dc:creator>
  <cp:lastModifiedBy>Ken Kunka</cp:lastModifiedBy>
  <cp:revision>2</cp:revision>
  <dcterms:created xsi:type="dcterms:W3CDTF">2022-02-28T05:29:22Z</dcterms:created>
  <dcterms:modified xsi:type="dcterms:W3CDTF">2022-03-23T00:54:53Z</dcterms:modified>
</cp:coreProperties>
</file>