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57" r:id="rId3"/>
    <p:sldId id="263" r:id="rId4"/>
    <p:sldId id="258" r:id="rId5"/>
    <p:sldId id="260" r:id="rId6"/>
    <p:sldId id="259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FD967A81-D643-42BE-9DED-5D93DA3CB275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BCEE231D-5FB3-4CBF-9917-16231799ED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801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7A81-D643-42BE-9DED-5D93DA3CB275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31D-5FB3-4CBF-9917-16231799ED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520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7A81-D643-42BE-9DED-5D93DA3CB275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31D-5FB3-4CBF-9917-16231799ED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9957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7A81-D643-42BE-9DED-5D93DA3CB275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31D-5FB3-4CBF-9917-16231799ED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7811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7A81-D643-42BE-9DED-5D93DA3CB275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31D-5FB3-4CBF-9917-16231799ED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2314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7A81-D643-42BE-9DED-5D93DA3CB275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31D-5FB3-4CBF-9917-16231799ED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8658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7A81-D643-42BE-9DED-5D93DA3CB275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31D-5FB3-4CBF-9917-16231799ED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3710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7A81-D643-42BE-9DED-5D93DA3CB275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31D-5FB3-4CBF-9917-16231799ED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9378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7A81-D643-42BE-9DED-5D93DA3CB275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31D-5FB3-4CBF-9917-16231799ED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006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7A81-D643-42BE-9DED-5D93DA3CB275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31D-5FB3-4CBF-9917-16231799ED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119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7A81-D643-42BE-9DED-5D93DA3CB275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31D-5FB3-4CBF-9917-16231799ED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312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7A81-D643-42BE-9DED-5D93DA3CB275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31D-5FB3-4CBF-9917-16231799ED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300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7A81-D643-42BE-9DED-5D93DA3CB275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31D-5FB3-4CBF-9917-16231799ED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197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7A81-D643-42BE-9DED-5D93DA3CB275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31D-5FB3-4CBF-9917-16231799ED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630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7A81-D643-42BE-9DED-5D93DA3CB275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31D-5FB3-4CBF-9917-16231799ED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763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7A81-D643-42BE-9DED-5D93DA3CB275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31D-5FB3-4CBF-9917-16231799ED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7A81-D643-42BE-9DED-5D93DA3CB275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31D-5FB3-4CBF-9917-16231799ED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283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D967A81-D643-42BE-9DED-5D93DA3CB275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CEE231D-5FB3-4CBF-9917-16231799ED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030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boabc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ED954-1429-405B-BC61-495D1F4D0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859622"/>
            <a:ext cx="8689976" cy="1921267"/>
          </a:xfrm>
        </p:spPr>
        <p:txBody>
          <a:bodyPr>
            <a:normAutofit/>
          </a:bodyPr>
          <a:lstStyle/>
          <a:p>
            <a:r>
              <a:rPr lang="en-CA" sz="6000" b="1" dirty="0"/>
              <a:t>Plumbing Code</a:t>
            </a:r>
            <a:br>
              <a:rPr lang="en-CA" dirty="0"/>
            </a:br>
            <a:r>
              <a:rPr lang="en-CA" sz="4400" dirty="0"/>
              <a:t>Appeals and Interpretations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3DA39-E1F0-44C1-9663-E68A83B68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1"/>
            <a:ext cx="8689976" cy="889000"/>
          </a:xfrm>
        </p:spPr>
        <p:txBody>
          <a:bodyPr>
            <a:normAutofit/>
          </a:bodyPr>
          <a:lstStyle/>
          <a:p>
            <a:r>
              <a:rPr lang="en-CA" dirty="0"/>
              <a:t>Doug Vance</a:t>
            </a:r>
          </a:p>
          <a:p>
            <a:r>
              <a:rPr lang="en-CA" dirty="0"/>
              <a:t>September 23, 2021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541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6C104-28A1-4F9F-8ACB-1F14AAAA5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4DAF4-023D-45EE-9BBC-61BB246A0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WELCOMES and INTRODUCTION</a:t>
            </a:r>
          </a:p>
          <a:p>
            <a:r>
              <a:rPr lang="en-CA" dirty="0"/>
              <a:t>APPEAL PROCESS</a:t>
            </a:r>
          </a:p>
          <a:p>
            <a:pPr lvl="1"/>
            <a:r>
              <a:rPr lang="en-CA" dirty="0"/>
              <a:t>RECENT PLUMBING CODE DECISIONS</a:t>
            </a:r>
          </a:p>
          <a:p>
            <a:r>
              <a:rPr lang="en-CA" dirty="0"/>
              <a:t>CODE INTERPRETATION COMMITTEE</a:t>
            </a:r>
          </a:p>
          <a:p>
            <a:pPr lvl="1"/>
            <a:r>
              <a:rPr lang="en-CA" dirty="0"/>
              <a:t>RECENT PLUMBING INTERPRETATIONS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386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8E3E-23B7-4F63-80E8-FACE01660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Upcoming Professional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409F3-21F5-49B6-8C34-E59E18BAC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October</a:t>
            </a:r>
          </a:p>
          <a:p>
            <a:pPr lvl="1"/>
            <a:r>
              <a:rPr lang="en-CA" dirty="0"/>
              <a:t>Building Department Accreditation and Recognition (IAS)</a:t>
            </a:r>
          </a:p>
          <a:p>
            <a:pPr lvl="1"/>
            <a:r>
              <a:rPr lang="en-CA" dirty="0"/>
              <a:t>Fire and Life Safety Systems (ULC)</a:t>
            </a:r>
          </a:p>
          <a:p>
            <a:pPr lvl="1"/>
            <a:r>
              <a:rPr lang="en-CA" dirty="0"/>
              <a:t>HVAC Requirements in the BCBC (HRAI)</a:t>
            </a:r>
          </a:p>
          <a:p>
            <a:r>
              <a:rPr lang="en-CA" dirty="0"/>
              <a:t>November</a:t>
            </a:r>
          </a:p>
          <a:p>
            <a:pPr lvl="1"/>
            <a:r>
              <a:rPr lang="en-CA" dirty="0"/>
              <a:t>Mentoring &amp; Coaching (ICC)</a:t>
            </a:r>
          </a:p>
          <a:p>
            <a:pPr lvl="1"/>
            <a:r>
              <a:rPr lang="en-CA" dirty="0"/>
              <a:t>Fire Stopping (Hilti)</a:t>
            </a:r>
          </a:p>
          <a:p>
            <a:pPr lvl="1"/>
            <a:r>
              <a:rPr lang="en-CA" dirty="0"/>
              <a:t>Fire and Life Safety Systems (ULC)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505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ACEBB5A-6F3F-452F-9645-193F68441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267" y="2367092"/>
            <a:ext cx="6184851" cy="429056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0E063A-19F6-43F5-BA16-16B5C321A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Building Code Appeal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07BBC-EF66-4FCD-9391-6324E1A25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79" y="2367092"/>
            <a:ext cx="4860493" cy="3273420"/>
          </a:xfrm>
        </p:spPr>
        <p:txBody>
          <a:bodyPr>
            <a:normAutofit lnSpcReduction="10000"/>
          </a:bodyPr>
          <a:lstStyle/>
          <a:p>
            <a:r>
              <a:rPr lang="en-CA" dirty="0"/>
              <a:t>Building Act (Part 4, sections 19-21)</a:t>
            </a:r>
          </a:p>
          <a:p>
            <a:r>
              <a:rPr lang="en-CA" dirty="0"/>
              <a:t>Board is comprised of subject matter experts appointed by government</a:t>
            </a:r>
          </a:p>
          <a:p>
            <a:r>
              <a:rPr lang="en-CA" dirty="0"/>
              <a:t>Focus on site-specific disagreements between AHJ and Owner/Agent over application or interpretation of the building code</a:t>
            </a:r>
          </a:p>
          <a:p>
            <a:r>
              <a:rPr lang="en-CA" dirty="0"/>
              <a:t>Decisions are final and binding</a:t>
            </a:r>
          </a:p>
          <a:p>
            <a:r>
              <a:rPr lang="en-CA" dirty="0"/>
              <a:t>The board cannot waive, relax or alter any part of the building code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225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A412-52C0-4A4D-9BD4-C24CC322A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Appeal Board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C0CE2-CA2E-4292-B9D5-38953C167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#1773 Backflow Prevention Qualifications (November 2015)</a:t>
            </a:r>
          </a:p>
          <a:p>
            <a:r>
              <a:rPr lang="en-CA" dirty="0"/>
              <a:t>#1796 Mechanical Tees / Saddle Fittings (April 2017)</a:t>
            </a:r>
          </a:p>
          <a:p>
            <a:r>
              <a:rPr lang="en-CA" dirty="0"/>
              <a:t>#1797 Combustible Piping (May 2017)</a:t>
            </a:r>
          </a:p>
          <a:p>
            <a:r>
              <a:rPr lang="en-CA" dirty="0"/>
              <a:t>#1860 Trap &amp; Trap Arm Size in Relation to Fixture Outlet Pipe (April 2021)</a:t>
            </a:r>
          </a:p>
          <a:p>
            <a:r>
              <a:rPr lang="en-CA" dirty="0"/>
              <a:t>Others?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0267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53BC003-D6B7-4BF0-937D-4A015F6DE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027"/>
            <a:ext cx="12192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03268C-2C5A-4507-9244-86102327B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39F7113-C588-46FB-ADDE-55CEC5981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481A55-E6DE-4B8B-9847-0230D12F7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52FD8DB-2F6F-462A-9BF4-1E26C9332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E52543D-8290-40DE-990A-27CC1992A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ECC693B-FBF3-45DD-849C-AC1B1B290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6515BC8-A1CA-4EB4-81D8-6A891458F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D9E2ADE-2C74-4E7D-8701-6AE23ABD4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7EBD6DC-7188-4268-9886-6535F41A6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493CCA32-0C37-4525-8FFC-D62C5EEFB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D1F348-A164-4839-B532-377CCBDDA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3133726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2300"/>
              <a:t>Code Interpretation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6B674-0A2A-48AD-B19F-3F0B8E3A5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1993900"/>
            <a:ext cx="3133726" cy="402590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Not legislated</a:t>
            </a:r>
          </a:p>
          <a:p>
            <a:r>
              <a:rPr lang="en-CA" dirty="0">
                <a:solidFill>
                  <a:schemeClr val="bg1"/>
                </a:solidFill>
              </a:rPr>
              <a:t>Comprised of members appointed by stakeholders</a:t>
            </a:r>
          </a:p>
          <a:p>
            <a:r>
              <a:rPr lang="en-CA" dirty="0">
                <a:solidFill>
                  <a:schemeClr val="bg1"/>
                </a:solidFill>
              </a:rPr>
              <a:t>Goal is to facilitate provincial code consistency</a:t>
            </a:r>
          </a:p>
          <a:p>
            <a:r>
              <a:rPr lang="en-CA" dirty="0">
                <a:solidFill>
                  <a:schemeClr val="bg1"/>
                </a:solidFill>
              </a:rPr>
              <a:t>Generic and not site-specific</a:t>
            </a:r>
          </a:p>
          <a:p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93D982D-F56D-4040-BB6C-E7C0C3F99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607" y="1160733"/>
            <a:ext cx="6391533" cy="520924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014FF2D-4863-43AA-82A7-958E9F743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6378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20D6B-5266-4770-9E62-343873C95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Code Interpretations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7D404-39F1-4D21-B16B-D54805428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1"/>
            <a:ext cx="8761412" cy="1608904"/>
          </a:xfrm>
        </p:spPr>
        <p:txBody>
          <a:bodyPr/>
          <a:lstStyle/>
          <a:p>
            <a:r>
              <a:rPr lang="en-CA" dirty="0"/>
              <a:t>#18-0034 Soil-or-Waste Pipe Serving as a Wet Vent</a:t>
            </a:r>
          </a:p>
          <a:p>
            <a:r>
              <a:rPr lang="en-CA" dirty="0"/>
              <a:t>#18-0130 Expansion Joint Requirements for Dry Vents </a:t>
            </a:r>
          </a:p>
          <a:p>
            <a:r>
              <a:rPr lang="en-CA" dirty="0"/>
              <a:t>#18-0110 One Trap Serving Multiple Fixtures</a:t>
            </a:r>
          </a:p>
          <a:p>
            <a:r>
              <a:rPr lang="en-CA" dirty="0"/>
              <a:t>Others?</a:t>
            </a:r>
          </a:p>
        </p:txBody>
      </p:sp>
    </p:spTree>
    <p:extLst>
      <p:ext uri="{BB962C8B-B14F-4D97-AF65-F5344CB8AC3E}">
        <p14:creationId xmlns:p14="http://schemas.microsoft.com/office/powerpoint/2010/main" val="1984669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660CE-83C0-4429-B4EE-1EE30109B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Final Thoughts…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7CF19-4918-4AB6-9D09-A0510C37E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Remember CPD offerings – and December 31 deadline!</a:t>
            </a:r>
          </a:p>
          <a:p>
            <a:endParaRPr lang="en-CA" dirty="0"/>
          </a:p>
          <a:p>
            <a:r>
              <a:rPr lang="en-CA" dirty="0"/>
              <a:t>Appeal decisions and code interpretations are a </a:t>
            </a:r>
            <a:r>
              <a:rPr lang="en-CA"/>
              <a:t>valuable resource.</a:t>
            </a:r>
            <a:endParaRPr lang="en-CA" dirty="0"/>
          </a:p>
          <a:p>
            <a:endParaRPr lang="en-CA" dirty="0"/>
          </a:p>
          <a:p>
            <a:r>
              <a:rPr lang="en-CA" dirty="0"/>
              <a:t>Send questions or future webinar topics to </a:t>
            </a:r>
            <a:r>
              <a:rPr lang="en-CA" dirty="0">
                <a:hlinkClick r:id="rId2"/>
              </a:rPr>
              <a:t>info@boabc.org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71732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103</TotalTime>
  <Words>270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Plumbing Code Appeals and Interpretations</vt:lpstr>
      <vt:lpstr>Agenda</vt:lpstr>
      <vt:lpstr>Upcoming Professional Development</vt:lpstr>
      <vt:lpstr>Building Code Appeal Board</vt:lpstr>
      <vt:lpstr>Appeal Board Decisions</vt:lpstr>
      <vt:lpstr>Code Interpretation Committee</vt:lpstr>
      <vt:lpstr>Code Interpretations</vt:lpstr>
      <vt:lpstr>Final Thoughts…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Plumbing Code Appeals and Interpretations</dc:title>
  <dc:creator>Tyler Wightman</dc:creator>
  <cp:lastModifiedBy>Jennifer Schwaertzel</cp:lastModifiedBy>
  <cp:revision>10</cp:revision>
  <dcterms:created xsi:type="dcterms:W3CDTF">2021-08-25T04:02:12Z</dcterms:created>
  <dcterms:modified xsi:type="dcterms:W3CDTF">2022-03-23T18:30:06Z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>20210825103636651</vt:lpwstr>
  </property>
</Properties>
</file>