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6" r:id="rId3"/>
    <p:sldId id="277" r:id="rId4"/>
    <p:sldId id="296" r:id="rId5"/>
    <p:sldId id="278" r:id="rId6"/>
    <p:sldId id="303" r:id="rId7"/>
    <p:sldId id="259" r:id="rId8"/>
    <p:sldId id="260" r:id="rId9"/>
    <p:sldId id="258" r:id="rId10"/>
    <p:sldId id="262" r:id="rId11"/>
    <p:sldId id="304" r:id="rId12"/>
    <p:sldId id="264" r:id="rId13"/>
    <p:sldId id="267" r:id="rId14"/>
    <p:sldId id="268" r:id="rId15"/>
    <p:sldId id="300" r:id="rId16"/>
    <p:sldId id="301" r:id="rId17"/>
    <p:sldId id="263" r:id="rId18"/>
    <p:sldId id="299" r:id="rId19"/>
    <p:sldId id="298" r:id="rId20"/>
    <p:sldId id="270" r:id="rId21"/>
    <p:sldId id="297" r:id="rId22"/>
    <p:sldId id="269" r:id="rId23"/>
    <p:sldId id="272" r:id="rId24"/>
    <p:sldId id="305" r:id="rId25"/>
    <p:sldId id="307" r:id="rId26"/>
    <p:sldId id="306" r:id="rId27"/>
    <p:sldId id="274"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84"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BE16-6BFC-6AEF-7329-C14DD396C534}"/>
              </a:ext>
            </a:extLst>
          </p:cNvPr>
          <p:cNvSpPr>
            <a:spLocks noGrp="1"/>
          </p:cNvSpPr>
          <p:nvPr>
            <p:ph type="ctrTitle"/>
          </p:nvPr>
        </p:nvSpPr>
        <p:spPr>
          <a:xfrm>
            <a:off x="4582274" y="1122363"/>
            <a:ext cx="7068620"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ECB846-FBE8-66EC-D3E3-B949C82D260C}"/>
              </a:ext>
            </a:extLst>
          </p:cNvPr>
          <p:cNvSpPr>
            <a:spLocks noGrp="1"/>
          </p:cNvSpPr>
          <p:nvPr>
            <p:ph type="subTitle" idx="1"/>
          </p:nvPr>
        </p:nvSpPr>
        <p:spPr>
          <a:xfrm>
            <a:off x="4582273" y="3602038"/>
            <a:ext cx="7068619"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6259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A804D-BB74-9470-1961-4D906291F4CC}"/>
              </a:ext>
            </a:extLst>
          </p:cNvPr>
          <p:cNvSpPr>
            <a:spLocks noGrp="1"/>
          </p:cNvSpPr>
          <p:nvPr>
            <p:ph type="title"/>
          </p:nvPr>
        </p:nvSpPr>
        <p:spPr>
          <a:xfrm>
            <a:off x="1746606" y="365125"/>
            <a:ext cx="960719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4BB643F-27B2-9A6C-730D-3EB1573198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50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7106-34DB-33F4-6C19-49370CF55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E14971-E0E0-BFF4-ED48-C847F9886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30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32BA-08C4-A581-4CF7-96162CFDF623}"/>
              </a:ext>
            </a:extLst>
          </p:cNvPr>
          <p:cNvSpPr>
            <a:spLocks noGrp="1"/>
          </p:cNvSpPr>
          <p:nvPr>
            <p:ph type="title"/>
          </p:nvPr>
        </p:nvSpPr>
        <p:spPr>
          <a:xfrm>
            <a:off x="1746606" y="365125"/>
            <a:ext cx="960719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BD31A2F-A617-05D1-CAF3-D8C78FFEEC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9AC21-79B7-F0D1-7253-BE3AE8EFB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73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1CBB-6FB2-4072-5513-6DFBAE10E66E}"/>
              </a:ext>
            </a:extLst>
          </p:cNvPr>
          <p:cNvSpPr>
            <a:spLocks noGrp="1"/>
          </p:cNvSpPr>
          <p:nvPr>
            <p:ph type="title"/>
          </p:nvPr>
        </p:nvSpPr>
        <p:spPr>
          <a:xfrm>
            <a:off x="1767154" y="365125"/>
            <a:ext cx="9588233"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E0FF88A-256A-E421-EA6D-1A3B36DB2D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B7F19-9BC4-3CEB-7B75-D9A709039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724A6A-6637-5619-9296-8697717B3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1BA466-55C1-08D3-F469-7611B06636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19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45F4-C217-EB0E-4970-3472AFC63A75}"/>
              </a:ext>
            </a:extLst>
          </p:cNvPr>
          <p:cNvSpPr>
            <a:spLocks noGrp="1"/>
          </p:cNvSpPr>
          <p:nvPr>
            <p:ph type="title"/>
          </p:nvPr>
        </p:nvSpPr>
        <p:spPr>
          <a:xfrm>
            <a:off x="1726058" y="365125"/>
            <a:ext cx="9627742"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D301465-F787-0DCC-4DFF-562CDBD16DFB}"/>
              </a:ext>
            </a:extLst>
          </p:cNvPr>
          <p:cNvSpPr>
            <a:spLocks noGrp="1"/>
          </p:cNvSpPr>
          <p:nvPr>
            <p:ph type="dt" sz="half" idx="10"/>
          </p:nvPr>
        </p:nvSpPr>
        <p:spPr>
          <a:xfrm>
            <a:off x="838200" y="6356350"/>
            <a:ext cx="2743200" cy="365125"/>
          </a:xfrm>
          <a:prstGeom prst="rect">
            <a:avLst/>
          </a:prstGeom>
        </p:spPr>
        <p:txBody>
          <a:bodyPr/>
          <a:lstStyle/>
          <a:p>
            <a:fld id="{615289BE-08E4-4213-B7EF-B53935B5F311}" type="datetimeFigureOut">
              <a:rPr lang="en-US" smtClean="0"/>
              <a:t>3/15/2023</a:t>
            </a:fld>
            <a:endParaRPr lang="en-US"/>
          </a:p>
        </p:txBody>
      </p:sp>
      <p:sp>
        <p:nvSpPr>
          <p:cNvPr id="4" name="Footer Placeholder 3">
            <a:extLst>
              <a:ext uri="{FF2B5EF4-FFF2-40B4-BE49-F238E27FC236}">
                <a16:creationId xmlns:a16="http://schemas.microsoft.com/office/drawing/2014/main" id="{36468766-38C1-B353-F845-0CB994A7B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1C41EA-35F3-BE74-1FED-9DA94D8ABA63}"/>
              </a:ext>
            </a:extLst>
          </p:cNvPr>
          <p:cNvSpPr>
            <a:spLocks noGrp="1"/>
          </p:cNvSpPr>
          <p:nvPr>
            <p:ph type="sldNum" sz="quarter" idx="12"/>
          </p:nvPr>
        </p:nvSpPr>
        <p:spPr>
          <a:xfrm>
            <a:off x="8610600" y="6356350"/>
            <a:ext cx="2743200" cy="365125"/>
          </a:xfrm>
          <a:prstGeom prst="rect">
            <a:avLst/>
          </a:prstGeom>
        </p:spPr>
        <p:txBody>
          <a:bodyPr/>
          <a:lstStyle/>
          <a:p>
            <a:fld id="{36AFFF4A-9A1E-4C2A-978D-196C7C63EBDA}" type="slidenum">
              <a:rPr lang="en-US" smtClean="0"/>
              <a:t>‹#›</a:t>
            </a:fld>
            <a:endParaRPr lang="en-US"/>
          </a:p>
        </p:txBody>
      </p:sp>
    </p:spTree>
    <p:extLst>
      <p:ext uri="{BB962C8B-B14F-4D97-AF65-F5344CB8AC3E}">
        <p14:creationId xmlns:p14="http://schemas.microsoft.com/office/powerpoint/2010/main" val="398697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88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FF65-984F-00BB-E8C3-4DE69B83FE7E}"/>
              </a:ext>
            </a:extLst>
          </p:cNvPr>
          <p:cNvSpPr>
            <a:spLocks noGrp="1"/>
          </p:cNvSpPr>
          <p:nvPr>
            <p:ph type="title"/>
          </p:nvPr>
        </p:nvSpPr>
        <p:spPr>
          <a:xfrm>
            <a:off x="1517883"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81B2C-27EF-5F8C-1887-5C04FF26A58E}"/>
              </a:ext>
            </a:extLst>
          </p:cNvPr>
          <p:cNvSpPr>
            <a:spLocks noGrp="1"/>
          </p:cNvSpPr>
          <p:nvPr>
            <p:ph idx="1"/>
          </p:nvPr>
        </p:nvSpPr>
        <p:spPr>
          <a:xfrm>
            <a:off x="5686622"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099463-79B0-E822-A744-2FB510ADFEF4}"/>
              </a:ext>
            </a:extLst>
          </p:cNvPr>
          <p:cNvSpPr>
            <a:spLocks noGrp="1"/>
          </p:cNvSpPr>
          <p:nvPr>
            <p:ph type="body" sz="half" idx="2"/>
          </p:nvPr>
        </p:nvSpPr>
        <p:spPr>
          <a:xfrm>
            <a:off x="1517882"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7179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055F-A08F-AEB1-9739-926D00B8615E}"/>
              </a:ext>
            </a:extLst>
          </p:cNvPr>
          <p:cNvSpPr>
            <a:spLocks noGrp="1"/>
          </p:cNvSpPr>
          <p:nvPr>
            <p:ph type="title"/>
          </p:nvPr>
        </p:nvSpPr>
        <p:spPr>
          <a:xfrm>
            <a:off x="1548705"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0ED2AE-A82C-1C90-026B-19B8A7249A5E}"/>
              </a:ext>
            </a:extLst>
          </p:cNvPr>
          <p:cNvSpPr>
            <a:spLocks noGrp="1"/>
          </p:cNvSpPr>
          <p:nvPr>
            <p:ph type="pic" idx="1"/>
          </p:nvPr>
        </p:nvSpPr>
        <p:spPr>
          <a:xfrm>
            <a:off x="5655799"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F05DFD-28D8-4B86-BA47-27FE681AF9C7}"/>
              </a:ext>
            </a:extLst>
          </p:cNvPr>
          <p:cNvSpPr>
            <a:spLocks noGrp="1"/>
          </p:cNvSpPr>
          <p:nvPr>
            <p:ph type="body" sz="half" idx="2"/>
          </p:nvPr>
        </p:nvSpPr>
        <p:spPr>
          <a:xfrm>
            <a:off x="1548705" y="2054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3055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4DA6B-72C1-00EF-A9CD-FBCE7BC2E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59FE47-4F07-8DD1-4916-2C80EE170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B91306-2D72-6617-3C69-D9C1A4FBD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289BE-08E4-4213-B7EF-B53935B5F311}" type="datetimeFigureOut">
              <a:rPr lang="en-US" smtClean="0"/>
              <a:t>3/15/2023</a:t>
            </a:fld>
            <a:endParaRPr lang="en-US"/>
          </a:p>
        </p:txBody>
      </p:sp>
      <p:sp>
        <p:nvSpPr>
          <p:cNvPr id="5" name="Footer Placeholder 4">
            <a:extLst>
              <a:ext uri="{FF2B5EF4-FFF2-40B4-BE49-F238E27FC236}">
                <a16:creationId xmlns:a16="http://schemas.microsoft.com/office/drawing/2014/main" id="{879D1EB7-E88F-933E-132C-D2AD86EAB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2D911-7B9D-CC36-A79C-46CB4AE57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FFF4A-9A1E-4C2A-978D-196C7C63EBDA}" type="slidenum">
              <a:rPr lang="en-US" smtClean="0"/>
              <a:t>‹#›</a:t>
            </a:fld>
            <a:endParaRPr lang="en-US"/>
          </a:p>
        </p:txBody>
      </p:sp>
    </p:spTree>
    <p:extLst>
      <p:ext uri="{BB962C8B-B14F-4D97-AF65-F5344CB8AC3E}">
        <p14:creationId xmlns:p14="http://schemas.microsoft.com/office/powerpoint/2010/main" val="383501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canlii.org/en/bc/bcsc/doc/2020/2020bcsc801/2020bcsc801.html?searchUrlHash=AAAAAQAEQUlCQwAAAAAB&amp;resultIndex=3" TargetMode="External"/><Relationship Id="rId2" Type="http://schemas.openxmlformats.org/officeDocument/2006/relationships/hyperlink" Target="https://www.canlii.org/en/bc/bcca/doc/2021/2021bcca261/2021bcca261.html?searchUrlHash=AAAAAAAAAAEAFjIwMjAgQkNTQyA4MDEgKENhbkxJSSkAAAABAAwvMjAyMGJjc2M4MDE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kunka@boab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22A3-990C-4D85-46A3-555D944BC5B4}"/>
              </a:ext>
            </a:extLst>
          </p:cNvPr>
          <p:cNvSpPr>
            <a:spLocks noGrp="1"/>
          </p:cNvSpPr>
          <p:nvPr>
            <p:ph type="ctrTitle"/>
          </p:nvPr>
        </p:nvSpPr>
        <p:spPr/>
        <p:txBody>
          <a:bodyPr>
            <a:normAutofit fontScale="90000"/>
          </a:bodyPr>
          <a:lstStyle/>
          <a:p>
            <a:r>
              <a:rPr lang="en-US" dirty="0"/>
              <a:t>The Architects Regulation &amp; Part 9 Construction</a:t>
            </a:r>
          </a:p>
        </p:txBody>
      </p:sp>
      <p:sp>
        <p:nvSpPr>
          <p:cNvPr id="3" name="Subtitle 2">
            <a:extLst>
              <a:ext uri="{FF2B5EF4-FFF2-40B4-BE49-F238E27FC236}">
                <a16:creationId xmlns:a16="http://schemas.microsoft.com/office/drawing/2014/main" id="{2C36AB35-6B7D-102D-DFDC-107C9791C214}"/>
              </a:ext>
            </a:extLst>
          </p:cNvPr>
          <p:cNvSpPr>
            <a:spLocks noGrp="1"/>
          </p:cNvSpPr>
          <p:nvPr>
            <p:ph type="subTitle" idx="1"/>
          </p:nvPr>
        </p:nvSpPr>
        <p:spPr>
          <a:xfrm>
            <a:off x="4660929" y="3602038"/>
            <a:ext cx="7068619" cy="1655762"/>
          </a:xfrm>
        </p:spPr>
        <p:txBody>
          <a:bodyPr/>
          <a:lstStyle/>
          <a:p>
            <a:r>
              <a:rPr lang="en-US" dirty="0"/>
              <a:t>March 09, 2023</a:t>
            </a:r>
          </a:p>
          <a:p>
            <a:r>
              <a:rPr lang="en-US" dirty="0"/>
              <a:t>Ken Kunka AScT, RBO</a:t>
            </a:r>
          </a:p>
          <a:p>
            <a:r>
              <a:rPr lang="en-US" dirty="0"/>
              <a:t>Special Guest – Tony Giroux - BCABD</a:t>
            </a:r>
          </a:p>
        </p:txBody>
      </p:sp>
    </p:spTree>
    <p:extLst>
      <p:ext uri="{BB962C8B-B14F-4D97-AF65-F5344CB8AC3E}">
        <p14:creationId xmlns:p14="http://schemas.microsoft.com/office/powerpoint/2010/main" val="3280290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8D7-C228-4BBC-6EDA-2C638DAA22A5}"/>
              </a:ext>
            </a:extLst>
          </p:cNvPr>
          <p:cNvSpPr>
            <a:spLocks noGrp="1"/>
          </p:cNvSpPr>
          <p:nvPr>
            <p:ph type="title"/>
          </p:nvPr>
        </p:nvSpPr>
        <p:spPr>
          <a:xfrm>
            <a:off x="1746607" y="365125"/>
            <a:ext cx="4948108" cy="1325563"/>
          </a:xfrm>
        </p:spPr>
        <p:txBody>
          <a:bodyPr/>
          <a:lstStyle/>
          <a:p>
            <a:r>
              <a:rPr lang="en-US" b="1" dirty="0"/>
              <a:t>Architects Regulation</a:t>
            </a:r>
          </a:p>
        </p:txBody>
      </p:sp>
      <p:sp>
        <p:nvSpPr>
          <p:cNvPr id="3" name="Content Placeholder 2">
            <a:extLst>
              <a:ext uri="{FF2B5EF4-FFF2-40B4-BE49-F238E27FC236}">
                <a16:creationId xmlns:a16="http://schemas.microsoft.com/office/drawing/2014/main" id="{5431419E-83F4-DA16-4092-77309E401209}"/>
              </a:ext>
            </a:extLst>
          </p:cNvPr>
          <p:cNvSpPr>
            <a:spLocks noGrp="1"/>
          </p:cNvSpPr>
          <p:nvPr>
            <p:ph idx="1"/>
          </p:nvPr>
        </p:nvSpPr>
        <p:spPr>
          <a:xfrm>
            <a:off x="838200" y="1825625"/>
            <a:ext cx="3200400" cy="4351338"/>
          </a:xfrm>
        </p:spPr>
        <p:txBody>
          <a:bodyPr/>
          <a:lstStyle/>
          <a:p>
            <a:pPr marL="0" indent="0">
              <a:buNone/>
            </a:pPr>
            <a:r>
              <a:rPr lang="en-US" dirty="0"/>
              <a:t>Architect Regulation</a:t>
            </a:r>
          </a:p>
        </p:txBody>
      </p:sp>
      <p:pic>
        <p:nvPicPr>
          <p:cNvPr id="5" name="Picture 4">
            <a:extLst>
              <a:ext uri="{FF2B5EF4-FFF2-40B4-BE49-F238E27FC236}">
                <a16:creationId xmlns:a16="http://schemas.microsoft.com/office/drawing/2014/main" id="{ADB8079E-E6B6-66F3-F008-794D3F6F71E2}"/>
              </a:ext>
            </a:extLst>
          </p:cNvPr>
          <p:cNvPicPr>
            <a:picLocks noChangeAspect="1"/>
          </p:cNvPicPr>
          <p:nvPr/>
        </p:nvPicPr>
        <p:blipFill>
          <a:blip r:embed="rId2"/>
          <a:stretch>
            <a:fillRect/>
          </a:stretch>
        </p:blipFill>
        <p:spPr>
          <a:xfrm>
            <a:off x="6643063" y="4001294"/>
            <a:ext cx="5231646" cy="1987690"/>
          </a:xfrm>
          <a:prstGeom prst="rect">
            <a:avLst/>
          </a:prstGeom>
        </p:spPr>
      </p:pic>
      <p:pic>
        <p:nvPicPr>
          <p:cNvPr id="7" name="Picture 6">
            <a:extLst>
              <a:ext uri="{FF2B5EF4-FFF2-40B4-BE49-F238E27FC236}">
                <a16:creationId xmlns:a16="http://schemas.microsoft.com/office/drawing/2014/main" id="{09F1B8C0-2697-9801-0CD4-B4D9EDA756AC}"/>
              </a:ext>
            </a:extLst>
          </p:cNvPr>
          <p:cNvPicPr>
            <a:picLocks noChangeAspect="1"/>
          </p:cNvPicPr>
          <p:nvPr/>
        </p:nvPicPr>
        <p:blipFill>
          <a:blip r:embed="rId3"/>
          <a:stretch>
            <a:fillRect/>
          </a:stretch>
        </p:blipFill>
        <p:spPr>
          <a:xfrm>
            <a:off x="331692" y="1690688"/>
            <a:ext cx="5665985" cy="3596227"/>
          </a:xfrm>
          <a:prstGeom prst="rect">
            <a:avLst/>
          </a:prstGeom>
        </p:spPr>
      </p:pic>
      <p:sp>
        <p:nvSpPr>
          <p:cNvPr id="4" name="Content Placeholder 2">
            <a:extLst>
              <a:ext uri="{FF2B5EF4-FFF2-40B4-BE49-F238E27FC236}">
                <a16:creationId xmlns:a16="http://schemas.microsoft.com/office/drawing/2014/main" id="{ADFD8877-3D7A-71EB-756E-D87187A1DA5A}"/>
              </a:ext>
            </a:extLst>
          </p:cNvPr>
          <p:cNvSpPr txBox="1">
            <a:spLocks/>
          </p:cNvSpPr>
          <p:nvPr/>
        </p:nvSpPr>
        <p:spPr>
          <a:xfrm>
            <a:off x="6271749" y="1916395"/>
            <a:ext cx="5665985" cy="22033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FF0000"/>
                </a:solidFill>
              </a:rPr>
              <a:t>Architects Act repealed Feb 10/23</a:t>
            </a:r>
          </a:p>
          <a:p>
            <a:pPr marL="0" indent="0" algn="ctr">
              <a:buFont typeface="Arial" panose="020B0604020202020204" pitchFamily="34" charset="0"/>
              <a:buNone/>
            </a:pPr>
            <a:r>
              <a:rPr lang="en-US" dirty="0">
                <a:solidFill>
                  <a:srgbClr val="FF0000"/>
                </a:solidFill>
              </a:rPr>
              <a:t>	now</a:t>
            </a:r>
          </a:p>
          <a:p>
            <a:pPr marL="0" indent="0" algn="ctr">
              <a:buFont typeface="Arial" panose="020B0604020202020204" pitchFamily="34" charset="0"/>
              <a:buNone/>
            </a:pPr>
            <a:r>
              <a:rPr lang="en-US" dirty="0">
                <a:solidFill>
                  <a:srgbClr val="FF0000"/>
                </a:solidFill>
              </a:rPr>
              <a:t>Architects Regulations &amp; under authority of the Professional Governance Act (PGA)</a:t>
            </a:r>
          </a:p>
        </p:txBody>
      </p:sp>
    </p:spTree>
    <p:extLst>
      <p:ext uri="{BB962C8B-B14F-4D97-AF65-F5344CB8AC3E}">
        <p14:creationId xmlns:p14="http://schemas.microsoft.com/office/powerpoint/2010/main" val="48438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8D7-C228-4BBC-6EDA-2C638DAA22A5}"/>
              </a:ext>
            </a:extLst>
          </p:cNvPr>
          <p:cNvSpPr>
            <a:spLocks noGrp="1"/>
          </p:cNvSpPr>
          <p:nvPr>
            <p:ph type="title"/>
          </p:nvPr>
        </p:nvSpPr>
        <p:spPr>
          <a:xfrm>
            <a:off x="1746606" y="365125"/>
            <a:ext cx="6640309" cy="1325563"/>
          </a:xfrm>
        </p:spPr>
        <p:txBody>
          <a:bodyPr/>
          <a:lstStyle/>
          <a:p>
            <a:r>
              <a:rPr lang="en-US" b="1" dirty="0"/>
              <a:t>Professional Governance Act</a:t>
            </a:r>
          </a:p>
        </p:txBody>
      </p:sp>
      <p:sp>
        <p:nvSpPr>
          <p:cNvPr id="4" name="Content Placeholder 2">
            <a:extLst>
              <a:ext uri="{FF2B5EF4-FFF2-40B4-BE49-F238E27FC236}">
                <a16:creationId xmlns:a16="http://schemas.microsoft.com/office/drawing/2014/main" id="{ADFD8877-3D7A-71EB-756E-D87187A1DA5A}"/>
              </a:ext>
            </a:extLst>
          </p:cNvPr>
          <p:cNvSpPr txBox="1">
            <a:spLocks/>
          </p:cNvSpPr>
          <p:nvPr/>
        </p:nvSpPr>
        <p:spPr>
          <a:xfrm>
            <a:off x="6271749" y="1916395"/>
            <a:ext cx="5665985" cy="22033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Architects Act repealed Feb 10/23</a:t>
            </a:r>
          </a:p>
          <a:p>
            <a:pPr marL="0" indent="0">
              <a:buFont typeface="Arial" panose="020B0604020202020204" pitchFamily="34" charset="0"/>
              <a:buNone/>
            </a:pPr>
            <a:r>
              <a:rPr lang="en-US" dirty="0">
                <a:solidFill>
                  <a:srgbClr val="FF0000"/>
                </a:solidFill>
              </a:rPr>
              <a:t>	now</a:t>
            </a:r>
          </a:p>
          <a:p>
            <a:pPr marL="0" indent="0">
              <a:buFont typeface="Arial" panose="020B0604020202020204" pitchFamily="34" charset="0"/>
              <a:buNone/>
            </a:pPr>
            <a:r>
              <a:rPr lang="en-US" dirty="0">
                <a:solidFill>
                  <a:srgbClr val="FF0000"/>
                </a:solidFill>
              </a:rPr>
              <a:t>Architects Regulations &amp; under authority of the Professional Governance Act (PGA)</a:t>
            </a:r>
          </a:p>
        </p:txBody>
      </p:sp>
      <p:pic>
        <p:nvPicPr>
          <p:cNvPr id="8" name="Picture 7">
            <a:extLst>
              <a:ext uri="{FF2B5EF4-FFF2-40B4-BE49-F238E27FC236}">
                <a16:creationId xmlns:a16="http://schemas.microsoft.com/office/drawing/2014/main" id="{CE446D06-738E-CC44-81EB-4E442F77AA25}"/>
              </a:ext>
            </a:extLst>
          </p:cNvPr>
          <p:cNvPicPr>
            <a:picLocks noChangeAspect="1"/>
          </p:cNvPicPr>
          <p:nvPr/>
        </p:nvPicPr>
        <p:blipFill>
          <a:blip r:embed="rId2"/>
          <a:stretch>
            <a:fillRect/>
          </a:stretch>
        </p:blipFill>
        <p:spPr>
          <a:xfrm>
            <a:off x="1746606" y="1553497"/>
            <a:ext cx="10019069" cy="4467147"/>
          </a:xfrm>
          <a:prstGeom prst="rect">
            <a:avLst/>
          </a:prstGeom>
        </p:spPr>
      </p:pic>
      <p:sp>
        <p:nvSpPr>
          <p:cNvPr id="11" name="Rectangle 10">
            <a:extLst>
              <a:ext uri="{FF2B5EF4-FFF2-40B4-BE49-F238E27FC236}">
                <a16:creationId xmlns:a16="http://schemas.microsoft.com/office/drawing/2014/main" id="{801EB78E-E04D-B343-5E52-E5CA8C334663}"/>
              </a:ext>
            </a:extLst>
          </p:cNvPr>
          <p:cNvSpPr/>
          <p:nvPr/>
        </p:nvSpPr>
        <p:spPr>
          <a:xfrm>
            <a:off x="5073443" y="5278154"/>
            <a:ext cx="3755922" cy="274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60C88B-1311-726E-21C9-B42D10CB4B66}"/>
              </a:ext>
            </a:extLst>
          </p:cNvPr>
          <p:cNvSpPr/>
          <p:nvPr/>
        </p:nvSpPr>
        <p:spPr>
          <a:xfrm>
            <a:off x="5053776" y="4217154"/>
            <a:ext cx="2694039" cy="274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1FD39C-C676-0966-F25D-8F8630013923}"/>
              </a:ext>
            </a:extLst>
          </p:cNvPr>
          <p:cNvSpPr/>
          <p:nvPr/>
        </p:nvSpPr>
        <p:spPr>
          <a:xfrm>
            <a:off x="5073443" y="5552562"/>
            <a:ext cx="1661652" cy="2744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54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8D7-C228-4BBC-6EDA-2C638DAA22A5}"/>
              </a:ext>
            </a:extLst>
          </p:cNvPr>
          <p:cNvSpPr>
            <a:spLocks noGrp="1"/>
          </p:cNvSpPr>
          <p:nvPr>
            <p:ph type="title"/>
          </p:nvPr>
        </p:nvSpPr>
        <p:spPr/>
        <p:txBody>
          <a:bodyPr/>
          <a:lstStyle/>
          <a:p>
            <a:r>
              <a:rPr lang="en-US" dirty="0"/>
              <a:t>Why are we talking about the Architects Regulation (Act)?</a:t>
            </a:r>
          </a:p>
        </p:txBody>
      </p:sp>
      <p:sp>
        <p:nvSpPr>
          <p:cNvPr id="3" name="Content Placeholder 2">
            <a:extLst>
              <a:ext uri="{FF2B5EF4-FFF2-40B4-BE49-F238E27FC236}">
                <a16:creationId xmlns:a16="http://schemas.microsoft.com/office/drawing/2014/main" id="{5431419E-83F4-DA16-4092-77309E401209}"/>
              </a:ext>
            </a:extLst>
          </p:cNvPr>
          <p:cNvSpPr>
            <a:spLocks noGrp="1"/>
          </p:cNvSpPr>
          <p:nvPr>
            <p:ph idx="1"/>
          </p:nvPr>
        </p:nvSpPr>
        <p:spPr>
          <a:xfrm>
            <a:off x="395748" y="1943612"/>
            <a:ext cx="6560223" cy="4351338"/>
          </a:xfrm>
        </p:spPr>
        <p:txBody>
          <a:bodyPr>
            <a:normAutofit lnSpcReduction="10000"/>
          </a:bodyPr>
          <a:lstStyle/>
          <a:p>
            <a:pPr marL="0" indent="0">
              <a:buNone/>
            </a:pPr>
            <a:r>
              <a:rPr lang="en-US" dirty="0"/>
              <a:t>Should the recent repeal of the Architects Act and new Architects Regulation impact your building department permit processing?</a:t>
            </a:r>
          </a:p>
          <a:p>
            <a:pPr marL="0" indent="0">
              <a:buNone/>
            </a:pPr>
            <a:endParaRPr lang="en-US" dirty="0"/>
          </a:p>
          <a:p>
            <a:pPr marL="0" indent="0">
              <a:buNone/>
            </a:pPr>
            <a:r>
              <a:rPr lang="en-US" dirty="0"/>
              <a:t>Do other regulations and enactments factor into our permit review processes? Building Act - 	- Home </a:t>
            </a:r>
            <a:r>
              <a:rPr lang="en-US"/>
              <a:t>Protection Act.</a:t>
            </a:r>
            <a:endParaRPr lang="en-US" dirty="0"/>
          </a:p>
          <a:p>
            <a:pPr marL="0" indent="0">
              <a:buNone/>
            </a:pPr>
            <a:endParaRPr lang="en-US" dirty="0"/>
          </a:p>
          <a:p>
            <a:pPr marL="0" indent="0">
              <a:buNone/>
            </a:pPr>
            <a:r>
              <a:rPr lang="en-US" dirty="0"/>
              <a:t>So why not the Architects Regulation?</a:t>
            </a:r>
          </a:p>
        </p:txBody>
      </p:sp>
      <p:pic>
        <p:nvPicPr>
          <p:cNvPr id="5" name="Picture 4">
            <a:extLst>
              <a:ext uri="{FF2B5EF4-FFF2-40B4-BE49-F238E27FC236}">
                <a16:creationId xmlns:a16="http://schemas.microsoft.com/office/drawing/2014/main" id="{3E551835-185A-997D-66BF-A28653C843F4}"/>
              </a:ext>
            </a:extLst>
          </p:cNvPr>
          <p:cNvPicPr>
            <a:picLocks noChangeAspect="1"/>
          </p:cNvPicPr>
          <p:nvPr/>
        </p:nvPicPr>
        <p:blipFill>
          <a:blip r:embed="rId2"/>
          <a:stretch>
            <a:fillRect/>
          </a:stretch>
        </p:blipFill>
        <p:spPr>
          <a:xfrm>
            <a:off x="6955971" y="2024743"/>
            <a:ext cx="4953429" cy="3646714"/>
          </a:xfrm>
          <a:prstGeom prst="rect">
            <a:avLst/>
          </a:prstGeom>
        </p:spPr>
      </p:pic>
      <p:sp>
        <p:nvSpPr>
          <p:cNvPr id="6" name="Rectangle 5">
            <a:extLst>
              <a:ext uri="{FF2B5EF4-FFF2-40B4-BE49-F238E27FC236}">
                <a16:creationId xmlns:a16="http://schemas.microsoft.com/office/drawing/2014/main" id="{BCD4E663-3E4D-8811-FA90-87DE1F9E5424}"/>
              </a:ext>
            </a:extLst>
          </p:cNvPr>
          <p:cNvSpPr/>
          <p:nvPr/>
        </p:nvSpPr>
        <p:spPr>
          <a:xfrm>
            <a:off x="7517463" y="1943612"/>
            <a:ext cx="771130" cy="836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ARCH</a:t>
            </a:r>
          </a:p>
          <a:p>
            <a:pPr algn="ct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REG</a:t>
            </a:r>
          </a:p>
        </p:txBody>
      </p:sp>
    </p:spTree>
    <p:extLst>
      <p:ext uri="{BB962C8B-B14F-4D97-AF65-F5344CB8AC3E}">
        <p14:creationId xmlns:p14="http://schemas.microsoft.com/office/powerpoint/2010/main" val="19042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8D7-C228-4BBC-6EDA-2C638DAA22A5}"/>
              </a:ext>
            </a:extLst>
          </p:cNvPr>
          <p:cNvSpPr>
            <a:spLocks noGrp="1"/>
          </p:cNvSpPr>
          <p:nvPr>
            <p:ph type="title"/>
          </p:nvPr>
        </p:nvSpPr>
        <p:spPr/>
        <p:txBody>
          <a:bodyPr/>
          <a:lstStyle/>
          <a:p>
            <a:r>
              <a:rPr lang="en-US" dirty="0"/>
              <a:t>Do our Bylaws exempt us from consideration of other enactments?</a:t>
            </a:r>
          </a:p>
        </p:txBody>
      </p:sp>
      <p:pic>
        <p:nvPicPr>
          <p:cNvPr id="6" name="Picture 5">
            <a:extLst>
              <a:ext uri="{FF2B5EF4-FFF2-40B4-BE49-F238E27FC236}">
                <a16:creationId xmlns:a16="http://schemas.microsoft.com/office/drawing/2014/main" id="{71E5F100-DD3B-414E-2699-4FF531276343}"/>
              </a:ext>
            </a:extLst>
          </p:cNvPr>
          <p:cNvPicPr>
            <a:picLocks noChangeAspect="1"/>
          </p:cNvPicPr>
          <p:nvPr/>
        </p:nvPicPr>
        <p:blipFill>
          <a:blip r:embed="rId2"/>
          <a:stretch>
            <a:fillRect/>
          </a:stretch>
        </p:blipFill>
        <p:spPr>
          <a:xfrm>
            <a:off x="358380" y="2242457"/>
            <a:ext cx="11496325" cy="3519245"/>
          </a:xfrm>
          <a:prstGeom prst="rect">
            <a:avLst/>
          </a:prstGeom>
        </p:spPr>
      </p:pic>
      <p:pic>
        <p:nvPicPr>
          <p:cNvPr id="8" name="Picture 7">
            <a:extLst>
              <a:ext uri="{FF2B5EF4-FFF2-40B4-BE49-F238E27FC236}">
                <a16:creationId xmlns:a16="http://schemas.microsoft.com/office/drawing/2014/main" id="{2BA94154-FEB4-4B49-BC79-B3117761D79F}"/>
              </a:ext>
            </a:extLst>
          </p:cNvPr>
          <p:cNvPicPr>
            <a:picLocks noChangeAspect="1"/>
          </p:cNvPicPr>
          <p:nvPr/>
        </p:nvPicPr>
        <p:blipFill>
          <a:blip r:embed="rId3"/>
          <a:stretch>
            <a:fillRect/>
          </a:stretch>
        </p:blipFill>
        <p:spPr>
          <a:xfrm>
            <a:off x="335170" y="1676778"/>
            <a:ext cx="3428769" cy="485398"/>
          </a:xfrm>
          <a:prstGeom prst="rect">
            <a:avLst/>
          </a:prstGeom>
        </p:spPr>
      </p:pic>
      <p:sp>
        <p:nvSpPr>
          <p:cNvPr id="5" name="Rectangle 4">
            <a:extLst>
              <a:ext uri="{FF2B5EF4-FFF2-40B4-BE49-F238E27FC236}">
                <a16:creationId xmlns:a16="http://schemas.microsoft.com/office/drawing/2014/main" id="{7ACC7592-3792-5910-1B8F-4C9204B4CFEA}"/>
              </a:ext>
            </a:extLst>
          </p:cNvPr>
          <p:cNvSpPr/>
          <p:nvPr/>
        </p:nvSpPr>
        <p:spPr>
          <a:xfrm>
            <a:off x="2821858" y="4590778"/>
            <a:ext cx="3932903" cy="217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2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A8D7-C228-4BBC-6EDA-2C638DAA22A5}"/>
              </a:ext>
            </a:extLst>
          </p:cNvPr>
          <p:cNvSpPr>
            <a:spLocks noGrp="1"/>
          </p:cNvSpPr>
          <p:nvPr>
            <p:ph type="title"/>
          </p:nvPr>
        </p:nvSpPr>
        <p:spPr/>
        <p:txBody>
          <a:bodyPr/>
          <a:lstStyle/>
          <a:p>
            <a:r>
              <a:rPr lang="en-US" dirty="0"/>
              <a:t>Do our Bylaws exempt us from consideration of other enactments?</a:t>
            </a:r>
          </a:p>
        </p:txBody>
      </p:sp>
      <p:pic>
        <p:nvPicPr>
          <p:cNvPr id="4" name="Picture 3">
            <a:extLst>
              <a:ext uri="{FF2B5EF4-FFF2-40B4-BE49-F238E27FC236}">
                <a16:creationId xmlns:a16="http://schemas.microsoft.com/office/drawing/2014/main" id="{5F4EA894-A621-DC46-A14D-FF92AF1BFFAF}"/>
              </a:ext>
            </a:extLst>
          </p:cNvPr>
          <p:cNvPicPr>
            <a:picLocks noChangeAspect="1"/>
          </p:cNvPicPr>
          <p:nvPr/>
        </p:nvPicPr>
        <p:blipFill>
          <a:blip r:embed="rId2"/>
          <a:stretch>
            <a:fillRect/>
          </a:stretch>
        </p:blipFill>
        <p:spPr>
          <a:xfrm>
            <a:off x="173397" y="3292807"/>
            <a:ext cx="11418835" cy="921429"/>
          </a:xfrm>
          <a:prstGeom prst="rect">
            <a:avLst/>
          </a:prstGeom>
        </p:spPr>
      </p:pic>
      <p:pic>
        <p:nvPicPr>
          <p:cNvPr id="7" name="Picture 6">
            <a:extLst>
              <a:ext uri="{FF2B5EF4-FFF2-40B4-BE49-F238E27FC236}">
                <a16:creationId xmlns:a16="http://schemas.microsoft.com/office/drawing/2014/main" id="{0430BB0C-A220-ECB7-A901-D5FBB349792C}"/>
              </a:ext>
            </a:extLst>
          </p:cNvPr>
          <p:cNvPicPr>
            <a:picLocks noChangeAspect="1"/>
          </p:cNvPicPr>
          <p:nvPr/>
        </p:nvPicPr>
        <p:blipFill>
          <a:blip r:embed="rId3"/>
          <a:stretch>
            <a:fillRect/>
          </a:stretch>
        </p:blipFill>
        <p:spPr>
          <a:xfrm>
            <a:off x="446309" y="2542217"/>
            <a:ext cx="10682849" cy="679401"/>
          </a:xfrm>
          <a:prstGeom prst="rect">
            <a:avLst/>
          </a:prstGeom>
        </p:spPr>
      </p:pic>
      <p:pic>
        <p:nvPicPr>
          <p:cNvPr id="10" name="Picture 9">
            <a:extLst>
              <a:ext uri="{FF2B5EF4-FFF2-40B4-BE49-F238E27FC236}">
                <a16:creationId xmlns:a16="http://schemas.microsoft.com/office/drawing/2014/main" id="{D19CA0B6-32C5-0D79-6C36-70D145DCD886}"/>
              </a:ext>
            </a:extLst>
          </p:cNvPr>
          <p:cNvPicPr>
            <a:picLocks noChangeAspect="1"/>
          </p:cNvPicPr>
          <p:nvPr/>
        </p:nvPicPr>
        <p:blipFill>
          <a:blip r:embed="rId4"/>
          <a:stretch>
            <a:fillRect/>
          </a:stretch>
        </p:blipFill>
        <p:spPr>
          <a:xfrm>
            <a:off x="357821" y="1577075"/>
            <a:ext cx="9783217" cy="965141"/>
          </a:xfrm>
          <a:prstGeom prst="rect">
            <a:avLst/>
          </a:prstGeom>
        </p:spPr>
      </p:pic>
      <p:pic>
        <p:nvPicPr>
          <p:cNvPr id="12" name="Picture 11">
            <a:extLst>
              <a:ext uri="{FF2B5EF4-FFF2-40B4-BE49-F238E27FC236}">
                <a16:creationId xmlns:a16="http://schemas.microsoft.com/office/drawing/2014/main" id="{179472BD-13AD-2225-C1CB-0445CD0FEB7D}"/>
              </a:ext>
            </a:extLst>
          </p:cNvPr>
          <p:cNvPicPr>
            <a:picLocks noChangeAspect="1"/>
          </p:cNvPicPr>
          <p:nvPr/>
        </p:nvPicPr>
        <p:blipFill>
          <a:blip r:embed="rId5"/>
          <a:stretch>
            <a:fillRect/>
          </a:stretch>
        </p:blipFill>
        <p:spPr>
          <a:xfrm>
            <a:off x="899856" y="4454127"/>
            <a:ext cx="11013355" cy="1288026"/>
          </a:xfrm>
          <a:prstGeom prst="rect">
            <a:avLst/>
          </a:prstGeom>
        </p:spPr>
      </p:pic>
    </p:spTree>
    <p:extLst>
      <p:ext uri="{BB962C8B-B14F-4D97-AF65-F5344CB8AC3E}">
        <p14:creationId xmlns:p14="http://schemas.microsoft.com/office/powerpoint/2010/main" val="126380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72BE-7154-C188-F5A9-A9189A1959D1}"/>
              </a:ext>
            </a:extLst>
          </p:cNvPr>
          <p:cNvSpPr>
            <a:spLocks noGrp="1"/>
          </p:cNvSpPr>
          <p:nvPr>
            <p:ph type="title"/>
          </p:nvPr>
        </p:nvSpPr>
        <p:spPr/>
        <p:txBody>
          <a:bodyPr/>
          <a:lstStyle/>
          <a:p>
            <a:r>
              <a:rPr lang="en-US" b="1" dirty="0"/>
              <a:t>AIBC vs Langford</a:t>
            </a:r>
          </a:p>
        </p:txBody>
      </p:sp>
      <p:sp>
        <p:nvSpPr>
          <p:cNvPr id="7" name="Content Placeholder 6">
            <a:extLst>
              <a:ext uri="{FF2B5EF4-FFF2-40B4-BE49-F238E27FC236}">
                <a16:creationId xmlns:a16="http://schemas.microsoft.com/office/drawing/2014/main" id="{6F26DCF7-E922-D934-613B-75FB01E50A99}"/>
              </a:ext>
            </a:extLst>
          </p:cNvPr>
          <p:cNvSpPr>
            <a:spLocks noGrp="1"/>
          </p:cNvSpPr>
          <p:nvPr>
            <p:ph idx="1"/>
          </p:nvPr>
        </p:nvSpPr>
        <p:spPr/>
        <p:txBody>
          <a:bodyPr>
            <a:normAutofit fontScale="92500" lnSpcReduction="20000"/>
          </a:bodyPr>
          <a:lstStyle/>
          <a:p>
            <a:r>
              <a:rPr lang="en-US" dirty="0">
                <a:effectLst/>
              </a:rPr>
              <a:t>July 7, 2021 (AIBC)</a:t>
            </a:r>
          </a:p>
          <a:p>
            <a:pPr algn="l"/>
            <a:r>
              <a:rPr lang="en-US" b="0" i="0" dirty="0">
                <a:solidFill>
                  <a:srgbClr val="000000"/>
                </a:solidFill>
                <a:effectLst/>
                <a:latin typeface="Arial" panose="020B0604020202020204" pitchFamily="34" charset="0"/>
              </a:rPr>
              <a:t>The BC Court of Appeal recently </a:t>
            </a:r>
            <a:r>
              <a:rPr lang="en-US" b="0" i="0" u="sng" dirty="0">
                <a:solidFill>
                  <a:srgbClr val="02506C"/>
                </a:solidFill>
                <a:effectLst/>
                <a:latin typeface="Arial" panose="020B0604020202020204" pitchFamily="34" charset="0"/>
                <a:hlinkClick r:id="rId2"/>
              </a:rPr>
              <a:t>dismissed the appeal</a:t>
            </a:r>
            <a:r>
              <a:rPr lang="en-US" b="0" i="0" dirty="0">
                <a:solidFill>
                  <a:srgbClr val="000000"/>
                </a:solidFill>
                <a:effectLst/>
                <a:latin typeface="Arial" panose="020B0604020202020204" pitchFamily="34" charset="0"/>
              </a:rPr>
              <a:t> by the City of Langford of a 2020 Supreme Court ruling that confirmed the requirement of an architect on a mixed-use, multi-family dwelling.</a:t>
            </a:r>
          </a:p>
          <a:p>
            <a:pPr algn="l"/>
            <a:r>
              <a:rPr lang="en-US" b="0" i="0" dirty="0">
                <a:solidFill>
                  <a:srgbClr val="000000"/>
                </a:solidFill>
                <a:effectLst/>
                <a:latin typeface="Arial" panose="020B0604020202020204" pitchFamily="34" charset="0"/>
              </a:rPr>
              <a:t>The City of Langford had issued a building permit and allowed construction and occupancy of the building despite the lack of involvement by an architect in the design and supervision of construction. In May 2020, the chambers judge ruled that the </a:t>
            </a:r>
            <a:r>
              <a:rPr lang="en-US" b="0" i="1" dirty="0">
                <a:solidFill>
                  <a:srgbClr val="000000"/>
                </a:solidFill>
                <a:effectLst/>
                <a:latin typeface="Arial" panose="020B0604020202020204" pitchFamily="34" charset="0"/>
              </a:rPr>
              <a:t>Architects Act</a:t>
            </a:r>
            <a:r>
              <a:rPr lang="en-US" b="0" i="0" dirty="0">
                <a:solidFill>
                  <a:srgbClr val="000000"/>
                </a:solidFill>
                <a:effectLst/>
                <a:latin typeface="Arial" panose="020B0604020202020204" pitchFamily="34" charset="0"/>
              </a:rPr>
              <a:t> is a law “respecting health and safety” and that it was not legally acceptable for a municipal building permit to be issued for building that had been designed in contravention of a relevant law respecting safety. That decision is found here: </a:t>
            </a:r>
            <a:r>
              <a:rPr lang="en-US" b="0" i="0" u="sng" dirty="0">
                <a:solidFill>
                  <a:srgbClr val="02506C"/>
                </a:solidFill>
                <a:effectLst/>
                <a:latin typeface="Arial" panose="020B0604020202020204" pitchFamily="34" charset="0"/>
                <a:hlinkClick r:id="rId3"/>
              </a:rPr>
              <a:t>2020 BCSC 801 (</a:t>
            </a:r>
            <a:r>
              <a:rPr lang="en-US" b="0" i="0" u="sng" dirty="0" err="1">
                <a:solidFill>
                  <a:srgbClr val="02506C"/>
                </a:solidFill>
                <a:effectLst/>
                <a:latin typeface="Arial" panose="020B0604020202020204" pitchFamily="34" charset="0"/>
                <a:hlinkClick r:id="rId3"/>
              </a:rPr>
              <a:t>CanLII</a:t>
            </a:r>
            <a:r>
              <a:rPr lang="en-US" b="0" i="0" u="sng" dirty="0">
                <a:solidFill>
                  <a:srgbClr val="02506C"/>
                </a:solidFill>
                <a:effectLst/>
                <a:latin typeface="Arial" panose="020B0604020202020204" pitchFamily="34" charset="0"/>
                <a:hlinkClick r:id="rId3"/>
              </a:rPr>
              <a:t>) | The Architectural Institute of British Columbia v Langford (City) | </a:t>
            </a:r>
            <a:r>
              <a:rPr lang="en-US" b="0" i="0" u="sng" dirty="0" err="1">
                <a:solidFill>
                  <a:srgbClr val="02506C"/>
                </a:solidFill>
                <a:effectLst/>
                <a:latin typeface="Arial" panose="020B0604020202020204" pitchFamily="34" charset="0"/>
                <a:hlinkClick r:id="rId3"/>
              </a:rPr>
              <a:t>CanLII</a:t>
            </a:r>
            <a:r>
              <a:rPr lang="en-US" b="0" i="0" dirty="0">
                <a:solidFill>
                  <a:srgbClr val="000000"/>
                </a:solidFill>
                <a:effectLst/>
                <a:latin typeface="Arial" panose="020B0604020202020204" pitchFamily="34" charset="0"/>
              </a:rPr>
              <a:t>.</a:t>
            </a:r>
          </a:p>
          <a:p>
            <a:pPr marL="0" indent="0">
              <a:buNone/>
            </a:pPr>
            <a:endParaRPr lang="en-US" dirty="0"/>
          </a:p>
        </p:txBody>
      </p:sp>
      <p:sp>
        <p:nvSpPr>
          <p:cNvPr id="3" name="Rectangle 2">
            <a:extLst>
              <a:ext uri="{FF2B5EF4-FFF2-40B4-BE49-F238E27FC236}">
                <a16:creationId xmlns:a16="http://schemas.microsoft.com/office/drawing/2014/main" id="{65EC9B67-A5C0-7465-A69B-9CFC76BBE4B2}"/>
              </a:ext>
            </a:extLst>
          </p:cNvPr>
          <p:cNvSpPr/>
          <p:nvPr/>
        </p:nvSpPr>
        <p:spPr>
          <a:xfrm>
            <a:off x="1022550" y="5111889"/>
            <a:ext cx="4660495" cy="3253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8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72BE-7154-C188-F5A9-A9189A1959D1}"/>
              </a:ext>
            </a:extLst>
          </p:cNvPr>
          <p:cNvSpPr>
            <a:spLocks noGrp="1"/>
          </p:cNvSpPr>
          <p:nvPr>
            <p:ph type="title"/>
          </p:nvPr>
        </p:nvSpPr>
        <p:spPr/>
        <p:txBody>
          <a:bodyPr/>
          <a:lstStyle/>
          <a:p>
            <a:r>
              <a:rPr lang="en-US" b="1" dirty="0"/>
              <a:t>AIBC vs Langford</a:t>
            </a:r>
          </a:p>
        </p:txBody>
      </p:sp>
      <p:pic>
        <p:nvPicPr>
          <p:cNvPr id="7" name="Picture 6">
            <a:extLst>
              <a:ext uri="{FF2B5EF4-FFF2-40B4-BE49-F238E27FC236}">
                <a16:creationId xmlns:a16="http://schemas.microsoft.com/office/drawing/2014/main" id="{45142F9E-FCA2-6977-4D45-DA5473C00563}"/>
              </a:ext>
            </a:extLst>
          </p:cNvPr>
          <p:cNvPicPr>
            <a:picLocks noChangeAspect="1"/>
          </p:cNvPicPr>
          <p:nvPr/>
        </p:nvPicPr>
        <p:blipFill>
          <a:blip r:embed="rId2"/>
          <a:stretch>
            <a:fillRect/>
          </a:stretch>
        </p:blipFill>
        <p:spPr>
          <a:xfrm>
            <a:off x="432618" y="1552153"/>
            <a:ext cx="11388475" cy="4534015"/>
          </a:xfrm>
          <a:prstGeom prst="rect">
            <a:avLst/>
          </a:prstGeom>
        </p:spPr>
      </p:pic>
      <p:sp>
        <p:nvSpPr>
          <p:cNvPr id="3" name="Rectangle 2">
            <a:extLst>
              <a:ext uri="{FF2B5EF4-FFF2-40B4-BE49-F238E27FC236}">
                <a16:creationId xmlns:a16="http://schemas.microsoft.com/office/drawing/2014/main" id="{4A8A0B77-BF0B-BA7C-98C0-6536D0A483CE}"/>
              </a:ext>
            </a:extLst>
          </p:cNvPr>
          <p:cNvSpPr/>
          <p:nvPr/>
        </p:nvSpPr>
        <p:spPr>
          <a:xfrm>
            <a:off x="550606" y="4375354"/>
            <a:ext cx="11270487" cy="1730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19E6030-32E5-C75A-4CF7-F1E83C3D169E}"/>
              </a:ext>
            </a:extLst>
          </p:cNvPr>
          <p:cNvSpPr/>
          <p:nvPr/>
        </p:nvSpPr>
        <p:spPr>
          <a:xfrm>
            <a:off x="1746605" y="5191433"/>
            <a:ext cx="3818453" cy="2654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8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9A8D-BE86-4646-526D-26FD757E3841}"/>
              </a:ext>
            </a:extLst>
          </p:cNvPr>
          <p:cNvSpPr>
            <a:spLocks noGrp="1"/>
          </p:cNvSpPr>
          <p:nvPr>
            <p:ph type="title"/>
          </p:nvPr>
        </p:nvSpPr>
        <p:spPr/>
        <p:txBody>
          <a:bodyPr/>
          <a:lstStyle/>
          <a:p>
            <a:r>
              <a:rPr lang="en-US" dirty="0">
                <a:solidFill>
                  <a:srgbClr val="FF0000"/>
                </a:solidFill>
              </a:rPr>
              <a:t>Survey Questions</a:t>
            </a:r>
          </a:p>
        </p:txBody>
      </p:sp>
      <p:sp>
        <p:nvSpPr>
          <p:cNvPr id="3" name="Content Placeholder 2">
            <a:extLst>
              <a:ext uri="{FF2B5EF4-FFF2-40B4-BE49-F238E27FC236}">
                <a16:creationId xmlns:a16="http://schemas.microsoft.com/office/drawing/2014/main" id="{CFAEC8E3-7CEA-8BA8-A7E9-669C1DFD4C7E}"/>
              </a:ext>
            </a:extLst>
          </p:cNvPr>
          <p:cNvSpPr>
            <a:spLocks noGrp="1"/>
          </p:cNvSpPr>
          <p:nvPr>
            <p:ph sz="half" idx="1"/>
          </p:nvPr>
        </p:nvSpPr>
        <p:spPr>
          <a:xfrm>
            <a:off x="838200" y="1825625"/>
            <a:ext cx="10675374" cy="4351338"/>
          </a:xfrm>
        </p:spPr>
        <p:txBody>
          <a:bodyPr/>
          <a:lstStyle/>
          <a:p>
            <a:pPr marL="0" indent="0">
              <a:buNone/>
            </a:pPr>
            <a:r>
              <a:rPr lang="en-US" dirty="0" smtClean="0"/>
              <a:t>Does your </a:t>
            </a:r>
            <a:r>
              <a:rPr lang="en-US" dirty="0" smtClean="0"/>
              <a:t>Building Department acknowledge the </a:t>
            </a:r>
            <a:r>
              <a:rPr lang="en-US" dirty="0" smtClean="0"/>
              <a:t>Architect’s </a:t>
            </a:r>
            <a:r>
              <a:rPr lang="en-US" dirty="0"/>
              <a:t>Regulation involving Part 9 permit </a:t>
            </a:r>
            <a:r>
              <a:rPr lang="en-US" dirty="0" smtClean="0"/>
              <a:t>applications? (170 responses)</a:t>
            </a:r>
          </a:p>
          <a:p>
            <a:pPr marL="0" indent="0">
              <a:buNone/>
            </a:pPr>
            <a:endParaRPr lang="en-US" dirty="0"/>
          </a:p>
          <a:p>
            <a:pPr marL="0" indent="0">
              <a:buNone/>
            </a:pPr>
            <a:r>
              <a:rPr lang="en-US" dirty="0" smtClean="0"/>
              <a:t>Yes – 			64%</a:t>
            </a:r>
          </a:p>
          <a:p>
            <a:pPr marL="0" indent="0">
              <a:buNone/>
            </a:pPr>
            <a:r>
              <a:rPr lang="en-US" dirty="0" smtClean="0"/>
              <a:t>No – Code only 	14%</a:t>
            </a:r>
          </a:p>
          <a:p>
            <a:pPr marL="0" indent="0">
              <a:buNone/>
            </a:pPr>
            <a:r>
              <a:rPr lang="en-US" dirty="0" smtClean="0"/>
              <a:t>Unknown – 		21%</a:t>
            </a:r>
          </a:p>
          <a:p>
            <a:pPr marL="0" indent="0">
              <a:buNone/>
            </a:pPr>
            <a:endParaRPr lang="en-US" dirty="0" smtClean="0"/>
          </a:p>
          <a:p>
            <a:pPr marL="0" indent="0">
              <a:buNone/>
            </a:pPr>
            <a:r>
              <a:rPr lang="en-US" dirty="0" smtClean="0">
                <a:solidFill>
                  <a:srgbClr val="FF0000"/>
                </a:solidFill>
              </a:rPr>
              <a:t>Is there anything specifically written within your Bylaws one way or another – Policy? </a:t>
            </a:r>
            <a:endParaRPr lang="en-US" dirty="0">
              <a:solidFill>
                <a:srgbClr val="FF0000"/>
              </a:solidFill>
            </a:endParaRPr>
          </a:p>
        </p:txBody>
      </p:sp>
    </p:spTree>
    <p:extLst>
      <p:ext uri="{BB962C8B-B14F-4D97-AF65-F5344CB8AC3E}">
        <p14:creationId xmlns:p14="http://schemas.microsoft.com/office/powerpoint/2010/main" val="2199132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6576-3754-76CD-1E5E-25CE6B4C6BE9}"/>
              </a:ext>
            </a:extLst>
          </p:cNvPr>
          <p:cNvSpPr>
            <a:spLocks noGrp="1"/>
          </p:cNvSpPr>
          <p:nvPr>
            <p:ph type="title"/>
          </p:nvPr>
        </p:nvSpPr>
        <p:spPr/>
        <p:txBody>
          <a:bodyPr/>
          <a:lstStyle/>
          <a:p>
            <a:r>
              <a:rPr lang="en-US" b="1" dirty="0"/>
              <a:t>Tony Giroux</a:t>
            </a:r>
          </a:p>
        </p:txBody>
      </p:sp>
      <p:sp>
        <p:nvSpPr>
          <p:cNvPr id="3" name="Content Placeholder 2">
            <a:extLst>
              <a:ext uri="{FF2B5EF4-FFF2-40B4-BE49-F238E27FC236}">
                <a16:creationId xmlns:a16="http://schemas.microsoft.com/office/drawing/2014/main" id="{8B408F59-3A51-C153-E383-4A1E4ED3C2A5}"/>
              </a:ext>
            </a:extLst>
          </p:cNvPr>
          <p:cNvSpPr>
            <a:spLocks noGrp="1"/>
          </p:cNvSpPr>
          <p:nvPr>
            <p:ph idx="1"/>
          </p:nvPr>
        </p:nvSpPr>
        <p:spPr>
          <a:xfrm>
            <a:off x="1822830" y="1391250"/>
            <a:ext cx="6555658" cy="1613207"/>
          </a:xfrm>
        </p:spPr>
        <p:txBody>
          <a:bodyPr/>
          <a:lstStyle/>
          <a:p>
            <a:pPr marL="0" indent="0">
              <a:buNone/>
            </a:pPr>
            <a:r>
              <a:rPr lang="en-US" dirty="0"/>
              <a:t>ASTTBC-</a:t>
            </a:r>
            <a:r>
              <a:rPr lang="en-US" dirty="0" err="1"/>
              <a:t>CTech</a:t>
            </a:r>
            <a:r>
              <a:rPr lang="en-US" dirty="0"/>
              <a:t>, RBD, BCABD</a:t>
            </a:r>
          </a:p>
          <a:p>
            <a:pPr marL="0" indent="0">
              <a:buNone/>
            </a:pPr>
            <a:r>
              <a:rPr lang="en-US" dirty="0"/>
              <a:t>Owner/Registered Building Designer</a:t>
            </a:r>
          </a:p>
          <a:p>
            <a:pPr marL="0" indent="0">
              <a:buNone/>
            </a:pPr>
            <a:r>
              <a:rPr lang="en-US" dirty="0"/>
              <a:t>Giroux Design Group Inc.</a:t>
            </a:r>
          </a:p>
        </p:txBody>
      </p:sp>
      <p:pic>
        <p:nvPicPr>
          <p:cNvPr id="5" name="Picture 4">
            <a:extLst>
              <a:ext uri="{FF2B5EF4-FFF2-40B4-BE49-F238E27FC236}">
                <a16:creationId xmlns:a16="http://schemas.microsoft.com/office/drawing/2014/main" id="{D182916C-6202-13F0-6854-6EE40CF1F325}"/>
              </a:ext>
            </a:extLst>
          </p:cNvPr>
          <p:cNvPicPr>
            <a:picLocks noChangeAspect="1"/>
          </p:cNvPicPr>
          <p:nvPr/>
        </p:nvPicPr>
        <p:blipFill>
          <a:blip r:embed="rId2"/>
          <a:stretch>
            <a:fillRect/>
          </a:stretch>
        </p:blipFill>
        <p:spPr>
          <a:xfrm>
            <a:off x="2013856" y="2928257"/>
            <a:ext cx="9013373" cy="3193525"/>
          </a:xfrm>
          <a:prstGeom prst="rect">
            <a:avLst/>
          </a:prstGeom>
        </p:spPr>
      </p:pic>
    </p:spTree>
    <p:extLst>
      <p:ext uri="{BB962C8B-B14F-4D97-AF65-F5344CB8AC3E}">
        <p14:creationId xmlns:p14="http://schemas.microsoft.com/office/powerpoint/2010/main" val="3740459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09D0A5-F968-D813-BDEB-E176F766089E}"/>
              </a:ext>
            </a:extLst>
          </p:cNvPr>
          <p:cNvPicPr>
            <a:picLocks noChangeAspect="1"/>
          </p:cNvPicPr>
          <p:nvPr/>
        </p:nvPicPr>
        <p:blipFill>
          <a:blip r:embed="rId2"/>
          <a:stretch>
            <a:fillRect/>
          </a:stretch>
        </p:blipFill>
        <p:spPr>
          <a:xfrm>
            <a:off x="1289932" y="1986116"/>
            <a:ext cx="10245766" cy="3988659"/>
          </a:xfrm>
          <a:prstGeom prst="rect">
            <a:avLst/>
          </a:prstGeom>
        </p:spPr>
      </p:pic>
      <p:sp>
        <p:nvSpPr>
          <p:cNvPr id="3" name="Title 1">
            <a:extLst>
              <a:ext uri="{FF2B5EF4-FFF2-40B4-BE49-F238E27FC236}">
                <a16:creationId xmlns:a16="http://schemas.microsoft.com/office/drawing/2014/main" id="{DC076576-3754-76CD-1E5E-25CE6B4C6BE9}"/>
              </a:ext>
            </a:extLst>
          </p:cNvPr>
          <p:cNvSpPr>
            <a:spLocks noGrp="1"/>
          </p:cNvSpPr>
          <p:nvPr>
            <p:ph type="title"/>
          </p:nvPr>
        </p:nvSpPr>
        <p:spPr>
          <a:xfrm>
            <a:off x="1746606" y="365125"/>
            <a:ext cx="9607193" cy="1325563"/>
          </a:xfrm>
        </p:spPr>
        <p:txBody>
          <a:bodyPr/>
          <a:lstStyle/>
          <a:p>
            <a:r>
              <a:rPr lang="en-US" b="1" dirty="0" smtClean="0"/>
              <a:t>Please refer to BCABD presentation</a:t>
            </a:r>
            <a:endParaRPr lang="en-US" b="1" dirty="0"/>
          </a:p>
        </p:txBody>
      </p:sp>
    </p:spTree>
    <p:extLst>
      <p:ext uri="{BB962C8B-B14F-4D97-AF65-F5344CB8AC3E}">
        <p14:creationId xmlns:p14="http://schemas.microsoft.com/office/powerpoint/2010/main" val="312581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5E80-E6E0-933D-5284-2FC311DFD999}"/>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37916DE3-0070-DE3D-EC32-9FFCD853802D}"/>
              </a:ext>
            </a:extLst>
          </p:cNvPr>
          <p:cNvSpPr>
            <a:spLocks noGrp="1"/>
          </p:cNvSpPr>
          <p:nvPr>
            <p:ph idx="1"/>
          </p:nvPr>
        </p:nvSpPr>
        <p:spPr/>
        <p:txBody>
          <a:bodyPr>
            <a:normAutofit fontScale="92500"/>
          </a:bodyPr>
          <a:lstStyle/>
          <a:p>
            <a:pPr marL="0" indent="0" algn="ctr">
              <a:buNone/>
            </a:pPr>
            <a:r>
              <a:rPr lang="en-US" dirty="0"/>
              <a:t>Information presented today does not directly represent the opinions of the City of Penticton or the Building Officials Association of BC.​</a:t>
            </a:r>
          </a:p>
          <a:p>
            <a:pPr marL="0" indent="0" algn="ctr">
              <a:buNone/>
            </a:pPr>
            <a:endParaRPr lang="en-US" dirty="0"/>
          </a:p>
          <a:p>
            <a:pPr marL="0" indent="0" algn="ctr">
              <a:buNone/>
            </a:pPr>
            <a:r>
              <a:rPr lang="en-US" dirty="0"/>
              <a:t>This presentation is conceptual and for informal educational purposes only. The presenters and association takes no responsibility for application of any concepts or interpretations in this presentation to specific projects.​</a:t>
            </a:r>
          </a:p>
          <a:p>
            <a:pPr marL="0" indent="0" algn="ctr">
              <a:buNone/>
            </a:pPr>
            <a:r>
              <a:rPr lang="en-US" dirty="0" smtClean="0"/>
              <a:t>(it may ask more questions than provide answers)</a:t>
            </a:r>
            <a:endParaRPr lang="en-US" dirty="0"/>
          </a:p>
          <a:p>
            <a:pPr marL="0" indent="0" algn="ctr">
              <a:buNone/>
            </a:pPr>
            <a:r>
              <a:rPr lang="en-US" dirty="0"/>
              <a:t>The slides must not be considered complete or exhaustive. Code provisions have been generally represented and may not reflect all exceptions.​</a:t>
            </a:r>
          </a:p>
        </p:txBody>
      </p:sp>
    </p:spTree>
    <p:extLst>
      <p:ext uri="{BB962C8B-B14F-4D97-AF65-F5344CB8AC3E}">
        <p14:creationId xmlns:p14="http://schemas.microsoft.com/office/powerpoint/2010/main" val="3136415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19B-26A5-D146-AE7E-4A07ACF734EF}"/>
              </a:ext>
            </a:extLst>
          </p:cNvPr>
          <p:cNvSpPr>
            <a:spLocks noGrp="1"/>
          </p:cNvSpPr>
          <p:nvPr>
            <p:ph type="title"/>
          </p:nvPr>
        </p:nvSpPr>
        <p:spPr/>
        <p:txBody>
          <a:bodyPr/>
          <a:lstStyle/>
          <a:p>
            <a:r>
              <a:rPr lang="en-US" b="1" dirty="0"/>
              <a:t>Required Registered Professionals</a:t>
            </a:r>
          </a:p>
        </p:txBody>
      </p:sp>
      <p:sp>
        <p:nvSpPr>
          <p:cNvPr id="3" name="Content Placeholder 2">
            <a:extLst>
              <a:ext uri="{FF2B5EF4-FFF2-40B4-BE49-F238E27FC236}">
                <a16:creationId xmlns:a16="http://schemas.microsoft.com/office/drawing/2014/main" id="{216D3BFC-DFD8-AA6C-E371-FDB9624C9E4B}"/>
              </a:ext>
            </a:extLst>
          </p:cNvPr>
          <p:cNvSpPr>
            <a:spLocks noGrp="1"/>
          </p:cNvSpPr>
          <p:nvPr>
            <p:ph sz="half" idx="1"/>
          </p:nvPr>
        </p:nvSpPr>
        <p:spPr>
          <a:xfrm>
            <a:off x="476865" y="5543621"/>
            <a:ext cx="9620864" cy="651234"/>
          </a:xfrm>
        </p:spPr>
        <p:txBody>
          <a:bodyPr>
            <a:normAutofit fontScale="92500"/>
          </a:bodyPr>
          <a:lstStyle/>
          <a:p>
            <a:r>
              <a:rPr lang="en-US" dirty="0"/>
              <a:t>Typical Building Bylaw wording related to authority to require R.P’s </a:t>
            </a:r>
          </a:p>
        </p:txBody>
      </p:sp>
      <p:sp>
        <p:nvSpPr>
          <p:cNvPr id="4" name="Content Placeholder 3">
            <a:extLst>
              <a:ext uri="{FF2B5EF4-FFF2-40B4-BE49-F238E27FC236}">
                <a16:creationId xmlns:a16="http://schemas.microsoft.com/office/drawing/2014/main" id="{2775CD98-6391-EF4F-503E-57DD6CFF2590}"/>
              </a:ext>
            </a:extLst>
          </p:cNvPr>
          <p:cNvSpPr>
            <a:spLocks noGrp="1"/>
          </p:cNvSpPr>
          <p:nvPr>
            <p:ph sz="half" idx="2"/>
          </p:nvPr>
        </p:nvSpPr>
        <p:spPr/>
        <p:txBody>
          <a:bodyPr>
            <a:normAutofit fontScale="92500"/>
          </a:bodyPr>
          <a:lstStyle/>
          <a:p>
            <a:endParaRPr lang="en-US"/>
          </a:p>
        </p:txBody>
      </p:sp>
      <p:pic>
        <p:nvPicPr>
          <p:cNvPr id="6" name="Picture 5">
            <a:extLst>
              <a:ext uri="{FF2B5EF4-FFF2-40B4-BE49-F238E27FC236}">
                <a16:creationId xmlns:a16="http://schemas.microsoft.com/office/drawing/2014/main" id="{751A3C1D-D0E2-C9A1-AC48-7FDBB70F3DAC}"/>
              </a:ext>
            </a:extLst>
          </p:cNvPr>
          <p:cNvPicPr>
            <a:picLocks noChangeAspect="1"/>
          </p:cNvPicPr>
          <p:nvPr/>
        </p:nvPicPr>
        <p:blipFill>
          <a:blip r:embed="rId2"/>
          <a:stretch>
            <a:fillRect/>
          </a:stretch>
        </p:blipFill>
        <p:spPr>
          <a:xfrm>
            <a:off x="959349" y="1611088"/>
            <a:ext cx="10394450" cy="3717996"/>
          </a:xfrm>
          <a:prstGeom prst="rect">
            <a:avLst/>
          </a:prstGeom>
        </p:spPr>
      </p:pic>
    </p:spTree>
    <p:extLst>
      <p:ext uri="{BB962C8B-B14F-4D97-AF65-F5344CB8AC3E}">
        <p14:creationId xmlns:p14="http://schemas.microsoft.com/office/powerpoint/2010/main" val="327107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9A8D-BE86-4646-526D-26FD757E3841}"/>
              </a:ext>
            </a:extLst>
          </p:cNvPr>
          <p:cNvSpPr>
            <a:spLocks noGrp="1"/>
          </p:cNvSpPr>
          <p:nvPr>
            <p:ph type="title"/>
          </p:nvPr>
        </p:nvSpPr>
        <p:spPr/>
        <p:txBody>
          <a:bodyPr/>
          <a:lstStyle/>
          <a:p>
            <a:r>
              <a:rPr lang="en-US" dirty="0">
                <a:solidFill>
                  <a:srgbClr val="FF0000"/>
                </a:solidFill>
              </a:rPr>
              <a:t>Survey Questions</a:t>
            </a:r>
          </a:p>
        </p:txBody>
      </p:sp>
      <p:sp>
        <p:nvSpPr>
          <p:cNvPr id="3" name="Content Placeholder 2">
            <a:extLst>
              <a:ext uri="{FF2B5EF4-FFF2-40B4-BE49-F238E27FC236}">
                <a16:creationId xmlns:a16="http://schemas.microsoft.com/office/drawing/2014/main" id="{CFAEC8E3-7CEA-8BA8-A7E9-669C1DFD4C7E}"/>
              </a:ext>
            </a:extLst>
          </p:cNvPr>
          <p:cNvSpPr>
            <a:spLocks noGrp="1"/>
          </p:cNvSpPr>
          <p:nvPr>
            <p:ph sz="half" idx="1"/>
          </p:nvPr>
        </p:nvSpPr>
        <p:spPr>
          <a:xfrm>
            <a:off x="1746606" y="1415385"/>
            <a:ext cx="9112045" cy="3975407"/>
          </a:xfrm>
        </p:spPr>
        <p:txBody>
          <a:bodyPr>
            <a:normAutofit fontScale="92500" lnSpcReduction="20000"/>
          </a:bodyPr>
          <a:lstStyle/>
          <a:p>
            <a:pPr marL="0" indent="0">
              <a:buNone/>
            </a:pPr>
            <a:r>
              <a:rPr lang="en-US" dirty="0" smtClean="0"/>
              <a:t>Does your Building Department require Letters </a:t>
            </a:r>
            <a:r>
              <a:rPr lang="en-US" dirty="0"/>
              <a:t>of </a:t>
            </a:r>
            <a:r>
              <a:rPr lang="en-US" dirty="0" smtClean="0"/>
              <a:t>Assurance for Part </a:t>
            </a:r>
            <a:r>
              <a:rPr lang="en-US" dirty="0"/>
              <a:t>9 – Geotechnical </a:t>
            </a:r>
            <a:r>
              <a:rPr lang="en-US" dirty="0" smtClean="0"/>
              <a:t>Requirements? (170 responses)</a:t>
            </a:r>
          </a:p>
          <a:p>
            <a:pPr marL="0" indent="0">
              <a:buNone/>
            </a:pPr>
            <a:endParaRPr lang="en-US" dirty="0"/>
          </a:p>
          <a:p>
            <a:pPr marL="0" indent="0">
              <a:buNone/>
            </a:pPr>
            <a:r>
              <a:rPr lang="en-US" dirty="0" smtClean="0"/>
              <a:t>Yes, all Part 9 – 			27%</a:t>
            </a:r>
          </a:p>
          <a:p>
            <a:pPr marL="0" indent="0">
              <a:buNone/>
            </a:pPr>
            <a:r>
              <a:rPr lang="en-US" dirty="0" smtClean="0"/>
              <a:t>Only in poor soil conditions or</a:t>
            </a:r>
          </a:p>
          <a:p>
            <a:pPr marL="0" indent="0">
              <a:buNone/>
            </a:pPr>
            <a:r>
              <a:rPr lang="en-US" dirty="0"/>
              <a:t>c</a:t>
            </a:r>
            <a:r>
              <a:rPr lang="en-US" dirty="0" smtClean="0"/>
              <a:t>ovenant requirements	- 	25%</a:t>
            </a:r>
          </a:p>
          <a:p>
            <a:pPr marL="0" indent="0">
              <a:buNone/>
            </a:pPr>
            <a:r>
              <a:rPr lang="en-US" dirty="0" smtClean="0"/>
              <a:t>Case by Case - 			44%</a:t>
            </a:r>
          </a:p>
          <a:p>
            <a:pPr marL="0" indent="0">
              <a:buNone/>
            </a:pPr>
            <a:r>
              <a:rPr lang="en-US" dirty="0" smtClean="0"/>
              <a:t>Typically not - 			4%</a:t>
            </a:r>
            <a:endParaRPr lang="en-US" dirty="0" smtClean="0"/>
          </a:p>
          <a:p>
            <a:pPr marL="0" indent="0">
              <a:buNone/>
            </a:pPr>
            <a:endParaRPr lang="en-US" dirty="0"/>
          </a:p>
          <a:p>
            <a:pPr marL="0" indent="0">
              <a:buNone/>
            </a:pPr>
            <a:r>
              <a:rPr lang="en-US" dirty="0" smtClean="0">
                <a:solidFill>
                  <a:srgbClr val="FF0000"/>
                </a:solidFill>
              </a:rPr>
              <a:t>Perhaps this is creating confusion in the building industry?</a:t>
            </a:r>
            <a:endParaRPr lang="en-US" dirty="0">
              <a:solidFill>
                <a:srgbClr val="FF0000"/>
              </a:solidFill>
            </a:endParaRPr>
          </a:p>
        </p:txBody>
      </p:sp>
    </p:spTree>
    <p:extLst>
      <p:ext uri="{BB962C8B-B14F-4D97-AF65-F5344CB8AC3E}">
        <p14:creationId xmlns:p14="http://schemas.microsoft.com/office/powerpoint/2010/main" val="43192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19B-26A5-D146-AE7E-4A07ACF734EF}"/>
              </a:ext>
            </a:extLst>
          </p:cNvPr>
          <p:cNvSpPr>
            <a:spLocks noGrp="1"/>
          </p:cNvSpPr>
          <p:nvPr>
            <p:ph type="title"/>
          </p:nvPr>
        </p:nvSpPr>
        <p:spPr/>
        <p:txBody>
          <a:bodyPr/>
          <a:lstStyle/>
          <a:p>
            <a:r>
              <a:rPr lang="en-US" dirty="0"/>
              <a:t>Required Registered Professionals – Part 9</a:t>
            </a:r>
          </a:p>
        </p:txBody>
      </p:sp>
      <p:sp>
        <p:nvSpPr>
          <p:cNvPr id="3" name="Content Placeholder 2">
            <a:extLst>
              <a:ext uri="{FF2B5EF4-FFF2-40B4-BE49-F238E27FC236}">
                <a16:creationId xmlns:a16="http://schemas.microsoft.com/office/drawing/2014/main" id="{216D3BFC-DFD8-AA6C-E371-FDB9624C9E4B}"/>
              </a:ext>
            </a:extLst>
          </p:cNvPr>
          <p:cNvSpPr>
            <a:spLocks noGrp="1"/>
          </p:cNvSpPr>
          <p:nvPr>
            <p:ph sz="half" idx="1"/>
          </p:nvPr>
        </p:nvSpPr>
        <p:spPr>
          <a:xfrm>
            <a:off x="343647" y="1596718"/>
            <a:ext cx="5181600" cy="4351338"/>
          </a:xfrm>
        </p:spPr>
        <p:txBody>
          <a:bodyPr/>
          <a:lstStyle/>
          <a:p>
            <a:pPr marL="0" indent="0">
              <a:buNone/>
            </a:pPr>
            <a:r>
              <a:rPr lang="en-US" dirty="0"/>
              <a:t>Building Bylaws</a:t>
            </a:r>
          </a:p>
        </p:txBody>
      </p:sp>
      <p:sp>
        <p:nvSpPr>
          <p:cNvPr id="4" name="Content Placeholder 3">
            <a:extLst>
              <a:ext uri="{FF2B5EF4-FFF2-40B4-BE49-F238E27FC236}">
                <a16:creationId xmlns:a16="http://schemas.microsoft.com/office/drawing/2014/main" id="{2775CD98-6391-EF4F-503E-57DD6CFF2590}"/>
              </a:ext>
            </a:extLst>
          </p:cNvPr>
          <p:cNvSpPr>
            <a:spLocks noGrp="1"/>
          </p:cNvSpPr>
          <p:nvPr>
            <p:ph sz="half" idx="2"/>
          </p:nvPr>
        </p:nvSpPr>
        <p:spPr>
          <a:xfrm>
            <a:off x="5692877" y="1497935"/>
            <a:ext cx="5181600" cy="4351338"/>
          </a:xfrm>
        </p:spPr>
        <p:txBody>
          <a:bodyPr/>
          <a:lstStyle/>
          <a:p>
            <a:pPr marL="0" indent="0">
              <a:buNone/>
            </a:pPr>
            <a:r>
              <a:rPr lang="en-US" dirty="0"/>
              <a:t>BC Building Code – Div. C</a:t>
            </a:r>
          </a:p>
        </p:txBody>
      </p:sp>
      <p:pic>
        <p:nvPicPr>
          <p:cNvPr id="5" name="Content Placeholder 8">
            <a:extLst>
              <a:ext uri="{FF2B5EF4-FFF2-40B4-BE49-F238E27FC236}">
                <a16:creationId xmlns:a16="http://schemas.microsoft.com/office/drawing/2014/main" id="{3133B748-71A0-B0F7-0383-DC92F736AB40}"/>
              </a:ext>
            </a:extLst>
          </p:cNvPr>
          <p:cNvPicPr>
            <a:picLocks noChangeAspect="1"/>
          </p:cNvPicPr>
          <p:nvPr/>
        </p:nvPicPr>
        <p:blipFill>
          <a:blip r:embed="rId2"/>
          <a:stretch>
            <a:fillRect/>
          </a:stretch>
        </p:blipFill>
        <p:spPr>
          <a:xfrm>
            <a:off x="343647" y="2065566"/>
            <a:ext cx="5349230" cy="2906740"/>
          </a:xfrm>
          <a:prstGeom prst="rect">
            <a:avLst/>
          </a:prstGeom>
        </p:spPr>
      </p:pic>
      <p:pic>
        <p:nvPicPr>
          <p:cNvPr id="6" name="Picture 5">
            <a:extLst>
              <a:ext uri="{FF2B5EF4-FFF2-40B4-BE49-F238E27FC236}">
                <a16:creationId xmlns:a16="http://schemas.microsoft.com/office/drawing/2014/main" id="{C598FBA7-5F81-1B94-D6CE-7DCAE58F1B89}"/>
              </a:ext>
            </a:extLst>
          </p:cNvPr>
          <p:cNvPicPr>
            <a:picLocks noChangeAspect="1"/>
          </p:cNvPicPr>
          <p:nvPr/>
        </p:nvPicPr>
        <p:blipFill>
          <a:blip r:embed="rId3"/>
          <a:stretch>
            <a:fillRect/>
          </a:stretch>
        </p:blipFill>
        <p:spPr>
          <a:xfrm>
            <a:off x="5798927" y="2065565"/>
            <a:ext cx="6167968" cy="1363435"/>
          </a:xfrm>
          <a:prstGeom prst="rect">
            <a:avLst/>
          </a:prstGeom>
        </p:spPr>
      </p:pic>
      <p:pic>
        <p:nvPicPr>
          <p:cNvPr id="7" name="Picture 6">
            <a:extLst>
              <a:ext uri="{FF2B5EF4-FFF2-40B4-BE49-F238E27FC236}">
                <a16:creationId xmlns:a16="http://schemas.microsoft.com/office/drawing/2014/main" id="{811F9F5A-8989-0C33-B030-3DD4CF62F16B}"/>
              </a:ext>
            </a:extLst>
          </p:cNvPr>
          <p:cNvPicPr>
            <a:picLocks noChangeAspect="1"/>
          </p:cNvPicPr>
          <p:nvPr/>
        </p:nvPicPr>
        <p:blipFill>
          <a:blip r:embed="rId4"/>
          <a:stretch>
            <a:fillRect/>
          </a:stretch>
        </p:blipFill>
        <p:spPr>
          <a:xfrm>
            <a:off x="6066121" y="3429000"/>
            <a:ext cx="5782232" cy="1651244"/>
          </a:xfrm>
          <a:prstGeom prst="rect">
            <a:avLst/>
          </a:prstGeom>
        </p:spPr>
      </p:pic>
      <p:sp>
        <p:nvSpPr>
          <p:cNvPr id="8" name="Rectangle 7">
            <a:extLst>
              <a:ext uri="{FF2B5EF4-FFF2-40B4-BE49-F238E27FC236}">
                <a16:creationId xmlns:a16="http://schemas.microsoft.com/office/drawing/2014/main" id="{55FD8831-54BD-5ECD-B374-59A71AEC4175}"/>
              </a:ext>
            </a:extLst>
          </p:cNvPr>
          <p:cNvSpPr/>
          <p:nvPr/>
        </p:nvSpPr>
        <p:spPr>
          <a:xfrm>
            <a:off x="6198997" y="4291493"/>
            <a:ext cx="5181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F11335CA-3A4C-F318-37C2-F198F7D25789}"/>
              </a:ext>
            </a:extLst>
          </p:cNvPr>
          <p:cNvSpPr txBox="1">
            <a:spLocks/>
          </p:cNvSpPr>
          <p:nvPr/>
        </p:nvSpPr>
        <p:spPr>
          <a:xfrm>
            <a:off x="403123" y="5179477"/>
            <a:ext cx="11189109" cy="85752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rPr>
              <a:t>When it comes to geotechnical concerns, is there a discrepancy between Building bylaws and the Code that is creating confusion in the building industry? What about Section 56 of the Community Charter &amp; the typical clause – “if the building official (AHJ) determines that the site conditions so warrant”.</a:t>
            </a:r>
          </a:p>
        </p:txBody>
      </p:sp>
    </p:spTree>
    <p:extLst>
      <p:ext uri="{BB962C8B-B14F-4D97-AF65-F5344CB8AC3E}">
        <p14:creationId xmlns:p14="http://schemas.microsoft.com/office/powerpoint/2010/main" val="67244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19B-26A5-D146-AE7E-4A07ACF734EF}"/>
              </a:ext>
            </a:extLst>
          </p:cNvPr>
          <p:cNvSpPr>
            <a:spLocks noGrp="1"/>
          </p:cNvSpPr>
          <p:nvPr>
            <p:ph type="title"/>
          </p:nvPr>
        </p:nvSpPr>
        <p:spPr/>
        <p:txBody>
          <a:bodyPr/>
          <a:lstStyle/>
          <a:p>
            <a:r>
              <a:rPr lang="en-US" dirty="0"/>
              <a:t>Geotechnical Considerations - </a:t>
            </a:r>
            <a:r>
              <a:rPr lang="en-US" dirty="0" err="1"/>
              <a:t>LofA</a:t>
            </a:r>
            <a:endParaRPr lang="en-US" dirty="0"/>
          </a:p>
        </p:txBody>
      </p:sp>
      <p:sp>
        <p:nvSpPr>
          <p:cNvPr id="4" name="Content Placeholder 3">
            <a:extLst>
              <a:ext uri="{FF2B5EF4-FFF2-40B4-BE49-F238E27FC236}">
                <a16:creationId xmlns:a16="http://schemas.microsoft.com/office/drawing/2014/main" id="{0E463D96-2C83-64BA-649F-698502AFB309}"/>
              </a:ext>
            </a:extLst>
          </p:cNvPr>
          <p:cNvSpPr>
            <a:spLocks noGrp="1"/>
          </p:cNvSpPr>
          <p:nvPr>
            <p:ph sz="half" idx="2"/>
          </p:nvPr>
        </p:nvSpPr>
        <p:spPr>
          <a:xfrm>
            <a:off x="8299805" y="5280795"/>
            <a:ext cx="3053994" cy="620485"/>
          </a:xfrm>
        </p:spPr>
        <p:txBody>
          <a:bodyPr/>
          <a:lstStyle/>
          <a:p>
            <a:pPr marL="0" indent="0">
              <a:buNone/>
            </a:pPr>
            <a:r>
              <a:rPr lang="en-US" dirty="0"/>
              <a:t>75 kPa = 1,566 </a:t>
            </a:r>
            <a:r>
              <a:rPr lang="en-US" dirty="0" err="1"/>
              <a:t>psf</a:t>
            </a:r>
            <a:endParaRPr lang="en-US" dirty="0"/>
          </a:p>
        </p:txBody>
      </p:sp>
      <p:pic>
        <p:nvPicPr>
          <p:cNvPr id="14" name="Picture 13">
            <a:extLst>
              <a:ext uri="{FF2B5EF4-FFF2-40B4-BE49-F238E27FC236}">
                <a16:creationId xmlns:a16="http://schemas.microsoft.com/office/drawing/2014/main" id="{896DDFC7-D5DD-0EE7-6279-8C9A54AB0C46}"/>
              </a:ext>
            </a:extLst>
          </p:cNvPr>
          <p:cNvPicPr>
            <a:picLocks noChangeAspect="1"/>
          </p:cNvPicPr>
          <p:nvPr/>
        </p:nvPicPr>
        <p:blipFill>
          <a:blip r:embed="rId2"/>
          <a:stretch>
            <a:fillRect/>
          </a:stretch>
        </p:blipFill>
        <p:spPr>
          <a:xfrm>
            <a:off x="324127" y="3914231"/>
            <a:ext cx="7136137" cy="2228941"/>
          </a:xfrm>
          <a:prstGeom prst="rect">
            <a:avLst/>
          </a:prstGeom>
        </p:spPr>
      </p:pic>
      <p:pic>
        <p:nvPicPr>
          <p:cNvPr id="17" name="Picture 16">
            <a:extLst>
              <a:ext uri="{FF2B5EF4-FFF2-40B4-BE49-F238E27FC236}">
                <a16:creationId xmlns:a16="http://schemas.microsoft.com/office/drawing/2014/main" id="{276BD2DD-2420-583F-62B4-1E21EC9F9774}"/>
              </a:ext>
            </a:extLst>
          </p:cNvPr>
          <p:cNvPicPr>
            <a:picLocks noChangeAspect="1"/>
          </p:cNvPicPr>
          <p:nvPr/>
        </p:nvPicPr>
        <p:blipFill>
          <a:blip r:embed="rId3"/>
          <a:stretch>
            <a:fillRect/>
          </a:stretch>
        </p:blipFill>
        <p:spPr>
          <a:xfrm>
            <a:off x="317670" y="1664517"/>
            <a:ext cx="5644794" cy="1432104"/>
          </a:xfrm>
          <a:prstGeom prst="rect">
            <a:avLst/>
          </a:prstGeom>
        </p:spPr>
      </p:pic>
      <p:pic>
        <p:nvPicPr>
          <p:cNvPr id="19" name="Picture 18">
            <a:extLst>
              <a:ext uri="{FF2B5EF4-FFF2-40B4-BE49-F238E27FC236}">
                <a16:creationId xmlns:a16="http://schemas.microsoft.com/office/drawing/2014/main" id="{A7E5A108-616B-A8DB-5A38-D1F8B4039BB4}"/>
              </a:ext>
            </a:extLst>
          </p:cNvPr>
          <p:cNvPicPr>
            <a:picLocks noChangeAspect="1"/>
          </p:cNvPicPr>
          <p:nvPr/>
        </p:nvPicPr>
        <p:blipFill>
          <a:blip r:embed="rId4"/>
          <a:stretch>
            <a:fillRect/>
          </a:stretch>
        </p:blipFill>
        <p:spPr>
          <a:xfrm>
            <a:off x="1490974" y="2997067"/>
            <a:ext cx="5644793" cy="851851"/>
          </a:xfrm>
          <a:prstGeom prst="rect">
            <a:avLst/>
          </a:prstGeom>
        </p:spPr>
      </p:pic>
      <p:pic>
        <p:nvPicPr>
          <p:cNvPr id="21" name="Picture 20">
            <a:extLst>
              <a:ext uri="{FF2B5EF4-FFF2-40B4-BE49-F238E27FC236}">
                <a16:creationId xmlns:a16="http://schemas.microsoft.com/office/drawing/2014/main" id="{C8D0BFFA-49D1-10F7-E7A4-1597206AC5EF}"/>
              </a:ext>
            </a:extLst>
          </p:cNvPr>
          <p:cNvPicPr>
            <a:picLocks noChangeAspect="1"/>
          </p:cNvPicPr>
          <p:nvPr/>
        </p:nvPicPr>
        <p:blipFill>
          <a:blip r:embed="rId5"/>
          <a:stretch>
            <a:fillRect/>
          </a:stretch>
        </p:blipFill>
        <p:spPr>
          <a:xfrm>
            <a:off x="6999514" y="1411208"/>
            <a:ext cx="5116286" cy="3869587"/>
          </a:xfrm>
          <a:prstGeom prst="rect">
            <a:avLst/>
          </a:prstGeom>
        </p:spPr>
      </p:pic>
      <p:sp>
        <p:nvSpPr>
          <p:cNvPr id="3" name="Rectangle 2">
            <a:extLst>
              <a:ext uri="{FF2B5EF4-FFF2-40B4-BE49-F238E27FC236}">
                <a16:creationId xmlns:a16="http://schemas.microsoft.com/office/drawing/2014/main" id="{A25484CA-72B3-D7DD-1E7E-A96DA0E5E515}"/>
              </a:ext>
            </a:extLst>
          </p:cNvPr>
          <p:cNvSpPr/>
          <p:nvPr/>
        </p:nvSpPr>
        <p:spPr>
          <a:xfrm>
            <a:off x="1306285" y="4975995"/>
            <a:ext cx="3385457" cy="217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347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19B-26A5-D146-AE7E-4A07ACF734EF}"/>
              </a:ext>
            </a:extLst>
          </p:cNvPr>
          <p:cNvSpPr>
            <a:spLocks noGrp="1"/>
          </p:cNvSpPr>
          <p:nvPr>
            <p:ph type="title"/>
          </p:nvPr>
        </p:nvSpPr>
        <p:spPr/>
        <p:txBody>
          <a:bodyPr/>
          <a:lstStyle/>
          <a:p>
            <a:r>
              <a:rPr lang="en-US" dirty="0"/>
              <a:t>Geotechnical Considerations - </a:t>
            </a:r>
            <a:r>
              <a:rPr lang="en-US" dirty="0" err="1"/>
              <a:t>LofA</a:t>
            </a:r>
            <a:endParaRPr lang="en-US" dirty="0"/>
          </a:p>
        </p:txBody>
      </p:sp>
      <p:pic>
        <p:nvPicPr>
          <p:cNvPr id="9" name="Picture 8">
            <a:extLst>
              <a:ext uri="{FF2B5EF4-FFF2-40B4-BE49-F238E27FC236}">
                <a16:creationId xmlns:a16="http://schemas.microsoft.com/office/drawing/2014/main" id="{ECE718AA-22F4-029D-F3F9-1B55E259645A}"/>
              </a:ext>
            </a:extLst>
          </p:cNvPr>
          <p:cNvPicPr>
            <a:picLocks noChangeAspect="1"/>
          </p:cNvPicPr>
          <p:nvPr/>
        </p:nvPicPr>
        <p:blipFill>
          <a:blip r:embed="rId2"/>
          <a:stretch>
            <a:fillRect/>
          </a:stretch>
        </p:blipFill>
        <p:spPr>
          <a:xfrm>
            <a:off x="833178" y="1916777"/>
            <a:ext cx="10172279" cy="1599309"/>
          </a:xfrm>
          <a:prstGeom prst="rect">
            <a:avLst/>
          </a:prstGeom>
        </p:spPr>
      </p:pic>
      <p:pic>
        <p:nvPicPr>
          <p:cNvPr id="11" name="Picture 10">
            <a:extLst>
              <a:ext uri="{FF2B5EF4-FFF2-40B4-BE49-F238E27FC236}">
                <a16:creationId xmlns:a16="http://schemas.microsoft.com/office/drawing/2014/main" id="{FCDF9C6A-2E58-847A-ED70-E0D9F25812F6}"/>
              </a:ext>
            </a:extLst>
          </p:cNvPr>
          <p:cNvPicPr>
            <a:picLocks noChangeAspect="1"/>
          </p:cNvPicPr>
          <p:nvPr/>
        </p:nvPicPr>
        <p:blipFill>
          <a:blip r:embed="rId3"/>
          <a:stretch>
            <a:fillRect/>
          </a:stretch>
        </p:blipFill>
        <p:spPr>
          <a:xfrm>
            <a:off x="833178" y="4115319"/>
            <a:ext cx="10030765" cy="1068284"/>
          </a:xfrm>
          <a:prstGeom prst="rect">
            <a:avLst/>
          </a:prstGeom>
        </p:spPr>
      </p:pic>
      <p:sp>
        <p:nvSpPr>
          <p:cNvPr id="12" name="Rectangle 11">
            <a:extLst>
              <a:ext uri="{FF2B5EF4-FFF2-40B4-BE49-F238E27FC236}">
                <a16:creationId xmlns:a16="http://schemas.microsoft.com/office/drawing/2014/main" id="{4625050D-BAB8-80D7-7FB1-2D28E2F6CB85}"/>
              </a:ext>
            </a:extLst>
          </p:cNvPr>
          <p:cNvSpPr/>
          <p:nvPr/>
        </p:nvSpPr>
        <p:spPr>
          <a:xfrm>
            <a:off x="3875314" y="2289921"/>
            <a:ext cx="2340429" cy="289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0071E8A-E80F-FF0E-67E7-5F10E306D7CD}"/>
              </a:ext>
            </a:extLst>
          </p:cNvPr>
          <p:cNvSpPr>
            <a:spLocks noGrp="1"/>
          </p:cNvSpPr>
          <p:nvPr>
            <p:ph sz="half" idx="1"/>
          </p:nvPr>
        </p:nvSpPr>
        <p:spPr>
          <a:xfrm>
            <a:off x="9241971" y="3538749"/>
            <a:ext cx="2841172" cy="434537"/>
          </a:xfrm>
        </p:spPr>
        <p:txBody>
          <a:bodyPr>
            <a:normAutofit fontScale="92500" lnSpcReduction="10000"/>
          </a:bodyPr>
          <a:lstStyle/>
          <a:p>
            <a:pPr marL="0" indent="0">
              <a:buNone/>
            </a:pPr>
            <a:r>
              <a:rPr lang="en-US" dirty="0"/>
              <a:t>30 </a:t>
            </a:r>
            <a:r>
              <a:rPr lang="en-US" dirty="0" err="1"/>
              <a:t>lbs</a:t>
            </a:r>
            <a:r>
              <a:rPr lang="en-US" dirty="0"/>
              <a:t>/cubit foot</a:t>
            </a:r>
          </a:p>
        </p:txBody>
      </p:sp>
      <p:sp>
        <p:nvSpPr>
          <p:cNvPr id="15" name="Content Placeholder 2">
            <a:extLst>
              <a:ext uri="{FF2B5EF4-FFF2-40B4-BE49-F238E27FC236}">
                <a16:creationId xmlns:a16="http://schemas.microsoft.com/office/drawing/2014/main" id="{2864108E-ADD1-ED31-DDE2-ABDDB1EDC319}"/>
              </a:ext>
            </a:extLst>
          </p:cNvPr>
          <p:cNvSpPr txBox="1">
            <a:spLocks/>
          </p:cNvSpPr>
          <p:nvPr/>
        </p:nvSpPr>
        <p:spPr>
          <a:xfrm>
            <a:off x="1197426" y="3587994"/>
            <a:ext cx="7576460" cy="43453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Do we all understand what this means or who it’s determined?</a:t>
            </a:r>
          </a:p>
        </p:txBody>
      </p:sp>
      <p:sp>
        <p:nvSpPr>
          <p:cNvPr id="16" name="Rectangle 15">
            <a:extLst>
              <a:ext uri="{FF2B5EF4-FFF2-40B4-BE49-F238E27FC236}">
                <a16:creationId xmlns:a16="http://schemas.microsoft.com/office/drawing/2014/main" id="{74FAF719-768E-6391-E2AA-79ACDB2AA24E}"/>
              </a:ext>
            </a:extLst>
          </p:cNvPr>
          <p:cNvSpPr/>
          <p:nvPr/>
        </p:nvSpPr>
        <p:spPr>
          <a:xfrm>
            <a:off x="3359121" y="2589537"/>
            <a:ext cx="2340429" cy="2899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93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19B-26A5-D146-AE7E-4A07ACF734EF}"/>
              </a:ext>
            </a:extLst>
          </p:cNvPr>
          <p:cNvSpPr>
            <a:spLocks noGrp="1"/>
          </p:cNvSpPr>
          <p:nvPr>
            <p:ph type="title"/>
          </p:nvPr>
        </p:nvSpPr>
        <p:spPr/>
        <p:txBody>
          <a:bodyPr/>
          <a:lstStyle/>
          <a:p>
            <a:r>
              <a:rPr lang="en-US" dirty="0"/>
              <a:t>Guide to Letters of Assurance – Part 9</a:t>
            </a:r>
          </a:p>
        </p:txBody>
      </p:sp>
      <p:sp>
        <p:nvSpPr>
          <p:cNvPr id="15" name="Content Placeholder 2">
            <a:extLst>
              <a:ext uri="{FF2B5EF4-FFF2-40B4-BE49-F238E27FC236}">
                <a16:creationId xmlns:a16="http://schemas.microsoft.com/office/drawing/2014/main" id="{2864108E-ADD1-ED31-DDE2-ABDDB1EDC319}"/>
              </a:ext>
            </a:extLst>
          </p:cNvPr>
          <p:cNvSpPr txBox="1">
            <a:spLocks/>
          </p:cNvSpPr>
          <p:nvPr/>
        </p:nvSpPr>
        <p:spPr>
          <a:xfrm>
            <a:off x="9340646" y="2368359"/>
            <a:ext cx="2644878" cy="10827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FF0000"/>
                </a:solidFill>
              </a:rPr>
              <a:t>Excellent Resource for consistency.</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973393" y="1612030"/>
            <a:ext cx="7541341" cy="4465822"/>
          </a:xfrm>
          <a:prstGeom prst="rect">
            <a:avLst/>
          </a:prstGeom>
        </p:spPr>
      </p:pic>
      <p:sp>
        <p:nvSpPr>
          <p:cNvPr id="4" name="Left Arrow 3"/>
          <p:cNvSpPr/>
          <p:nvPr/>
        </p:nvSpPr>
        <p:spPr>
          <a:xfrm>
            <a:off x="8229600" y="2500809"/>
            <a:ext cx="1111046" cy="3146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303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B19B-26A5-D146-AE7E-4A07ACF734EF}"/>
              </a:ext>
            </a:extLst>
          </p:cNvPr>
          <p:cNvSpPr>
            <a:spLocks noGrp="1"/>
          </p:cNvSpPr>
          <p:nvPr>
            <p:ph type="title"/>
          </p:nvPr>
        </p:nvSpPr>
        <p:spPr/>
        <p:txBody>
          <a:bodyPr/>
          <a:lstStyle/>
          <a:p>
            <a:r>
              <a:rPr lang="en-US" dirty="0"/>
              <a:t>Guide to Letters of Assurance – Part 9</a:t>
            </a:r>
          </a:p>
        </p:txBody>
      </p:sp>
      <p:sp>
        <p:nvSpPr>
          <p:cNvPr id="15" name="Content Placeholder 2">
            <a:extLst>
              <a:ext uri="{FF2B5EF4-FFF2-40B4-BE49-F238E27FC236}">
                <a16:creationId xmlns:a16="http://schemas.microsoft.com/office/drawing/2014/main" id="{2864108E-ADD1-ED31-DDE2-ABDDB1EDC319}"/>
              </a:ext>
            </a:extLst>
          </p:cNvPr>
          <p:cNvSpPr txBox="1">
            <a:spLocks/>
          </p:cNvSpPr>
          <p:nvPr/>
        </p:nvSpPr>
        <p:spPr>
          <a:xfrm>
            <a:off x="9085006" y="5507773"/>
            <a:ext cx="3106995" cy="5795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Excerpts taken for the 2018 Guide</a:t>
            </a:r>
          </a:p>
        </p:txBody>
      </p:sp>
      <p:pic>
        <p:nvPicPr>
          <p:cNvPr id="6" name="Picture 5">
            <a:extLst>
              <a:ext uri="{FF2B5EF4-FFF2-40B4-BE49-F238E27FC236}">
                <a16:creationId xmlns:a16="http://schemas.microsoft.com/office/drawing/2014/main" id="{BA4437C9-E07A-D13B-9ED7-FAE83671AE55}"/>
              </a:ext>
            </a:extLst>
          </p:cNvPr>
          <p:cNvPicPr>
            <a:picLocks noChangeAspect="1"/>
          </p:cNvPicPr>
          <p:nvPr/>
        </p:nvPicPr>
        <p:blipFill>
          <a:blip r:embed="rId2"/>
          <a:stretch>
            <a:fillRect/>
          </a:stretch>
        </p:blipFill>
        <p:spPr>
          <a:xfrm>
            <a:off x="295353" y="1862473"/>
            <a:ext cx="5960458" cy="2762818"/>
          </a:xfrm>
          <a:prstGeom prst="rect">
            <a:avLst/>
          </a:prstGeom>
        </p:spPr>
      </p:pic>
      <p:pic>
        <p:nvPicPr>
          <p:cNvPr id="14" name="Picture 13">
            <a:extLst>
              <a:ext uri="{FF2B5EF4-FFF2-40B4-BE49-F238E27FC236}">
                <a16:creationId xmlns:a16="http://schemas.microsoft.com/office/drawing/2014/main" id="{00B33B74-9E8A-84B3-0F05-1D495E0E13A2}"/>
              </a:ext>
            </a:extLst>
          </p:cNvPr>
          <p:cNvPicPr>
            <a:picLocks noChangeAspect="1"/>
          </p:cNvPicPr>
          <p:nvPr/>
        </p:nvPicPr>
        <p:blipFill>
          <a:blip r:embed="rId3"/>
          <a:stretch>
            <a:fillRect/>
          </a:stretch>
        </p:blipFill>
        <p:spPr>
          <a:xfrm>
            <a:off x="295353" y="4961832"/>
            <a:ext cx="6572066" cy="802335"/>
          </a:xfrm>
          <a:prstGeom prst="rect">
            <a:avLst/>
          </a:prstGeom>
        </p:spPr>
      </p:pic>
      <p:pic>
        <p:nvPicPr>
          <p:cNvPr id="18" name="Picture 17">
            <a:extLst>
              <a:ext uri="{FF2B5EF4-FFF2-40B4-BE49-F238E27FC236}">
                <a16:creationId xmlns:a16="http://schemas.microsoft.com/office/drawing/2014/main" id="{AEC6E078-7337-F266-BCB7-DD2D7435D350}"/>
              </a:ext>
            </a:extLst>
          </p:cNvPr>
          <p:cNvPicPr>
            <a:picLocks noChangeAspect="1"/>
          </p:cNvPicPr>
          <p:nvPr/>
        </p:nvPicPr>
        <p:blipFill>
          <a:blip r:embed="rId4"/>
          <a:stretch>
            <a:fillRect/>
          </a:stretch>
        </p:blipFill>
        <p:spPr>
          <a:xfrm>
            <a:off x="6658357" y="2933113"/>
            <a:ext cx="5346445" cy="1832780"/>
          </a:xfrm>
          <a:prstGeom prst="rect">
            <a:avLst/>
          </a:prstGeom>
        </p:spPr>
      </p:pic>
      <p:sp>
        <p:nvSpPr>
          <p:cNvPr id="19" name="Content Placeholder 2">
            <a:extLst>
              <a:ext uri="{FF2B5EF4-FFF2-40B4-BE49-F238E27FC236}">
                <a16:creationId xmlns:a16="http://schemas.microsoft.com/office/drawing/2014/main" id="{6F33030B-6A55-39F2-BF6B-1A6D945A4A54}"/>
              </a:ext>
            </a:extLst>
          </p:cNvPr>
          <p:cNvSpPr txBox="1">
            <a:spLocks/>
          </p:cNvSpPr>
          <p:nvPr/>
        </p:nvSpPr>
        <p:spPr>
          <a:xfrm>
            <a:off x="405929" y="4677010"/>
            <a:ext cx="2175039" cy="434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Retaining</a:t>
            </a:r>
          </a:p>
        </p:txBody>
      </p:sp>
      <p:sp>
        <p:nvSpPr>
          <p:cNvPr id="20" name="Content Placeholder 2">
            <a:extLst>
              <a:ext uri="{FF2B5EF4-FFF2-40B4-BE49-F238E27FC236}">
                <a16:creationId xmlns:a16="http://schemas.microsoft.com/office/drawing/2014/main" id="{D872A5B3-D232-10C8-CC53-D7A3F895FB78}"/>
              </a:ext>
            </a:extLst>
          </p:cNvPr>
          <p:cNvSpPr txBox="1">
            <a:spLocks/>
          </p:cNvSpPr>
          <p:nvPr/>
        </p:nvSpPr>
        <p:spPr>
          <a:xfrm>
            <a:off x="6658357" y="2607269"/>
            <a:ext cx="2175039" cy="434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Part 8</a:t>
            </a:r>
          </a:p>
        </p:txBody>
      </p:sp>
      <p:sp>
        <p:nvSpPr>
          <p:cNvPr id="21" name="Content Placeholder 2">
            <a:extLst>
              <a:ext uri="{FF2B5EF4-FFF2-40B4-BE49-F238E27FC236}">
                <a16:creationId xmlns:a16="http://schemas.microsoft.com/office/drawing/2014/main" id="{CC03F97F-9B77-29AD-8344-010C7A9E6DDA}"/>
              </a:ext>
            </a:extLst>
          </p:cNvPr>
          <p:cNvSpPr txBox="1">
            <a:spLocks/>
          </p:cNvSpPr>
          <p:nvPr/>
        </p:nvSpPr>
        <p:spPr>
          <a:xfrm>
            <a:off x="295353" y="1534947"/>
            <a:ext cx="2175039" cy="4345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Part 9</a:t>
            </a:r>
          </a:p>
        </p:txBody>
      </p:sp>
      <p:sp>
        <p:nvSpPr>
          <p:cNvPr id="22" name="Rectangle 21">
            <a:extLst>
              <a:ext uri="{FF2B5EF4-FFF2-40B4-BE49-F238E27FC236}">
                <a16:creationId xmlns:a16="http://schemas.microsoft.com/office/drawing/2014/main" id="{8B9E02C3-7F8F-DD17-914A-843F89D390B9}"/>
              </a:ext>
            </a:extLst>
          </p:cNvPr>
          <p:cNvSpPr/>
          <p:nvPr/>
        </p:nvSpPr>
        <p:spPr>
          <a:xfrm>
            <a:off x="3275582" y="5507772"/>
            <a:ext cx="3508676" cy="4345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7DD4B4A1-8F13-16FF-65CA-90890F4B187C}"/>
              </a:ext>
            </a:extLst>
          </p:cNvPr>
          <p:cNvCxnSpPr/>
          <p:nvPr/>
        </p:nvCxnSpPr>
        <p:spPr>
          <a:xfrm>
            <a:off x="3854245" y="3429000"/>
            <a:ext cx="280411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963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9B07-1C7B-6111-5AE6-14D2D46E6DF1}"/>
              </a:ext>
            </a:extLst>
          </p:cNvPr>
          <p:cNvSpPr>
            <a:spLocks noGrp="1"/>
          </p:cNvSpPr>
          <p:nvPr>
            <p:ph type="title"/>
          </p:nvPr>
        </p:nvSpPr>
        <p:spPr/>
        <p:txBody>
          <a:bodyPr/>
          <a:lstStyle/>
          <a:p>
            <a:r>
              <a:rPr lang="en-US" b="1" dirty="0">
                <a:solidFill>
                  <a:srgbClr val="FF0000"/>
                </a:solidFill>
              </a:rPr>
              <a:t>Next </a:t>
            </a:r>
            <a:r>
              <a:rPr lang="en-US" b="1" dirty="0" smtClean="0">
                <a:solidFill>
                  <a:srgbClr val="FF0000"/>
                </a:solidFill>
              </a:rPr>
              <a:t>Session Options </a:t>
            </a:r>
            <a:r>
              <a:rPr lang="en-US" b="1" dirty="0">
                <a:solidFill>
                  <a:srgbClr val="FF0000"/>
                </a:solidFill>
              </a:rPr>
              <a:t>– Poll </a:t>
            </a:r>
            <a:r>
              <a:rPr lang="en-US" b="1" dirty="0" smtClean="0">
                <a:solidFill>
                  <a:srgbClr val="FF0000"/>
                </a:solidFill>
              </a:rPr>
              <a:t>Results (166 responses)</a:t>
            </a:r>
            <a:endParaRPr lang="en-US" b="1" dirty="0">
              <a:solidFill>
                <a:srgbClr val="FF0000"/>
              </a:solidFill>
            </a:endParaRPr>
          </a:p>
        </p:txBody>
      </p:sp>
      <p:sp>
        <p:nvSpPr>
          <p:cNvPr id="3" name="Content Placeholder 2">
            <a:extLst>
              <a:ext uri="{FF2B5EF4-FFF2-40B4-BE49-F238E27FC236}">
                <a16:creationId xmlns:a16="http://schemas.microsoft.com/office/drawing/2014/main" id="{4993F416-15D9-BAD9-07BD-0EF8694B605C}"/>
              </a:ext>
            </a:extLst>
          </p:cNvPr>
          <p:cNvSpPr>
            <a:spLocks noGrp="1"/>
          </p:cNvSpPr>
          <p:nvPr>
            <p:ph sz="half" idx="1"/>
          </p:nvPr>
        </p:nvSpPr>
        <p:spPr/>
        <p:txBody>
          <a:bodyPr/>
          <a:lstStyle/>
          <a:p>
            <a:r>
              <a:rPr lang="en-US" dirty="0"/>
              <a:t>Option 1</a:t>
            </a:r>
          </a:p>
          <a:p>
            <a:pPr marL="0" indent="0">
              <a:buNone/>
            </a:pPr>
            <a:r>
              <a:rPr lang="en-US" dirty="0"/>
              <a:t>Making Sense of the new Energy Code Requirements</a:t>
            </a:r>
          </a:p>
          <a:p>
            <a:pPr lvl="1"/>
            <a:r>
              <a:rPr lang="en-US" dirty="0"/>
              <a:t>What’s changing</a:t>
            </a:r>
          </a:p>
          <a:p>
            <a:pPr lvl="1"/>
            <a:r>
              <a:rPr lang="en-US" dirty="0"/>
              <a:t>Prescriptive vs Performance</a:t>
            </a:r>
          </a:p>
          <a:p>
            <a:pPr lvl="1"/>
            <a:r>
              <a:rPr lang="en-US" dirty="0"/>
              <a:t>Industry capacity</a:t>
            </a:r>
          </a:p>
        </p:txBody>
      </p:sp>
      <p:sp>
        <p:nvSpPr>
          <p:cNvPr id="4" name="Content Placeholder 3">
            <a:extLst>
              <a:ext uri="{FF2B5EF4-FFF2-40B4-BE49-F238E27FC236}">
                <a16:creationId xmlns:a16="http://schemas.microsoft.com/office/drawing/2014/main" id="{C6264437-71C9-C26F-E651-22197CFBF7AE}"/>
              </a:ext>
            </a:extLst>
          </p:cNvPr>
          <p:cNvSpPr>
            <a:spLocks noGrp="1"/>
          </p:cNvSpPr>
          <p:nvPr>
            <p:ph sz="half" idx="2"/>
          </p:nvPr>
        </p:nvSpPr>
        <p:spPr/>
        <p:txBody>
          <a:bodyPr/>
          <a:lstStyle/>
          <a:p>
            <a:r>
              <a:rPr lang="en-US" dirty="0"/>
              <a:t>Option </a:t>
            </a:r>
            <a:r>
              <a:rPr lang="en-US" dirty="0" smtClean="0"/>
              <a:t>2 – Late April</a:t>
            </a:r>
            <a:endParaRPr lang="en-US" dirty="0"/>
          </a:p>
          <a:p>
            <a:pPr marL="0" indent="0">
              <a:buNone/>
            </a:pPr>
            <a:r>
              <a:rPr lang="en-US" dirty="0"/>
              <a:t>Secondary Suites and Carriage home requirements</a:t>
            </a:r>
          </a:p>
          <a:p>
            <a:pPr lvl="1"/>
            <a:r>
              <a:rPr lang="en-US" dirty="0"/>
              <a:t>New &amp; Renovations</a:t>
            </a:r>
          </a:p>
          <a:p>
            <a:pPr lvl="1"/>
            <a:r>
              <a:rPr lang="en-US" dirty="0"/>
              <a:t>Legalizing Suites</a:t>
            </a:r>
          </a:p>
          <a:p>
            <a:pPr lvl="1"/>
            <a:r>
              <a:rPr lang="en-US" dirty="0"/>
              <a:t>Industry Guide</a:t>
            </a:r>
          </a:p>
        </p:txBody>
      </p:sp>
      <p:sp>
        <p:nvSpPr>
          <p:cNvPr id="5" name="Rectangle 4"/>
          <p:cNvSpPr/>
          <p:nvPr/>
        </p:nvSpPr>
        <p:spPr>
          <a:xfrm>
            <a:off x="6019800" y="1690688"/>
            <a:ext cx="5139813" cy="2851815"/>
          </a:xfrm>
          <a:prstGeom prst="rect">
            <a:avLst/>
          </a:prstGeom>
          <a:no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1838633" y="4632144"/>
            <a:ext cx="2212258" cy="717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48%</a:t>
            </a:r>
            <a:endParaRPr lang="en-US" dirty="0"/>
          </a:p>
        </p:txBody>
      </p:sp>
      <p:sp>
        <p:nvSpPr>
          <p:cNvPr id="7" name="Rectangle 6"/>
          <p:cNvSpPr/>
          <p:nvPr/>
        </p:nvSpPr>
        <p:spPr>
          <a:xfrm>
            <a:off x="7656871" y="4641977"/>
            <a:ext cx="2212258" cy="717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52%</a:t>
            </a:r>
            <a:endParaRPr lang="en-US" dirty="0"/>
          </a:p>
        </p:txBody>
      </p:sp>
      <p:sp>
        <p:nvSpPr>
          <p:cNvPr id="9" name="Content Placeholder 2">
            <a:extLst>
              <a:ext uri="{FF2B5EF4-FFF2-40B4-BE49-F238E27FC236}">
                <a16:creationId xmlns:a16="http://schemas.microsoft.com/office/drawing/2014/main" id="{2864108E-ADD1-ED31-DDE2-ABDDB1EDC319}"/>
              </a:ext>
            </a:extLst>
          </p:cNvPr>
          <p:cNvSpPr txBox="1">
            <a:spLocks/>
          </p:cNvSpPr>
          <p:nvPr/>
        </p:nvSpPr>
        <p:spPr>
          <a:xfrm>
            <a:off x="2317953" y="5578299"/>
            <a:ext cx="9035846" cy="5795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FF0000"/>
                </a:solidFill>
              </a:rPr>
              <a:t>PLEASE – forward any checklists, guides or policies related to new, renovations and illegal suites and carriage homes to kkunka@boabc.org</a:t>
            </a:r>
            <a:endParaRPr lang="en-US" dirty="0">
              <a:solidFill>
                <a:srgbClr val="FF0000"/>
              </a:solidFill>
            </a:endParaRPr>
          </a:p>
        </p:txBody>
      </p:sp>
    </p:spTree>
    <p:extLst>
      <p:ext uri="{BB962C8B-B14F-4D97-AF65-F5344CB8AC3E}">
        <p14:creationId xmlns:p14="http://schemas.microsoft.com/office/powerpoint/2010/main" val="214352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5A93-D8E5-4D0B-AD7F-55FECA33C4A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t>Contact Us</a:t>
            </a:r>
          </a:p>
        </p:txBody>
      </p:sp>
      <p:pic>
        <p:nvPicPr>
          <p:cNvPr id="6" name="Picture 5">
            <a:extLst>
              <a:ext uri="{FF2B5EF4-FFF2-40B4-BE49-F238E27FC236}">
                <a16:creationId xmlns:a16="http://schemas.microsoft.com/office/drawing/2014/main" id="{A784D4AD-B8E2-4F3E-AC5F-C31E6A318BEF}"/>
              </a:ext>
            </a:extLst>
          </p:cNvPr>
          <p:cNvPicPr>
            <a:picLocks noChangeAspect="1"/>
          </p:cNvPicPr>
          <p:nvPr/>
        </p:nvPicPr>
        <p:blipFill>
          <a:blip r:embed="rId2"/>
          <a:stretch>
            <a:fillRect/>
          </a:stretch>
        </p:blipFill>
        <p:spPr>
          <a:xfrm>
            <a:off x="420057" y="2113691"/>
            <a:ext cx="5455917" cy="3750943"/>
          </a:xfrm>
          <a:prstGeom prst="rect">
            <a:avLst/>
          </a:prstGeom>
        </p:spPr>
      </p:pic>
      <p:pic>
        <p:nvPicPr>
          <p:cNvPr id="5" name="Picture 4">
            <a:extLst>
              <a:ext uri="{FF2B5EF4-FFF2-40B4-BE49-F238E27FC236}">
                <a16:creationId xmlns:a16="http://schemas.microsoft.com/office/drawing/2014/main" id="{AF2CF568-C3EF-DE9D-9AF0-6CB55F1AA9F0}"/>
              </a:ext>
            </a:extLst>
          </p:cNvPr>
          <p:cNvPicPr>
            <a:picLocks noChangeAspect="1"/>
          </p:cNvPicPr>
          <p:nvPr/>
        </p:nvPicPr>
        <p:blipFill>
          <a:blip r:embed="rId3"/>
          <a:stretch>
            <a:fillRect/>
          </a:stretch>
        </p:blipFill>
        <p:spPr>
          <a:xfrm>
            <a:off x="6464738" y="2113691"/>
            <a:ext cx="5455917" cy="2877995"/>
          </a:xfrm>
          <a:prstGeom prst="rect">
            <a:avLst/>
          </a:prstGeom>
        </p:spPr>
      </p:pic>
    </p:spTree>
    <p:extLst>
      <p:ext uri="{BB962C8B-B14F-4D97-AF65-F5344CB8AC3E}">
        <p14:creationId xmlns:p14="http://schemas.microsoft.com/office/powerpoint/2010/main" val="49256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5E80-E6E0-933D-5284-2FC311DFD999}"/>
              </a:ext>
            </a:extLst>
          </p:cNvPr>
          <p:cNvSpPr>
            <a:spLocks noGrp="1"/>
          </p:cNvSpPr>
          <p:nvPr>
            <p:ph type="title"/>
          </p:nvPr>
        </p:nvSpPr>
        <p:spPr/>
        <p:txBody>
          <a:bodyPr/>
          <a:lstStyle/>
          <a:p>
            <a:r>
              <a:rPr lang="en-US" dirty="0"/>
              <a:t>Rules of the Room</a:t>
            </a:r>
          </a:p>
        </p:txBody>
      </p:sp>
      <p:sp>
        <p:nvSpPr>
          <p:cNvPr id="3" name="Content Placeholder 2">
            <a:extLst>
              <a:ext uri="{FF2B5EF4-FFF2-40B4-BE49-F238E27FC236}">
                <a16:creationId xmlns:a16="http://schemas.microsoft.com/office/drawing/2014/main" id="{37916DE3-0070-DE3D-EC32-9FFCD853802D}"/>
              </a:ext>
            </a:extLst>
          </p:cNvPr>
          <p:cNvSpPr>
            <a:spLocks noGrp="1"/>
          </p:cNvSpPr>
          <p:nvPr>
            <p:ph idx="1"/>
          </p:nvPr>
        </p:nvSpPr>
        <p:spPr/>
        <p:txBody>
          <a:bodyPr>
            <a:normAutofit lnSpcReduction="10000"/>
          </a:bodyPr>
          <a:lstStyle/>
          <a:p>
            <a:r>
              <a:rPr lang="en-US" dirty="0"/>
              <a:t>Registration will be tracked</a:t>
            </a:r>
          </a:p>
          <a:p>
            <a:r>
              <a:rPr lang="en-US" dirty="0"/>
              <a:t>Presentation is not recorded</a:t>
            </a:r>
          </a:p>
          <a:p>
            <a:pPr lvl="1"/>
            <a:r>
              <a:rPr lang="en-US" dirty="0"/>
              <a:t>PowerPoint will be posted</a:t>
            </a:r>
          </a:p>
          <a:p>
            <a:r>
              <a:rPr lang="en-US" dirty="0"/>
              <a:t>Please use raise hand icon if you have a question or comment</a:t>
            </a:r>
          </a:p>
          <a:p>
            <a:r>
              <a:rPr lang="en-US" dirty="0"/>
              <a:t>PUT IT in the CHAT</a:t>
            </a:r>
          </a:p>
          <a:p>
            <a:r>
              <a:rPr lang="en-US" dirty="0"/>
              <a:t>Please mute your microphone</a:t>
            </a:r>
          </a:p>
          <a:p>
            <a:r>
              <a:rPr lang="en-US" dirty="0"/>
              <a:t>You may need to turn off your camera</a:t>
            </a:r>
          </a:p>
          <a:p>
            <a:r>
              <a:rPr lang="en-US" dirty="0"/>
              <a:t>Please follow up by email if you have specific question or example to share with the membership.</a:t>
            </a:r>
          </a:p>
          <a:p>
            <a:pPr lvl="1"/>
            <a:r>
              <a:rPr lang="en-US" dirty="0">
                <a:hlinkClick r:id="rId2"/>
              </a:rPr>
              <a:t>kkunka@boabc.org</a:t>
            </a:r>
            <a:r>
              <a:rPr lang="en-US" dirty="0"/>
              <a:t> </a:t>
            </a:r>
          </a:p>
          <a:p>
            <a:endParaRPr lang="en-US" dirty="0"/>
          </a:p>
        </p:txBody>
      </p:sp>
      <p:pic>
        <p:nvPicPr>
          <p:cNvPr id="7" name="Picture 6">
            <a:extLst>
              <a:ext uri="{FF2B5EF4-FFF2-40B4-BE49-F238E27FC236}">
                <a16:creationId xmlns:a16="http://schemas.microsoft.com/office/drawing/2014/main" id="{321047A4-D226-49B3-AA6E-A2FD25F1E879}"/>
              </a:ext>
            </a:extLst>
          </p:cNvPr>
          <p:cNvPicPr>
            <a:picLocks noChangeAspect="1"/>
          </p:cNvPicPr>
          <p:nvPr/>
        </p:nvPicPr>
        <p:blipFill>
          <a:blip r:embed="rId3"/>
          <a:stretch>
            <a:fillRect/>
          </a:stretch>
        </p:blipFill>
        <p:spPr>
          <a:xfrm>
            <a:off x="7059561" y="768249"/>
            <a:ext cx="4473109" cy="2461146"/>
          </a:xfrm>
          <a:prstGeom prst="rect">
            <a:avLst/>
          </a:prstGeom>
        </p:spPr>
      </p:pic>
    </p:spTree>
    <p:extLst>
      <p:ext uri="{BB962C8B-B14F-4D97-AF65-F5344CB8AC3E}">
        <p14:creationId xmlns:p14="http://schemas.microsoft.com/office/powerpoint/2010/main" val="80406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E9B882F2-ECFA-9199-5135-9CCCC73047EA}"/>
              </a:ext>
            </a:extLst>
          </p:cNvPr>
          <p:cNvSpPr>
            <a:spLocks noGrp="1"/>
          </p:cNvSpPr>
          <p:nvPr>
            <p:ph idx="1"/>
          </p:nvPr>
        </p:nvSpPr>
        <p:spPr>
          <a:xfrm>
            <a:off x="838201" y="1825625"/>
            <a:ext cx="5094514" cy="4351338"/>
          </a:xfrm>
          <a:noFill/>
        </p:spPr>
        <p:txBody>
          <a:bodyPr>
            <a:normAutofit/>
          </a:bodyPr>
          <a:lstStyle/>
          <a:p>
            <a:pPr marL="0" indent="0" algn="l">
              <a:buNone/>
            </a:pPr>
            <a:r>
              <a:rPr lang="en-US" b="0" i="0" dirty="0">
                <a:effectLst/>
                <a:latin typeface="Calibri" panose="020F0502020204030204" pitchFamily="34" charset="0"/>
              </a:rPr>
              <a:t>Acknowledge the ancestral, traditional, and unceded territories of Indigenous peoples in British Columbia, on whose territory we are today.</a:t>
            </a:r>
            <a:endParaRPr lang="en-US" dirty="0">
              <a:latin typeface="LatoWeb"/>
            </a:endParaRPr>
          </a:p>
          <a:p>
            <a:pPr algn="l"/>
            <a:endParaRPr lang="en-US" b="0" i="0" dirty="0">
              <a:effectLst/>
              <a:latin typeface="Inter"/>
            </a:endParaRPr>
          </a:p>
          <a:p>
            <a:pPr algn="l"/>
            <a:r>
              <a:rPr lang="en-US" b="0" i="0" dirty="0">
                <a:effectLst/>
                <a:latin typeface="Inter"/>
              </a:rPr>
              <a:t>Penticton - Syilx (Okanagan)</a:t>
            </a:r>
            <a:endParaRPr lang="en-US" dirty="0"/>
          </a:p>
        </p:txBody>
      </p:sp>
      <p:pic>
        <p:nvPicPr>
          <p:cNvPr id="5" name="Picture 4">
            <a:extLst>
              <a:ext uri="{FF2B5EF4-FFF2-40B4-BE49-F238E27FC236}">
                <a16:creationId xmlns:a16="http://schemas.microsoft.com/office/drawing/2014/main" id="{3BA131BE-7070-E48F-D914-3994B1D2E999}"/>
              </a:ext>
            </a:extLst>
          </p:cNvPr>
          <p:cNvPicPr>
            <a:picLocks noChangeAspect="1"/>
          </p:cNvPicPr>
          <p:nvPr/>
        </p:nvPicPr>
        <p:blipFill rotWithShape="1">
          <a:blip r:embed="rId2"/>
          <a:srcRect r="-2" b="4538"/>
          <a:stretch/>
        </p:blipFill>
        <p:spPr>
          <a:xfrm>
            <a:off x="6259287" y="365125"/>
            <a:ext cx="5301343" cy="5577024"/>
          </a:xfrm>
          <a:prstGeom prst="rect">
            <a:avLst/>
          </a:prstGeom>
        </p:spPr>
      </p:pic>
    </p:spTree>
    <p:extLst>
      <p:ext uri="{BB962C8B-B14F-4D97-AF65-F5344CB8AC3E}">
        <p14:creationId xmlns:p14="http://schemas.microsoft.com/office/powerpoint/2010/main" val="388164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5E80-E6E0-933D-5284-2FC311DFD999}"/>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37916DE3-0070-DE3D-EC32-9FFCD853802D}"/>
              </a:ext>
            </a:extLst>
          </p:cNvPr>
          <p:cNvSpPr>
            <a:spLocks noGrp="1"/>
          </p:cNvSpPr>
          <p:nvPr>
            <p:ph idx="1"/>
          </p:nvPr>
        </p:nvSpPr>
        <p:spPr>
          <a:xfrm>
            <a:off x="370114" y="1967139"/>
            <a:ext cx="4618937" cy="4351338"/>
          </a:xfrm>
        </p:spPr>
        <p:txBody>
          <a:bodyPr/>
          <a:lstStyle/>
          <a:p>
            <a:r>
              <a:rPr lang="en-US" dirty="0"/>
              <a:t>What’s New.</a:t>
            </a:r>
          </a:p>
          <a:p>
            <a:r>
              <a:rPr lang="en-US" dirty="0"/>
              <a:t>Code Updating and Training</a:t>
            </a:r>
          </a:p>
          <a:p>
            <a:r>
              <a:rPr lang="en-US" dirty="0"/>
              <a:t>Architects Regulation</a:t>
            </a:r>
          </a:p>
          <a:p>
            <a:r>
              <a:rPr lang="en-US" dirty="0"/>
              <a:t>Part 09 – Registered Professionals</a:t>
            </a:r>
          </a:p>
          <a:p>
            <a:r>
              <a:rPr lang="en-US" dirty="0"/>
              <a:t>Open Discussion</a:t>
            </a:r>
          </a:p>
        </p:txBody>
      </p:sp>
      <p:pic>
        <p:nvPicPr>
          <p:cNvPr id="8" name="Picture 7">
            <a:extLst>
              <a:ext uri="{FF2B5EF4-FFF2-40B4-BE49-F238E27FC236}">
                <a16:creationId xmlns:a16="http://schemas.microsoft.com/office/drawing/2014/main" id="{E882FAE6-284F-236F-4A6B-C999B315DE6B}"/>
              </a:ext>
            </a:extLst>
          </p:cNvPr>
          <p:cNvPicPr>
            <a:picLocks noChangeAspect="1"/>
          </p:cNvPicPr>
          <p:nvPr/>
        </p:nvPicPr>
        <p:blipFill>
          <a:blip r:embed="rId2"/>
          <a:stretch>
            <a:fillRect/>
          </a:stretch>
        </p:blipFill>
        <p:spPr>
          <a:xfrm>
            <a:off x="4811486" y="734581"/>
            <a:ext cx="7270161" cy="5013076"/>
          </a:xfrm>
          <a:prstGeom prst="rect">
            <a:avLst/>
          </a:prstGeom>
        </p:spPr>
      </p:pic>
    </p:spTree>
    <p:extLst>
      <p:ext uri="{BB962C8B-B14F-4D97-AF65-F5344CB8AC3E}">
        <p14:creationId xmlns:p14="http://schemas.microsoft.com/office/powerpoint/2010/main" val="307467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7B69-60EB-3209-E37B-F787F75923C7}"/>
              </a:ext>
            </a:extLst>
          </p:cNvPr>
          <p:cNvSpPr>
            <a:spLocks noGrp="1"/>
          </p:cNvSpPr>
          <p:nvPr>
            <p:ph type="title"/>
          </p:nvPr>
        </p:nvSpPr>
        <p:spPr/>
        <p:txBody>
          <a:bodyPr/>
          <a:lstStyle/>
          <a:p>
            <a:r>
              <a:rPr lang="en-US" dirty="0">
                <a:solidFill>
                  <a:srgbClr val="FF0000"/>
                </a:solidFill>
              </a:rPr>
              <a:t>Survey Questions</a:t>
            </a:r>
          </a:p>
        </p:txBody>
      </p:sp>
      <p:sp>
        <p:nvSpPr>
          <p:cNvPr id="3" name="Content Placeholder 2">
            <a:extLst>
              <a:ext uri="{FF2B5EF4-FFF2-40B4-BE49-F238E27FC236}">
                <a16:creationId xmlns:a16="http://schemas.microsoft.com/office/drawing/2014/main" id="{0690BDF9-47A3-417B-9E59-23C9A7537A86}"/>
              </a:ext>
            </a:extLst>
          </p:cNvPr>
          <p:cNvSpPr>
            <a:spLocks noGrp="1"/>
          </p:cNvSpPr>
          <p:nvPr>
            <p:ph idx="1"/>
          </p:nvPr>
        </p:nvSpPr>
        <p:spPr>
          <a:xfrm>
            <a:off x="1614947" y="1825626"/>
            <a:ext cx="9544665" cy="573446"/>
          </a:xfrm>
        </p:spPr>
        <p:txBody>
          <a:bodyPr>
            <a:normAutofit/>
          </a:bodyPr>
          <a:lstStyle/>
          <a:p>
            <a:pPr marL="0" indent="0">
              <a:buNone/>
            </a:pPr>
            <a:r>
              <a:rPr lang="en-US" dirty="0"/>
              <a:t>Location and </a:t>
            </a:r>
            <a:r>
              <a:rPr lang="en-US" dirty="0" smtClean="0"/>
              <a:t>Qualification Levels of participants (195 Responses)</a:t>
            </a:r>
          </a:p>
          <a:p>
            <a:pPr marL="0" indent="0">
              <a:buNone/>
            </a:pPr>
            <a:endParaRPr lang="en-US" dirty="0"/>
          </a:p>
        </p:txBody>
      </p:sp>
      <p:sp>
        <p:nvSpPr>
          <p:cNvPr id="4" name="Content Placeholder 2">
            <a:extLst>
              <a:ext uri="{FF2B5EF4-FFF2-40B4-BE49-F238E27FC236}">
                <a16:creationId xmlns:a16="http://schemas.microsoft.com/office/drawing/2014/main" id="{0690BDF9-47A3-417B-9E59-23C9A7537A86}"/>
              </a:ext>
            </a:extLst>
          </p:cNvPr>
          <p:cNvSpPr txBox="1">
            <a:spLocks/>
          </p:cNvSpPr>
          <p:nvPr/>
        </p:nvSpPr>
        <p:spPr>
          <a:xfrm>
            <a:off x="1614947" y="2575081"/>
            <a:ext cx="3832123" cy="31472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Regional Representation</a:t>
            </a:r>
          </a:p>
          <a:p>
            <a:r>
              <a:rPr lang="en-US" dirty="0" smtClean="0"/>
              <a:t>Kootenay = 10% (20)</a:t>
            </a:r>
          </a:p>
          <a:p>
            <a:r>
              <a:rPr lang="en-US" dirty="0" smtClean="0"/>
              <a:t>Lower Mainland = 40% (78)</a:t>
            </a:r>
          </a:p>
          <a:p>
            <a:r>
              <a:rPr lang="en-US" dirty="0" smtClean="0"/>
              <a:t>North Central = 9% (18)</a:t>
            </a:r>
          </a:p>
          <a:p>
            <a:r>
              <a:rPr lang="en-US" dirty="0" smtClean="0"/>
              <a:t>North West = 2% (4)</a:t>
            </a:r>
          </a:p>
          <a:p>
            <a:r>
              <a:rPr lang="en-US" dirty="0" smtClean="0"/>
              <a:t>South Central = 15% (30)</a:t>
            </a:r>
          </a:p>
          <a:p>
            <a:r>
              <a:rPr lang="en-US" dirty="0" smtClean="0"/>
              <a:t>Vancouver Is. N = 9% (19)</a:t>
            </a:r>
          </a:p>
          <a:p>
            <a:r>
              <a:rPr lang="en-US" dirty="0" smtClean="0"/>
              <a:t>Vancouver Is. S = 13% (26)</a:t>
            </a:r>
          </a:p>
          <a:p>
            <a:pPr marL="0" indent="0">
              <a:buFont typeface="Arial" panose="020B0604020202020204" pitchFamily="34" charset="0"/>
              <a:buNone/>
            </a:pPr>
            <a:endParaRPr lang="en-US" dirty="0"/>
          </a:p>
        </p:txBody>
      </p:sp>
      <p:sp>
        <p:nvSpPr>
          <p:cNvPr id="5" name="Content Placeholder 2">
            <a:extLst>
              <a:ext uri="{FF2B5EF4-FFF2-40B4-BE49-F238E27FC236}">
                <a16:creationId xmlns:a16="http://schemas.microsoft.com/office/drawing/2014/main" id="{0690BDF9-47A3-417B-9E59-23C9A7537A86}"/>
              </a:ext>
            </a:extLst>
          </p:cNvPr>
          <p:cNvSpPr txBox="1">
            <a:spLocks/>
          </p:cNvSpPr>
          <p:nvPr/>
        </p:nvSpPr>
        <p:spPr>
          <a:xfrm>
            <a:off x="6853084" y="2575082"/>
            <a:ext cx="3500284" cy="300964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Level of Qualifications</a:t>
            </a:r>
          </a:p>
          <a:p>
            <a:r>
              <a:rPr lang="en-US" dirty="0" smtClean="0"/>
              <a:t>Bldg. 03 = 	37% (95)</a:t>
            </a:r>
          </a:p>
          <a:p>
            <a:r>
              <a:rPr lang="en-US" dirty="0" smtClean="0"/>
              <a:t>Bldg. 02 = 	10% (27)</a:t>
            </a:r>
          </a:p>
          <a:p>
            <a:r>
              <a:rPr lang="en-US" dirty="0" smtClean="0"/>
              <a:t>Bldg. 01 = 	23% (58)</a:t>
            </a:r>
          </a:p>
          <a:p>
            <a:r>
              <a:rPr lang="en-US" dirty="0" smtClean="0"/>
              <a:t>Plmg. 2 = 	5% (15)</a:t>
            </a:r>
          </a:p>
          <a:p>
            <a:r>
              <a:rPr lang="en-US" dirty="0" smtClean="0"/>
              <a:t>Plmg. 1 = 	19% (50)</a:t>
            </a:r>
          </a:p>
          <a:p>
            <a:r>
              <a:rPr lang="en-US" dirty="0" smtClean="0"/>
              <a:t>Reg. Prof. = 	2% (6)</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4167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BCB4-9054-363F-210E-1014F38B68BD}"/>
              </a:ext>
            </a:extLst>
          </p:cNvPr>
          <p:cNvSpPr>
            <a:spLocks noGrp="1"/>
          </p:cNvSpPr>
          <p:nvPr>
            <p:ph type="title"/>
          </p:nvPr>
        </p:nvSpPr>
        <p:spPr/>
        <p:txBody>
          <a:bodyPr/>
          <a:lstStyle/>
          <a:p>
            <a:r>
              <a:rPr lang="en-US" b="1" dirty="0"/>
              <a:t>What’s New at the Association</a:t>
            </a:r>
          </a:p>
        </p:txBody>
      </p:sp>
      <p:sp>
        <p:nvSpPr>
          <p:cNvPr id="3" name="Content Placeholder 2">
            <a:extLst>
              <a:ext uri="{FF2B5EF4-FFF2-40B4-BE49-F238E27FC236}">
                <a16:creationId xmlns:a16="http://schemas.microsoft.com/office/drawing/2014/main" id="{6E64DE9D-6931-6A5A-6650-20BA80E43E90}"/>
              </a:ext>
            </a:extLst>
          </p:cNvPr>
          <p:cNvSpPr>
            <a:spLocks noGrp="1"/>
          </p:cNvSpPr>
          <p:nvPr>
            <p:ph idx="1"/>
          </p:nvPr>
        </p:nvSpPr>
        <p:spPr>
          <a:xfrm>
            <a:off x="838200" y="1698308"/>
            <a:ext cx="10515600" cy="4332260"/>
          </a:xfrm>
        </p:spPr>
        <p:txBody>
          <a:bodyPr/>
          <a:lstStyle/>
          <a:p>
            <a:pPr marL="0" indent="0">
              <a:buNone/>
            </a:pPr>
            <a:r>
              <a:rPr lang="en-US" dirty="0"/>
              <a:t>Register now for the </a:t>
            </a:r>
            <a:r>
              <a:rPr lang="en-US" b="1" dirty="0"/>
              <a:t>2023 BOABC Conference &amp; Tradeshow</a:t>
            </a:r>
            <a:r>
              <a:rPr lang="en-US" dirty="0"/>
              <a:t> taking place from </a:t>
            </a:r>
            <a:r>
              <a:rPr lang="en-US" b="1" dirty="0"/>
              <a:t>May 28-31, 2023</a:t>
            </a:r>
            <a:r>
              <a:rPr lang="en-US" dirty="0"/>
              <a:t>, at the River Rock Casino Resort in Richmond. </a:t>
            </a:r>
          </a:p>
          <a:p>
            <a:pPr marL="0" indent="0">
              <a:buNone/>
            </a:pPr>
            <a:r>
              <a:rPr lang="en-US" dirty="0"/>
              <a:t>Please visit </a:t>
            </a:r>
            <a:r>
              <a:rPr lang="en-US" dirty="0">
                <a:hlinkClick r:id="rId2"/>
              </a:rPr>
              <a:t>www.boabc.org/2023-conference/</a:t>
            </a:r>
            <a:r>
              <a:rPr lang="en-US" dirty="0"/>
              <a:t> for details and to register online.</a:t>
            </a:r>
          </a:p>
          <a:p>
            <a:endParaRPr lang="en-US" dirty="0"/>
          </a:p>
        </p:txBody>
      </p:sp>
      <p:pic>
        <p:nvPicPr>
          <p:cNvPr id="4" name="Picture 3">
            <a:extLst>
              <a:ext uri="{FF2B5EF4-FFF2-40B4-BE49-F238E27FC236}">
                <a16:creationId xmlns:a16="http://schemas.microsoft.com/office/drawing/2014/main" id="{8EB85EC3-C78E-9525-D284-F320A40B6CF8}"/>
              </a:ext>
            </a:extLst>
          </p:cNvPr>
          <p:cNvPicPr>
            <a:picLocks noChangeAspect="1"/>
          </p:cNvPicPr>
          <p:nvPr/>
        </p:nvPicPr>
        <p:blipFill>
          <a:blip r:embed="rId3"/>
          <a:stretch>
            <a:fillRect/>
          </a:stretch>
        </p:blipFill>
        <p:spPr>
          <a:xfrm>
            <a:off x="1219200" y="3944344"/>
            <a:ext cx="9753600" cy="1943100"/>
          </a:xfrm>
          <a:prstGeom prst="rect">
            <a:avLst/>
          </a:prstGeom>
        </p:spPr>
      </p:pic>
    </p:spTree>
    <p:extLst>
      <p:ext uri="{BB962C8B-B14F-4D97-AF65-F5344CB8AC3E}">
        <p14:creationId xmlns:p14="http://schemas.microsoft.com/office/powerpoint/2010/main" val="234396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BBDD6-BFE0-D7A6-13C4-187B3F619787}"/>
              </a:ext>
            </a:extLst>
          </p:cNvPr>
          <p:cNvSpPr>
            <a:spLocks noGrp="1"/>
          </p:cNvSpPr>
          <p:nvPr>
            <p:ph type="title"/>
          </p:nvPr>
        </p:nvSpPr>
        <p:spPr/>
        <p:txBody>
          <a:bodyPr/>
          <a:lstStyle/>
          <a:p>
            <a:r>
              <a:rPr lang="en-US" b="1" dirty="0"/>
              <a:t>Code Update Training</a:t>
            </a:r>
          </a:p>
        </p:txBody>
      </p:sp>
      <p:sp>
        <p:nvSpPr>
          <p:cNvPr id="3" name="Content Placeholder 2">
            <a:extLst>
              <a:ext uri="{FF2B5EF4-FFF2-40B4-BE49-F238E27FC236}">
                <a16:creationId xmlns:a16="http://schemas.microsoft.com/office/drawing/2014/main" id="{1EAC4C00-2F26-9CAA-4F75-1DCB6294A016}"/>
              </a:ext>
            </a:extLst>
          </p:cNvPr>
          <p:cNvSpPr>
            <a:spLocks noGrp="1"/>
          </p:cNvSpPr>
          <p:nvPr>
            <p:ph idx="1"/>
          </p:nvPr>
        </p:nvSpPr>
        <p:spPr>
          <a:xfrm>
            <a:off x="446314" y="1934482"/>
            <a:ext cx="5105400" cy="4351338"/>
          </a:xfrm>
        </p:spPr>
        <p:txBody>
          <a:bodyPr/>
          <a:lstStyle/>
          <a:p>
            <a:r>
              <a:rPr lang="en-US" dirty="0"/>
              <a:t>Working with BSSB, BC Housing, EGBC, AIBC, ASTTBC</a:t>
            </a:r>
          </a:p>
          <a:p>
            <a:r>
              <a:rPr lang="en-US" dirty="0"/>
              <a:t>Building, plumbing, energy step code content</a:t>
            </a:r>
          </a:p>
          <a:p>
            <a:r>
              <a:rPr lang="en-US" dirty="0"/>
              <a:t>Online, some in-person</a:t>
            </a:r>
          </a:p>
          <a:p>
            <a:r>
              <a:rPr lang="en-US" dirty="0"/>
              <a:t>November release (or sooner)</a:t>
            </a:r>
          </a:p>
          <a:p>
            <a:r>
              <a:rPr lang="en-US" dirty="0"/>
              <a:t>Mandatory to remain qualified</a:t>
            </a:r>
          </a:p>
        </p:txBody>
      </p:sp>
      <p:pic>
        <p:nvPicPr>
          <p:cNvPr id="5" name="Picture 4">
            <a:extLst>
              <a:ext uri="{FF2B5EF4-FFF2-40B4-BE49-F238E27FC236}">
                <a16:creationId xmlns:a16="http://schemas.microsoft.com/office/drawing/2014/main" id="{2A45FE58-0F37-B237-CCDE-DCA4A6592AAB}"/>
              </a:ext>
            </a:extLst>
          </p:cNvPr>
          <p:cNvPicPr>
            <a:picLocks noChangeAspect="1"/>
          </p:cNvPicPr>
          <p:nvPr/>
        </p:nvPicPr>
        <p:blipFill>
          <a:blip r:embed="rId2"/>
          <a:stretch>
            <a:fillRect/>
          </a:stretch>
        </p:blipFill>
        <p:spPr>
          <a:xfrm>
            <a:off x="5668571" y="1790474"/>
            <a:ext cx="6359212" cy="3793897"/>
          </a:xfrm>
          <a:prstGeom prst="rect">
            <a:avLst/>
          </a:prstGeom>
        </p:spPr>
      </p:pic>
    </p:spTree>
    <p:extLst>
      <p:ext uri="{BB962C8B-B14F-4D97-AF65-F5344CB8AC3E}">
        <p14:creationId xmlns:p14="http://schemas.microsoft.com/office/powerpoint/2010/main" val="192573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5E80-E6E0-933D-5284-2FC311DFD999}"/>
              </a:ext>
            </a:extLst>
          </p:cNvPr>
          <p:cNvSpPr>
            <a:spLocks noGrp="1"/>
          </p:cNvSpPr>
          <p:nvPr>
            <p:ph type="title"/>
          </p:nvPr>
        </p:nvSpPr>
        <p:spPr/>
        <p:txBody>
          <a:bodyPr/>
          <a:lstStyle/>
          <a:p>
            <a:r>
              <a:rPr lang="en-US" dirty="0"/>
              <a:t>Upcoming CPD Opportunities</a:t>
            </a:r>
          </a:p>
        </p:txBody>
      </p:sp>
      <p:sp>
        <p:nvSpPr>
          <p:cNvPr id="3" name="Content Placeholder 2">
            <a:extLst>
              <a:ext uri="{FF2B5EF4-FFF2-40B4-BE49-F238E27FC236}">
                <a16:creationId xmlns:a16="http://schemas.microsoft.com/office/drawing/2014/main" id="{37916DE3-0070-DE3D-EC32-9FFCD853802D}"/>
              </a:ext>
            </a:extLst>
          </p:cNvPr>
          <p:cNvSpPr>
            <a:spLocks noGrp="1"/>
          </p:cNvSpPr>
          <p:nvPr>
            <p:ph idx="1"/>
          </p:nvPr>
        </p:nvSpPr>
        <p:spPr>
          <a:xfrm>
            <a:off x="385917" y="1690688"/>
            <a:ext cx="5710083" cy="4351338"/>
          </a:xfrm>
        </p:spPr>
        <p:txBody>
          <a:bodyPr>
            <a:normAutofit fontScale="85000" lnSpcReduction="20000"/>
          </a:bodyPr>
          <a:lstStyle/>
          <a:p>
            <a:r>
              <a:rPr lang="en-US" b="0" i="0" dirty="0">
                <a:solidFill>
                  <a:srgbClr val="545C60"/>
                </a:solidFill>
                <a:effectLst/>
                <a:latin typeface="LatoWeb"/>
              </a:rPr>
              <a:t>Wednesday, March 15 - BC Building and Energy Codes – What to Expect webinar by Fenestration &amp; Glazing Industry Alliance (FGIA)</a:t>
            </a:r>
          </a:p>
          <a:p>
            <a:r>
              <a:rPr lang="en-US" b="0" i="0" dirty="0">
                <a:solidFill>
                  <a:srgbClr val="545C60"/>
                </a:solidFill>
                <a:effectLst/>
                <a:latin typeface="LatoWeb"/>
              </a:rPr>
              <a:t>Monday, March 27 – Hydronic Systems webinar by the Community Energy Association</a:t>
            </a:r>
          </a:p>
          <a:p>
            <a:r>
              <a:rPr lang="en-US" b="0" i="0" dirty="0">
                <a:solidFill>
                  <a:srgbClr val="545C60"/>
                </a:solidFill>
                <a:effectLst/>
                <a:latin typeface="LatoWeb"/>
              </a:rPr>
              <a:t>Wednesday, March 29</a:t>
            </a:r>
            <a:r>
              <a:rPr lang="en-US" dirty="0">
                <a:solidFill>
                  <a:srgbClr val="545C60"/>
                </a:solidFill>
                <a:latin typeface="LatoWeb"/>
              </a:rPr>
              <a:t> - </a:t>
            </a:r>
            <a:r>
              <a:rPr lang="en-US" b="0" i="0" dirty="0">
                <a:solidFill>
                  <a:srgbClr val="545C60"/>
                </a:solidFill>
                <a:effectLst/>
                <a:latin typeface="LatoWeb"/>
              </a:rPr>
              <a:t>A Legal Update on Development Permits &amp; Development Variance Permits</a:t>
            </a:r>
            <a:r>
              <a:rPr lang="en-US" dirty="0">
                <a:solidFill>
                  <a:srgbClr val="545C60"/>
                </a:solidFill>
                <a:latin typeface="LatoWeb"/>
              </a:rPr>
              <a:t> webinar by </a:t>
            </a:r>
            <a:r>
              <a:rPr lang="en-US" b="0" i="0" dirty="0">
                <a:solidFill>
                  <a:srgbClr val="545C60"/>
                </a:solidFill>
                <a:effectLst/>
                <a:latin typeface="LatoWeb"/>
              </a:rPr>
              <a:t>Planning Institute of British Columbia (PIBC)</a:t>
            </a:r>
            <a:endParaRPr lang="en-US" dirty="0">
              <a:solidFill>
                <a:srgbClr val="545C60"/>
              </a:solidFill>
              <a:latin typeface="LatoWeb"/>
            </a:endParaRPr>
          </a:p>
          <a:p>
            <a:pPr marL="0" indent="0">
              <a:buNone/>
            </a:pPr>
            <a:r>
              <a:rPr lang="en-US" dirty="0"/>
              <a:t>Visit </a:t>
            </a:r>
            <a:r>
              <a:rPr lang="en-US" dirty="0">
                <a:hlinkClick r:id="rId2"/>
              </a:rPr>
              <a:t>www.boabc.org/news/</a:t>
            </a:r>
            <a:r>
              <a:rPr lang="en-US" dirty="0"/>
              <a:t> for more information on each of these webinars and to find the registration links</a:t>
            </a:r>
          </a:p>
          <a:p>
            <a:pPr lvl="1"/>
            <a:endParaRPr lang="en-US" dirty="0"/>
          </a:p>
        </p:txBody>
      </p:sp>
      <p:pic>
        <p:nvPicPr>
          <p:cNvPr id="5" name="Picture 4">
            <a:extLst>
              <a:ext uri="{FF2B5EF4-FFF2-40B4-BE49-F238E27FC236}">
                <a16:creationId xmlns:a16="http://schemas.microsoft.com/office/drawing/2014/main" id="{93507D9D-2CF3-DDB7-E1BD-CE4B410D65FA}"/>
              </a:ext>
            </a:extLst>
          </p:cNvPr>
          <p:cNvPicPr>
            <a:picLocks noChangeAspect="1"/>
          </p:cNvPicPr>
          <p:nvPr/>
        </p:nvPicPr>
        <p:blipFill>
          <a:blip r:embed="rId3"/>
          <a:stretch>
            <a:fillRect/>
          </a:stretch>
        </p:blipFill>
        <p:spPr>
          <a:xfrm>
            <a:off x="6292535" y="1452257"/>
            <a:ext cx="5513548" cy="3621540"/>
          </a:xfrm>
          <a:prstGeom prst="rect">
            <a:avLst/>
          </a:prstGeom>
        </p:spPr>
      </p:pic>
      <p:sp>
        <p:nvSpPr>
          <p:cNvPr id="4" name="Content Placeholder 2">
            <a:extLst>
              <a:ext uri="{FF2B5EF4-FFF2-40B4-BE49-F238E27FC236}">
                <a16:creationId xmlns:a16="http://schemas.microsoft.com/office/drawing/2014/main" id="{8CF27F56-C75E-6C5A-3B01-5F8E88CD4E15}"/>
              </a:ext>
            </a:extLst>
          </p:cNvPr>
          <p:cNvSpPr txBox="1">
            <a:spLocks/>
          </p:cNvSpPr>
          <p:nvPr/>
        </p:nvSpPr>
        <p:spPr>
          <a:xfrm>
            <a:off x="6361470" y="5214834"/>
            <a:ext cx="4992329" cy="82719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F0000"/>
                </a:solidFill>
              </a:rPr>
              <a:t>Thursday, March 30 – CHBA  Implementing Digital Permitting - Online</a:t>
            </a:r>
          </a:p>
        </p:txBody>
      </p:sp>
    </p:spTree>
    <p:extLst>
      <p:ext uri="{BB962C8B-B14F-4D97-AF65-F5344CB8AC3E}">
        <p14:creationId xmlns:p14="http://schemas.microsoft.com/office/powerpoint/2010/main" val="618726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1188</Words>
  <Application>Microsoft Office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Inter</vt:lpstr>
      <vt:lpstr>LatoWeb</vt:lpstr>
      <vt:lpstr>Office Theme</vt:lpstr>
      <vt:lpstr>The Architects Regulation &amp; Part 9 Construction</vt:lpstr>
      <vt:lpstr>Disclaimer</vt:lpstr>
      <vt:lpstr>Rules of the Room</vt:lpstr>
      <vt:lpstr>PowerPoint Presentation</vt:lpstr>
      <vt:lpstr>Agenda</vt:lpstr>
      <vt:lpstr>Survey Questions</vt:lpstr>
      <vt:lpstr>What’s New at the Association</vt:lpstr>
      <vt:lpstr>Code Update Training</vt:lpstr>
      <vt:lpstr>Upcoming CPD Opportunities</vt:lpstr>
      <vt:lpstr>Architects Regulation</vt:lpstr>
      <vt:lpstr>Professional Governance Act</vt:lpstr>
      <vt:lpstr>Why are we talking about the Architects Regulation (Act)?</vt:lpstr>
      <vt:lpstr>Do our Bylaws exempt us from consideration of other enactments?</vt:lpstr>
      <vt:lpstr>Do our Bylaws exempt us from consideration of other enactments?</vt:lpstr>
      <vt:lpstr>AIBC vs Langford</vt:lpstr>
      <vt:lpstr>AIBC vs Langford</vt:lpstr>
      <vt:lpstr>Survey Questions</vt:lpstr>
      <vt:lpstr>Tony Giroux</vt:lpstr>
      <vt:lpstr>Please refer to BCABD presentation</vt:lpstr>
      <vt:lpstr>Required Registered Professionals</vt:lpstr>
      <vt:lpstr>Survey Questions</vt:lpstr>
      <vt:lpstr>Required Registered Professionals – Part 9</vt:lpstr>
      <vt:lpstr>Geotechnical Considerations - LofA</vt:lpstr>
      <vt:lpstr>Geotechnical Considerations - LofA</vt:lpstr>
      <vt:lpstr>Guide to Letters of Assurance – Part 9</vt:lpstr>
      <vt:lpstr>Guide to Letters of Assurance – Part 9</vt:lpstr>
      <vt:lpstr>Next Session Options – Poll Results (166 responses)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Whiteman</dc:creator>
  <cp:lastModifiedBy>Ken Kunka</cp:lastModifiedBy>
  <cp:revision>16</cp:revision>
  <dcterms:created xsi:type="dcterms:W3CDTF">2022-12-02T23:38:57Z</dcterms:created>
  <dcterms:modified xsi:type="dcterms:W3CDTF">2023-03-15T20:14:37Z</dcterms:modified>
</cp:coreProperties>
</file>